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0"/>
  </p:notesMasterIdLst>
  <p:sldIdLst>
    <p:sldId id="337" r:id="rId2"/>
    <p:sldId id="261" r:id="rId3"/>
    <p:sldId id="315" r:id="rId4"/>
    <p:sldId id="289" r:id="rId5"/>
    <p:sldId id="308" r:id="rId6"/>
    <p:sldId id="324" r:id="rId7"/>
    <p:sldId id="316" r:id="rId8"/>
    <p:sldId id="317" r:id="rId9"/>
    <p:sldId id="313" r:id="rId10"/>
    <p:sldId id="318" r:id="rId11"/>
    <p:sldId id="323" r:id="rId12"/>
    <p:sldId id="309" r:id="rId13"/>
    <p:sldId id="320" r:id="rId14"/>
    <p:sldId id="328" r:id="rId15"/>
    <p:sldId id="327" r:id="rId16"/>
    <p:sldId id="297" r:id="rId17"/>
    <p:sldId id="329" r:id="rId18"/>
    <p:sldId id="314" r:id="rId19"/>
    <p:sldId id="332" r:id="rId20"/>
    <p:sldId id="299" r:id="rId21"/>
    <p:sldId id="312" r:id="rId22"/>
    <p:sldId id="334" r:id="rId23"/>
    <p:sldId id="336" r:id="rId24"/>
    <p:sldId id="300" r:id="rId25"/>
    <p:sldId id="1294" r:id="rId26"/>
    <p:sldId id="939" r:id="rId27"/>
    <p:sldId id="942" r:id="rId28"/>
    <p:sldId id="1298" r:id="rId29"/>
    <p:sldId id="1141" r:id="rId30"/>
    <p:sldId id="1202" r:id="rId31"/>
    <p:sldId id="1293" r:id="rId32"/>
    <p:sldId id="941" r:id="rId33"/>
    <p:sldId id="946" r:id="rId34"/>
    <p:sldId id="947" r:id="rId35"/>
    <p:sldId id="948" r:id="rId36"/>
    <p:sldId id="949" r:id="rId37"/>
    <p:sldId id="1296" r:id="rId38"/>
    <p:sldId id="1138" r:id="rId39"/>
    <p:sldId id="1139" r:id="rId40"/>
    <p:sldId id="1140" r:id="rId41"/>
    <p:sldId id="964" r:id="rId42"/>
    <p:sldId id="1151" r:id="rId43"/>
    <p:sldId id="1152" r:id="rId44"/>
    <p:sldId id="1153" r:id="rId45"/>
    <p:sldId id="1154" r:id="rId46"/>
    <p:sldId id="955" r:id="rId47"/>
    <p:sldId id="1142" r:id="rId48"/>
    <p:sldId id="1143" r:id="rId49"/>
    <p:sldId id="1144" r:id="rId50"/>
    <p:sldId id="1145" r:id="rId51"/>
    <p:sldId id="1146" r:id="rId52"/>
    <p:sldId id="960" r:id="rId53"/>
    <p:sldId id="1148" r:id="rId54"/>
    <p:sldId id="1212" r:id="rId55"/>
    <p:sldId id="1150" r:id="rId56"/>
    <p:sldId id="1220" r:id="rId57"/>
    <p:sldId id="1155" r:id="rId58"/>
    <p:sldId id="967" r:id="rId59"/>
    <p:sldId id="968" r:id="rId60"/>
    <p:sldId id="1156" r:id="rId61"/>
    <p:sldId id="970" r:id="rId62"/>
    <p:sldId id="1157" r:id="rId63"/>
    <p:sldId id="1158" r:id="rId64"/>
    <p:sldId id="973" r:id="rId65"/>
    <p:sldId id="974" r:id="rId66"/>
    <p:sldId id="975" r:id="rId67"/>
    <p:sldId id="1160" r:id="rId68"/>
    <p:sldId id="977" r:id="rId69"/>
    <p:sldId id="978" r:id="rId70"/>
    <p:sldId id="979" r:id="rId71"/>
    <p:sldId id="980" r:id="rId72"/>
    <p:sldId id="981" r:id="rId73"/>
    <p:sldId id="1161" r:id="rId74"/>
    <p:sldId id="983" r:id="rId75"/>
    <p:sldId id="984" r:id="rId76"/>
    <p:sldId id="985" r:id="rId77"/>
    <p:sldId id="1297" r:id="rId78"/>
    <p:sldId id="1162" r:id="rId79"/>
    <p:sldId id="652" r:id="rId80"/>
    <p:sldId id="1163" r:id="rId81"/>
    <p:sldId id="1164" r:id="rId82"/>
    <p:sldId id="991" r:id="rId83"/>
    <p:sldId id="992" r:id="rId84"/>
    <p:sldId id="1165" r:id="rId85"/>
    <p:sldId id="1166" r:id="rId86"/>
    <p:sldId id="1167" r:id="rId87"/>
    <p:sldId id="1168" r:id="rId88"/>
    <p:sldId id="1169" r:id="rId89"/>
    <p:sldId id="1170" r:id="rId90"/>
    <p:sldId id="1171" r:id="rId91"/>
    <p:sldId id="1172" r:id="rId92"/>
    <p:sldId id="1173" r:id="rId93"/>
    <p:sldId id="1175" r:id="rId94"/>
    <p:sldId id="1176" r:id="rId95"/>
    <p:sldId id="1177" r:id="rId96"/>
    <p:sldId id="1178" r:id="rId97"/>
    <p:sldId id="1179" r:id="rId98"/>
    <p:sldId id="818" r:id="rId99"/>
    <p:sldId id="1180" r:id="rId100"/>
    <p:sldId id="1181" r:id="rId101"/>
    <p:sldId id="1182" r:id="rId102"/>
    <p:sldId id="1183" r:id="rId103"/>
    <p:sldId id="1185" r:id="rId104"/>
    <p:sldId id="1186" r:id="rId105"/>
    <p:sldId id="1187" r:id="rId106"/>
    <p:sldId id="1188" r:id="rId107"/>
    <p:sldId id="1189" r:id="rId108"/>
    <p:sldId id="1190" r:id="rId109"/>
    <p:sldId id="1191" r:id="rId110"/>
    <p:sldId id="1192" r:id="rId111"/>
    <p:sldId id="1193" r:id="rId112"/>
    <p:sldId id="1194" r:id="rId113"/>
    <p:sldId id="1195" r:id="rId114"/>
    <p:sldId id="1196" r:id="rId115"/>
    <p:sldId id="1197" r:id="rId116"/>
    <p:sldId id="1027" r:id="rId117"/>
    <p:sldId id="1204" r:id="rId118"/>
    <p:sldId id="1205" r:id="rId119"/>
    <p:sldId id="1206" r:id="rId120"/>
    <p:sldId id="1031" r:id="rId121"/>
    <p:sldId id="1032" r:id="rId122"/>
    <p:sldId id="1033" r:id="rId123"/>
    <p:sldId id="958" r:id="rId124"/>
    <p:sldId id="1034" r:id="rId125"/>
    <p:sldId id="1035" r:id="rId126"/>
    <p:sldId id="1198" r:id="rId127"/>
    <p:sldId id="1037" r:id="rId128"/>
    <p:sldId id="1207" r:id="rId129"/>
    <p:sldId id="1208" r:id="rId130"/>
    <p:sldId id="1209" r:id="rId131"/>
    <p:sldId id="1199" r:id="rId132"/>
    <p:sldId id="1042" r:id="rId133"/>
    <p:sldId id="1043" r:id="rId134"/>
    <p:sldId id="1044" r:id="rId135"/>
    <p:sldId id="1045" r:id="rId136"/>
    <p:sldId id="1046" r:id="rId137"/>
    <p:sldId id="1047" r:id="rId138"/>
    <p:sldId id="1200" r:id="rId139"/>
    <p:sldId id="1049" r:id="rId140"/>
    <p:sldId id="1050" r:id="rId141"/>
    <p:sldId id="1052" r:id="rId142"/>
    <p:sldId id="1147" r:id="rId143"/>
    <p:sldId id="1149" r:id="rId144"/>
    <p:sldId id="1079" r:id="rId145"/>
    <p:sldId id="1210" r:id="rId146"/>
    <p:sldId id="1211" r:id="rId147"/>
    <p:sldId id="1248" r:id="rId148"/>
    <p:sldId id="1249" r:id="rId149"/>
    <p:sldId id="1250" r:id="rId150"/>
    <p:sldId id="1251" r:id="rId151"/>
    <p:sldId id="1252" r:id="rId152"/>
    <p:sldId id="1253" r:id="rId153"/>
    <p:sldId id="1254" r:id="rId154"/>
    <p:sldId id="1255" r:id="rId155"/>
    <p:sldId id="1256" r:id="rId156"/>
    <p:sldId id="1288" r:id="rId157"/>
    <p:sldId id="1289" r:id="rId158"/>
    <p:sldId id="1290" r:id="rId159"/>
    <p:sldId id="1291" r:id="rId160"/>
    <p:sldId id="1292" r:id="rId161"/>
    <p:sldId id="1257" r:id="rId162"/>
    <p:sldId id="1258" r:id="rId163"/>
    <p:sldId id="1259" r:id="rId164"/>
    <p:sldId id="1260" r:id="rId165"/>
    <p:sldId id="1261" r:id="rId166"/>
    <p:sldId id="1262" r:id="rId167"/>
    <p:sldId id="1263" r:id="rId168"/>
    <p:sldId id="1264" r:id="rId169"/>
    <p:sldId id="1265" r:id="rId170"/>
    <p:sldId id="1266" r:id="rId171"/>
    <p:sldId id="1267" r:id="rId172"/>
    <p:sldId id="1268" r:id="rId173"/>
    <p:sldId id="1269" r:id="rId174"/>
    <p:sldId id="1270" r:id="rId175"/>
    <p:sldId id="1271" r:id="rId176"/>
    <p:sldId id="1272" r:id="rId177"/>
    <p:sldId id="1273" r:id="rId178"/>
    <p:sldId id="1274" r:id="rId179"/>
    <p:sldId id="1275" r:id="rId180"/>
    <p:sldId id="1276" r:id="rId181"/>
    <p:sldId id="1277" r:id="rId182"/>
    <p:sldId id="1278" r:id="rId183"/>
    <p:sldId id="1279" r:id="rId184"/>
    <p:sldId id="1280" r:id="rId185"/>
    <p:sldId id="1281" r:id="rId186"/>
    <p:sldId id="1282" r:id="rId187"/>
    <p:sldId id="1283" r:id="rId188"/>
    <p:sldId id="1284" r:id="rId189"/>
    <p:sldId id="1285" r:id="rId190"/>
    <p:sldId id="1286" r:id="rId191"/>
    <p:sldId id="1287" r:id="rId192"/>
    <p:sldId id="1082" r:id="rId193"/>
    <p:sldId id="1083" r:id="rId194"/>
    <p:sldId id="1084" r:id="rId195"/>
    <p:sldId id="1085" r:id="rId196"/>
    <p:sldId id="1086" r:id="rId197"/>
    <p:sldId id="1087" r:id="rId198"/>
    <p:sldId id="1088" r:id="rId199"/>
    <p:sldId id="1089" r:id="rId200"/>
    <p:sldId id="1090" r:id="rId201"/>
    <p:sldId id="1221" r:id="rId202"/>
    <p:sldId id="1222" r:id="rId203"/>
    <p:sldId id="1223" r:id="rId204"/>
    <p:sldId id="1224" r:id="rId205"/>
    <p:sldId id="1225" r:id="rId206"/>
    <p:sldId id="1226" r:id="rId207"/>
    <p:sldId id="1227" r:id="rId208"/>
    <p:sldId id="1228" r:id="rId209"/>
    <p:sldId id="1229" r:id="rId210"/>
    <p:sldId id="1230" r:id="rId211"/>
    <p:sldId id="1231" r:id="rId212"/>
    <p:sldId id="1232" r:id="rId213"/>
    <p:sldId id="1233" r:id="rId214"/>
    <p:sldId id="1234" r:id="rId215"/>
    <p:sldId id="1235" r:id="rId216"/>
    <p:sldId id="1236" r:id="rId217"/>
    <p:sldId id="1237" r:id="rId218"/>
    <p:sldId id="1238" r:id="rId219"/>
    <p:sldId id="1239" r:id="rId220"/>
    <p:sldId id="1240" r:id="rId221"/>
    <p:sldId id="1060" r:id="rId222"/>
    <p:sldId id="1242" r:id="rId223"/>
    <p:sldId id="1243" r:id="rId224"/>
    <p:sldId id="1244" r:id="rId225"/>
    <p:sldId id="1063" r:id="rId226"/>
    <p:sldId id="1246" r:id="rId227"/>
    <p:sldId id="1065" r:id="rId228"/>
    <p:sldId id="1137" r:id="rId22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A3B60C-1934-3623-2B22-CC8182BEDADB}" name="MFSEP" initials="MFSEP" userId="MFSEP" providerId="None"/>
  <p188:author id="{3648C012-8B0E-DBDD-03D8-B897A603FC03}" name="Tehseen Galamali" initials="TG" userId="S::tehseen.galamali@bom.mu::09d16006-9cb7-46bd-a2a1-f818d41e0035" providerId="AD"/>
  <p188:author id="{0B44C54D-13C8-1729-186B-B428D3E92258}" name="LL" initials="MU" userId="LL" providerId="None"/>
  <p188:author id="{C5F06C77-B5F9-E3A0-897D-1D50EE891F62}" name="Krithika Bhurdool" initials="KB" userId="864c8430a9171ce7" providerId="Windows Live"/>
  <p188:author id="{F3DAA9BC-66B9-FCE2-5F3F-CA7708EA757F}" name="MFSGG" initials="MFSGG" userId="MFSG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ED412"/>
    <a:srgbClr val="CC0000"/>
    <a:srgbClr val="FF9900"/>
    <a:srgbClr val="FF0000"/>
    <a:srgbClr val="FFFF00"/>
    <a:srgbClr val="2DB8B5"/>
    <a:srgbClr val="34B3CC"/>
    <a:srgbClr val="2EC4C0"/>
    <a:srgbClr val="35CB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59" autoAdjust="0"/>
    <p:restoredTop sz="93969" autoAdjust="0"/>
  </p:normalViewPr>
  <p:slideViewPr>
    <p:cSldViewPr snapToGrid="0">
      <p:cViewPr varScale="1">
        <p:scale>
          <a:sx n="75" d="100"/>
          <a:sy n="75" d="100"/>
        </p:scale>
        <p:origin x="67" y="43"/>
      </p:cViewPr>
      <p:guideLst/>
    </p:cSldViewPr>
  </p:slideViewPr>
  <p:notesTextViewPr>
    <p:cViewPr>
      <p:scale>
        <a:sx n="1" d="1"/>
        <a:sy n="1" d="1"/>
      </p:scale>
      <p:origin x="0" y="0"/>
    </p:cViewPr>
  </p:notesTextViewPr>
  <p:sorterViewPr>
    <p:cViewPr>
      <p:scale>
        <a:sx n="100" d="100"/>
        <a:sy n="100" d="100"/>
      </p:scale>
      <p:origin x="0" y="-1219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microsoft.com/office/2018/10/relationships/authors" Target="author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184940280969017E-2"/>
          <c:y val="2.3441787633385135E-2"/>
          <c:w val="0.91708296651606946"/>
          <c:h val="0.97655821236661466"/>
        </c:manualLayout>
      </c:layout>
      <c:pie3DChart>
        <c:varyColors val="1"/>
        <c:ser>
          <c:idx val="0"/>
          <c:order val="0"/>
          <c:tx>
            <c:strRef>
              <c:f>Sheet1!$B$1</c:f>
              <c:strCache>
                <c:ptCount val="1"/>
                <c:pt idx="0">
                  <c:v>12953</c:v>
                </c:pt>
              </c:strCache>
            </c:strRef>
          </c:tx>
          <c:spPr>
            <a:ln>
              <a:solidFill>
                <a:schemeClr val="tx1"/>
              </a:solidFill>
            </a:ln>
          </c:spPr>
          <c:dPt>
            <c:idx val="0"/>
            <c:bubble3D val="0"/>
            <c:spPr>
              <a:solidFill>
                <a:schemeClr val="accent1">
                  <a:lumMod val="20000"/>
                  <a:lumOff val="8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1-7E02-4926-8A9F-CADD7B2DCA58}"/>
              </c:ext>
            </c:extLst>
          </c:dPt>
          <c:dPt>
            <c:idx val="1"/>
            <c:bubble3D val="0"/>
            <c:spPr>
              <a:solidFill>
                <a:schemeClr val="tx2">
                  <a:lumMod val="25000"/>
                  <a:lumOff val="75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3-7E02-4926-8A9F-CADD7B2DCA58}"/>
              </c:ext>
            </c:extLst>
          </c:dPt>
          <c:dPt>
            <c:idx val="2"/>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5-7E02-4926-8A9F-CADD7B2DCA58}"/>
              </c:ext>
            </c:extLst>
          </c:dPt>
          <c:dPt>
            <c:idx val="3"/>
            <c:bubble3D val="0"/>
            <c:spPr>
              <a:solidFill>
                <a:schemeClr val="accent1">
                  <a:lumMod val="60000"/>
                  <a:lumOff val="4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7-7E02-4926-8A9F-CADD7B2DCA58}"/>
              </c:ext>
            </c:extLst>
          </c:dPt>
          <c:dPt>
            <c:idx val="4"/>
            <c:bubble3D val="0"/>
            <c:spPr>
              <a:solidFill>
                <a:schemeClr val="accent4">
                  <a:lumMod val="6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9-7E02-4926-8A9F-CADD7B2DCA58}"/>
              </c:ext>
            </c:extLst>
          </c:dPt>
          <c:dLbls>
            <c:dLbl>
              <c:idx val="0"/>
              <c:layout>
                <c:manualLayout>
                  <c:x val="-0.14085031743639739"/>
                  <c:y val="-0.11433980168375053"/>
                </c:manualLayout>
              </c:layout>
              <c:tx>
                <c:rich>
                  <a:bodyPr/>
                  <a:lstStyle/>
                  <a:p>
                    <a:fld id="{04F6B983-0036-4902-BDA9-79007FC1AA10}" type="CATEGORYNAME">
                      <a:rPr lang="en-US">
                        <a:solidFill>
                          <a:schemeClr val="tx1"/>
                        </a:solidFill>
                      </a:rPr>
                      <a:pPr/>
                      <a:t>[CATEGORY NAME]</a:t>
                    </a:fld>
                    <a:r>
                      <a:rPr lang="en-US" dirty="0">
                        <a:solidFill>
                          <a:schemeClr val="tx1"/>
                        </a:solidFill>
                      </a:rPr>
                      <a:t>, </a:t>
                    </a:r>
                    <a:fld id="{EF992A5C-F342-4CCA-A44A-B4A0542E5914}" type="VALUE">
                      <a:rPr lang="en-US">
                        <a:solidFill>
                          <a:schemeClr val="tx1"/>
                        </a:solidFill>
                      </a:rPr>
                      <a:pPr/>
                      <a:t>[VALUE]</a:t>
                    </a:fld>
                    <a:endParaRPr lang="en-US" dirty="0">
                      <a:solidFill>
                        <a:schemeClr val="tx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02-4926-8A9F-CADD7B2DCA58}"/>
                </c:ext>
              </c:extLst>
            </c:dLbl>
            <c:dLbl>
              <c:idx val="1"/>
              <c:layout>
                <c:manualLayout>
                  <c:x val="0.17419010918827929"/>
                  <c:y val="-0.21616345950533666"/>
                </c:manualLayout>
              </c:layout>
              <c:tx>
                <c:rich>
                  <a:bodyPr/>
                  <a:lstStyle/>
                  <a:p>
                    <a:r>
                      <a:rPr lang="en-US" dirty="0">
                        <a:solidFill>
                          <a:schemeClr val="tx1"/>
                        </a:solidFill>
                      </a:rPr>
                      <a:t>AU ,6084  </a:t>
                    </a:r>
                  </a:p>
                </c:rich>
              </c:tx>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E02-4926-8A9F-CADD7B2DCA58}"/>
                </c:ext>
              </c:extLst>
            </c:dLbl>
            <c:dLbl>
              <c:idx val="2"/>
              <c:layout>
                <c:manualLayout>
                  <c:x val="0.18747866415300915"/>
                  <c:y val="7.9531314119589455E-2"/>
                </c:manualLayout>
              </c:layout>
              <c:tx>
                <c:rich>
                  <a:bodyPr/>
                  <a:lstStyle/>
                  <a:p>
                    <a:fld id="{594B6057-7491-49D2-9FEC-1667BBEDC2C5}" type="CATEGORYNAME">
                      <a:rPr lang="en-US">
                        <a:solidFill>
                          <a:schemeClr val="tx1"/>
                        </a:solidFill>
                      </a:rPr>
                      <a:pPr/>
                      <a:t>[CATEGORY NAME]</a:t>
                    </a:fld>
                    <a:r>
                      <a:rPr lang="en-US">
                        <a:solidFill>
                          <a:schemeClr val="tx1"/>
                        </a:solidFill>
                      </a:rPr>
                      <a:t>,3735, </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02-4926-8A9F-CADD7B2DCA58}"/>
                </c:ext>
              </c:extLst>
            </c:dLbl>
            <c:dLbl>
              <c:idx val="3"/>
              <c:layout>
                <c:manualLayout>
                  <c:x val="0.15190918028316577"/>
                  <c:y val="2.4165510595457101E-2"/>
                </c:manualLayout>
              </c:layout>
              <c:tx>
                <c:rich>
                  <a:bodyPr/>
                  <a:lstStyle/>
                  <a:p>
                    <a:fld id="{8C7F2EE8-46FE-4673-A003-4ADD9399A33C}" type="CATEGORYNAME">
                      <a:rPr lang="en-US">
                        <a:solidFill>
                          <a:schemeClr val="tx1"/>
                        </a:solidFill>
                      </a:rPr>
                      <a:pPr/>
                      <a:t>[CATEGORY NAME]</a:t>
                    </a:fld>
                    <a:r>
                      <a:rPr lang="en-US">
                        <a:solidFill>
                          <a:schemeClr val="tx1"/>
                        </a:solidFill>
                      </a:rPr>
                      <a:t>,1777, </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02-4926-8A9F-CADD7B2DCA58}"/>
                </c:ext>
              </c:extLst>
            </c:dLbl>
            <c:dLbl>
              <c:idx val="4"/>
              <c:layout>
                <c:manualLayout>
                  <c:x val="0.15139859411013068"/>
                  <c:y val="0"/>
                </c:manualLayout>
              </c:layout>
              <c:tx>
                <c:rich>
                  <a:bodyPr/>
                  <a:lstStyle/>
                  <a:p>
                    <a:r>
                      <a:rPr lang="en-US">
                        <a:solidFill>
                          <a:schemeClr val="tx1"/>
                        </a:solidFill>
                      </a:rPr>
                      <a:t>Foreign companies,1435</a:t>
                    </a:r>
                  </a:p>
                </c:rich>
              </c:tx>
              <c:dLblPos val="bestFit"/>
              <c:showLegendKey val="0"/>
              <c:showVal val="1"/>
              <c:showCatName val="1"/>
              <c:showSerName val="0"/>
              <c:showPercent val="1"/>
              <c:showBubbleSize val="0"/>
              <c:extLst>
                <c:ext xmlns:c15="http://schemas.microsoft.com/office/drawing/2012/chart" uri="{CE6537A1-D6FC-4f65-9D91-7224C49458BB}">
                  <c15:layout>
                    <c:manualLayout>
                      <c:w val="0.23742971865643481"/>
                      <c:h val="0.17544375626120232"/>
                    </c:manualLayout>
                  </c15:layout>
                  <c15:showDataLabelsRange val="0"/>
                </c:ext>
                <c:ext xmlns:c16="http://schemas.microsoft.com/office/drawing/2014/chart" uri="{C3380CC4-5D6E-409C-BE32-E72D297353CC}">
                  <c16:uniqueId val="{00000009-7E02-4926-8A9F-CADD7B2DCA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MU"/>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GBC</c:v>
                </c:pt>
                <c:pt idx="1">
                  <c:v>AU</c:v>
                </c:pt>
                <c:pt idx="2">
                  <c:v>Domestic Trust </c:v>
                </c:pt>
                <c:pt idx="3">
                  <c:v>Foreign Trust </c:v>
                </c:pt>
              </c:strCache>
            </c:strRef>
          </c:cat>
          <c:val>
            <c:numRef>
              <c:f>Sheet1!$B$2:$B$6</c:f>
              <c:numCache>
                <c:formatCode>#,##0</c:formatCode>
                <c:ptCount val="5"/>
                <c:pt idx="0">
                  <c:v>13000</c:v>
                </c:pt>
                <c:pt idx="1">
                  <c:v>6000</c:v>
                </c:pt>
                <c:pt idx="2">
                  <c:v>3324</c:v>
                </c:pt>
                <c:pt idx="3">
                  <c:v>2064</c:v>
                </c:pt>
              </c:numCache>
            </c:numRef>
          </c:val>
          <c:extLst>
            <c:ext xmlns:c16="http://schemas.microsoft.com/office/drawing/2014/chart" uri="{C3380CC4-5D6E-409C-BE32-E72D297353CC}">
              <c16:uniqueId val="{0000000A-7E02-4926-8A9F-CADD7B2DCA58}"/>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M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8745210869505"/>
          <c:y val="8.125826880950833E-2"/>
          <c:w val="0.69865932660474539"/>
          <c:h val="0.74935668428689783"/>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tx2">
                  <a:lumMod val="25000"/>
                  <a:lumOff val="75000"/>
                </a:schemeClr>
              </a:solidFill>
              <a:ln w="19050">
                <a:solidFill>
                  <a:schemeClr val="lt1"/>
                </a:solidFill>
              </a:ln>
              <a:effectLst/>
            </c:spPr>
            <c:extLst>
              <c:ext xmlns:c16="http://schemas.microsoft.com/office/drawing/2014/chart" uri="{C3380CC4-5D6E-409C-BE32-E72D297353CC}">
                <c16:uniqueId val="{00000001-D7D2-424B-9EA2-80A98E24D6A7}"/>
              </c:ext>
            </c:extLst>
          </c:dPt>
          <c:dPt>
            <c:idx val="2"/>
            <c:invertIfNegative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D7D2-424B-9EA2-80A98E24D6A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M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MC</c:v>
                </c:pt>
                <c:pt idx="1">
                  <c:v>QT</c:v>
                </c:pt>
                <c:pt idx="2">
                  <c:v>CT</c:v>
                </c:pt>
              </c:strCache>
            </c:strRef>
          </c:cat>
          <c:val>
            <c:numRef>
              <c:f>Sheet1!$B$2:$B$5</c:f>
              <c:numCache>
                <c:formatCode>General</c:formatCode>
                <c:ptCount val="4"/>
                <c:pt idx="0">
                  <c:v>180</c:v>
                </c:pt>
                <c:pt idx="1">
                  <c:v>48</c:v>
                </c:pt>
                <c:pt idx="2">
                  <c:v>29</c:v>
                </c:pt>
              </c:numCache>
            </c:numRef>
          </c:val>
          <c:extLst>
            <c:ext xmlns:c16="http://schemas.microsoft.com/office/drawing/2014/chart" uri="{C3380CC4-5D6E-409C-BE32-E72D297353CC}">
              <c16:uniqueId val="{00000004-D7D2-424B-9EA2-80A98E24D6A7}"/>
            </c:ext>
          </c:extLst>
        </c:ser>
        <c:dLbls>
          <c:showLegendKey val="0"/>
          <c:showVal val="0"/>
          <c:showCatName val="0"/>
          <c:showSerName val="0"/>
          <c:showPercent val="0"/>
          <c:showBubbleSize val="0"/>
        </c:dLbls>
        <c:gapWidth val="150"/>
        <c:axId val="915590432"/>
        <c:axId val="915583904"/>
      </c:barChart>
      <c:catAx>
        <c:axId val="915590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MU"/>
          </a:p>
        </c:txPr>
        <c:crossAx val="915583904"/>
        <c:crosses val="autoZero"/>
        <c:auto val="1"/>
        <c:lblAlgn val="ctr"/>
        <c:lblOffset val="100"/>
        <c:noMultiLvlLbl val="0"/>
      </c:catAx>
      <c:valAx>
        <c:axId val="91558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MU"/>
          </a:p>
        </c:txPr>
        <c:crossAx val="915590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00444390-BF36-4971-881E-C5F12DB604B7}"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custT="1"/>
      <dgm:spPr>
        <a:solidFill>
          <a:schemeClr val="accent6">
            <a:lumMod val="75000"/>
          </a:schemeClr>
        </a:solidFill>
      </dgm:spPr>
      <dgm:t>
        <a:bodyPr/>
        <a:lstStyle/>
        <a:p>
          <a:r>
            <a:rPr lang="en-US" sz="2800" dirty="0"/>
            <a:t>ML threat</a:t>
          </a:r>
        </a:p>
        <a:p>
          <a:r>
            <a:rPr lang="en-US" sz="2800" dirty="0"/>
            <a:t>Low</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custT="1"/>
      <dgm:spPr>
        <a:solidFill>
          <a:schemeClr val="accent6">
            <a:lumMod val="75000"/>
          </a:schemeClr>
        </a:solidFill>
      </dgm:spPr>
      <dgm:t>
        <a:bodyPr/>
        <a:lstStyle/>
        <a:p>
          <a:r>
            <a:rPr lang="en-US" sz="2800" dirty="0"/>
            <a:t>Residual ML </a:t>
          </a:r>
          <a:r>
            <a:rPr lang="en-US" sz="2800" dirty="0" err="1"/>
            <a:t>VulnerabilityLow</a:t>
          </a:r>
          <a:endParaRPr lang="en-US" sz="2800" dirty="0"/>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custT="1"/>
      <dgm:spPr>
        <a:solidFill>
          <a:schemeClr val="accent6">
            <a:lumMod val="75000"/>
          </a:schemeClr>
        </a:solidFill>
      </dgm:spPr>
      <dgm:t>
        <a:bodyPr/>
        <a:lstStyle/>
        <a:p>
          <a:r>
            <a:rPr lang="en-US" sz="2800" dirty="0"/>
            <a:t>ML Risk </a:t>
          </a:r>
        </a:p>
        <a:p>
          <a:r>
            <a:rPr lang="en-US" sz="2800" dirty="0"/>
            <a:t> Low</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ScaleX="117921"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dgm:presLayoutVars>
          <dgm:bulletEnabled val="1"/>
        </dgm:presLayoutVars>
      </dgm:prSet>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custT="1"/>
      <dgm:spPr>
        <a:solidFill>
          <a:schemeClr val="accent6">
            <a:lumMod val="75000"/>
          </a:schemeClr>
        </a:solidFill>
      </dgm:spPr>
      <dgm:t>
        <a:bodyPr/>
        <a:lstStyle/>
        <a:p>
          <a:r>
            <a:rPr lang="en-US" sz="2800" dirty="0"/>
            <a:t>TF threat</a:t>
          </a:r>
        </a:p>
        <a:p>
          <a:r>
            <a:rPr lang="en-US" sz="2800" dirty="0"/>
            <a:t>Low</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custT="1"/>
      <dgm:spPr>
        <a:solidFill>
          <a:schemeClr val="accent6">
            <a:lumMod val="75000"/>
          </a:schemeClr>
        </a:solidFill>
      </dgm:spPr>
      <dgm:t>
        <a:bodyPr/>
        <a:lstStyle/>
        <a:p>
          <a:r>
            <a:rPr lang="en-US" sz="2800" dirty="0"/>
            <a:t>Residual TF </a:t>
          </a:r>
          <a:r>
            <a:rPr lang="en-US" sz="2800" dirty="0" err="1"/>
            <a:t>VulnerabilityLow</a:t>
          </a:r>
          <a:endParaRPr lang="en-US" sz="2800" dirty="0"/>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custT="1"/>
      <dgm:spPr>
        <a:solidFill>
          <a:schemeClr val="accent6">
            <a:lumMod val="75000"/>
          </a:schemeClr>
        </a:solidFill>
      </dgm:spPr>
      <dgm:t>
        <a:bodyPr/>
        <a:lstStyle/>
        <a:p>
          <a:r>
            <a:rPr lang="en-US" sz="2800" dirty="0"/>
            <a:t>TF Risk </a:t>
          </a:r>
        </a:p>
        <a:p>
          <a:r>
            <a:rPr lang="en-US" sz="2800" dirty="0"/>
            <a:t> Low</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ScaleX="117921"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dgm:presLayoutVars>
          <dgm:bulletEnabled val="1"/>
        </dgm:presLayoutVars>
      </dgm:prSet>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28F638-13D3-4FF1-864C-BA34698CD50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2E537326-0BEE-4EDC-BA80-0734043ACA67}">
      <dgm:prSet phldrT="[Text]" custT="1"/>
      <dgm:spPr>
        <a:xfrm>
          <a:off x="455538" y="301925"/>
          <a:ext cx="10754739" cy="604237"/>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b="0" dirty="0">
              <a:solidFill>
                <a:sysClr val="window" lastClr="FFFFFF"/>
              </a:solidFill>
              <a:latin typeface="Times New Roman" panose="02020603050405020304" pitchFamily="18" charset="0"/>
              <a:ea typeface="+mn-ea"/>
              <a:cs typeface="Times New Roman" panose="02020603050405020304" pitchFamily="18" charset="0"/>
            </a:rPr>
            <a:t>Comprehensive AML framework applicable across the FSC sectors</a:t>
          </a:r>
        </a:p>
      </dgm:t>
    </dgm:pt>
    <dgm:pt modelId="{436DF171-0827-4C73-87AF-FD16462065F3}" type="parTrans" cxnId="{7E1F61DD-0CC3-4CA0-8799-6F655365F6B7}">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85BB6E2C-7581-4984-9F12-0A41494D2E4D}" type="sibTrans" cxnId="{7E1F61DD-0CC3-4CA0-8799-6F655365F6B7}">
      <dgm:prSet/>
      <dgm:spPr>
        <a:xfrm>
          <a:off x="-5463632" y="-836564"/>
          <a:ext cx="6505478" cy="6505478"/>
        </a:xfrm>
        <a:noFill/>
        <a:ln w="19050" cap="flat" cmpd="sng" algn="ctr">
          <a:solidFill>
            <a:srgbClr val="156082">
              <a:shade val="60000"/>
              <a:hueOff val="0"/>
              <a:satOff val="0"/>
              <a:lumOff val="0"/>
              <a:alphaOff val="0"/>
            </a:srgbClr>
          </a:solidFill>
          <a:prstDash val="solid"/>
          <a:miter lim="800000"/>
        </a:ln>
        <a:effectLs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446D6583-8AA8-4DCB-AB59-5A53798B7134}">
      <dgm:prSet phldrT="[Text]" custT="1"/>
      <dgm:spPr>
        <a:xfrm>
          <a:off x="888516" y="1060001"/>
          <a:ext cx="10321761" cy="900216"/>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Clear and Comprehensive framework for the licensing requirements </a:t>
          </a:r>
        </a:p>
        <a:p>
          <a:pPr>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Entry controls –fit and proper test/assessment on directors, shareholders,</a:t>
          </a:r>
          <a:r>
            <a:rPr lang="en-US" sz="1800" b="0" kern="1200" noProof="0" dirty="0">
              <a:solidFill>
                <a:sysClr val="window" lastClr="FFFFFF"/>
              </a:solidFill>
              <a:latin typeface="Times New Roman" panose="02020603050405020304" pitchFamily="18" charset="0"/>
              <a:ea typeface="+mn-ea"/>
              <a:cs typeface="Times New Roman" panose="02020603050405020304" pitchFamily="18" charset="0"/>
            </a:rPr>
            <a:t> members of senior management </a:t>
          </a: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 and beneficial owners</a:t>
          </a:r>
        </a:p>
      </dgm:t>
    </dgm:pt>
    <dgm:pt modelId="{CBA401D5-50CA-4EFD-A30A-D0A21693EE54}" type="par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70716E4-F3C0-4196-9540-4E4702E7FC63}" type="sib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DA3BFCAF-6B45-4D6F-94A4-627D721658BA}">
      <dgm:prSet phldrT="[Text]" custT="1"/>
      <dgm:spPr>
        <a:xfrm>
          <a:off x="888516" y="3020122"/>
          <a:ext cx="10321761" cy="604237"/>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b="0" dirty="0">
              <a:solidFill>
                <a:sysClr val="window" lastClr="FFFFFF"/>
              </a:solidFill>
              <a:latin typeface="Times New Roman" panose="02020603050405020304" pitchFamily="18" charset="0"/>
              <a:ea typeface="+mn-ea"/>
              <a:cs typeface="Times New Roman" panose="02020603050405020304" pitchFamily="18" charset="0"/>
            </a:rPr>
            <a:t>Application of AML/CFT risk-based approach for supervision : onsite, offsite and follow-up</a:t>
          </a:r>
        </a:p>
      </dgm:t>
    </dgm:pt>
    <dgm:pt modelId="{9764454C-33F7-4791-9D7D-C4E2356BA544}" type="par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C0D9D066-C73B-49B0-8564-C53EEA56ACF1}" type="sib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5A820921-B501-41EC-AC52-89CBCF4FFA44}">
      <dgm:prSet phldrT="[Text]" custT="1"/>
      <dgm:spPr>
        <a:xfrm>
          <a:off x="1021406" y="2114056"/>
          <a:ext cx="10188871" cy="604237"/>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b="0" kern="1200" noProof="0" dirty="0">
              <a:solidFill>
                <a:sysClr val="window" lastClr="FFFFFF"/>
              </a:solidFill>
              <a:latin typeface="Times New Roman" panose="02020603050405020304" pitchFamily="18" charset="0"/>
              <a:ea typeface="+mn-ea"/>
              <a:cs typeface="Times New Roman" panose="02020603050405020304" pitchFamily="18" charset="0"/>
            </a:rPr>
            <a:t>Adherence to Code of Business Conduct / Appointment of MLRO / Regular training</a:t>
          </a:r>
          <a:endParaRPr lang="en-US" sz="1800" b="0" kern="1200" dirty="0">
            <a:solidFill>
              <a:sysClr val="window" lastClr="FFFFFF"/>
            </a:solidFill>
            <a:latin typeface="Times New Roman" panose="02020603050405020304" pitchFamily="18" charset="0"/>
            <a:ea typeface="+mn-ea"/>
            <a:cs typeface="Times New Roman" panose="02020603050405020304" pitchFamily="18" charset="0"/>
          </a:endParaRPr>
        </a:p>
      </dgm:t>
    </dgm:pt>
    <dgm:pt modelId="{1E50CE24-9C46-4125-A902-06A44122F05E}" type="par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9D61EEFF-5818-4F0A-8E39-11218911E712}" type="sib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11BC674-BAF8-436C-A008-120BB9E16897}">
      <dgm:prSet custT="1"/>
      <dgm:spPr>
        <a:xfrm>
          <a:off x="455538" y="3926187"/>
          <a:ext cx="10754739" cy="604237"/>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b="0" dirty="0">
              <a:solidFill>
                <a:sysClr val="window" lastClr="FFFFFF"/>
              </a:solidFill>
              <a:latin typeface="Times New Roman" panose="02020603050405020304" pitchFamily="18" charset="0"/>
              <a:ea typeface="+mn-ea"/>
              <a:cs typeface="Times New Roman" panose="02020603050405020304" pitchFamily="18" charset="0"/>
            </a:rPr>
            <a:t>Power to impose administrative sanctions</a:t>
          </a:r>
        </a:p>
      </dgm:t>
    </dgm:pt>
    <dgm:pt modelId="{0CC84343-0FFC-4119-9E73-D174CCB52E44}" type="par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AB19D85-3C7C-48A0-9991-4971E3D564C4}" type="sib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3F689C1-C96A-4818-9DE4-28AE87422289}" type="pres">
      <dgm:prSet presAssocID="{8428F638-13D3-4FF1-864C-BA34698CD506}" presName="Name0" presStyleCnt="0">
        <dgm:presLayoutVars>
          <dgm:chMax val="7"/>
          <dgm:chPref val="7"/>
          <dgm:dir/>
        </dgm:presLayoutVars>
      </dgm:prSet>
      <dgm:spPr/>
    </dgm:pt>
    <dgm:pt modelId="{1071964E-F99E-4E67-ACFD-8D493CD5CCED}" type="pres">
      <dgm:prSet presAssocID="{8428F638-13D3-4FF1-864C-BA34698CD506}" presName="Name1" presStyleCnt="0"/>
      <dgm:spPr/>
    </dgm:pt>
    <dgm:pt modelId="{80551AD4-FB40-4CF3-BC86-B07DD037165F}" type="pres">
      <dgm:prSet presAssocID="{8428F638-13D3-4FF1-864C-BA34698CD506}" presName="cycle" presStyleCnt="0"/>
      <dgm:spPr/>
    </dgm:pt>
    <dgm:pt modelId="{ED084D9F-3095-4E7B-950B-60B348E62273}" type="pres">
      <dgm:prSet presAssocID="{8428F638-13D3-4FF1-864C-BA34698CD506}" presName="srcNode" presStyleLbl="node1" presStyleIdx="0" presStyleCnt="5"/>
      <dgm:spPr/>
    </dgm:pt>
    <dgm:pt modelId="{8FF3D49E-F808-4B28-9D0A-5C942A130BF3}" type="pres">
      <dgm:prSet presAssocID="{8428F638-13D3-4FF1-864C-BA34698CD506}" presName="conn" presStyleLbl="parChTrans1D2" presStyleIdx="0" presStyleCnt="1"/>
      <dgm:spPr>
        <a:prstGeom prst="blockArc">
          <a:avLst>
            <a:gd name="adj1" fmla="val 18900000"/>
            <a:gd name="adj2" fmla="val 2700000"/>
            <a:gd name="adj3" fmla="val 332"/>
          </a:avLst>
        </a:prstGeom>
      </dgm:spPr>
    </dgm:pt>
    <dgm:pt modelId="{50102C16-3D04-459C-8989-F04B8174DD37}" type="pres">
      <dgm:prSet presAssocID="{8428F638-13D3-4FF1-864C-BA34698CD506}" presName="extraNode" presStyleLbl="node1" presStyleIdx="0" presStyleCnt="5"/>
      <dgm:spPr/>
    </dgm:pt>
    <dgm:pt modelId="{4F3609A5-1B59-4DC0-8CAD-D409596F75FD}" type="pres">
      <dgm:prSet presAssocID="{8428F638-13D3-4FF1-864C-BA34698CD506}" presName="dstNode" presStyleLbl="node1" presStyleIdx="0" presStyleCnt="5"/>
      <dgm:spPr/>
    </dgm:pt>
    <dgm:pt modelId="{B102DC67-B501-4DB3-B96C-1C3B44A9513F}" type="pres">
      <dgm:prSet presAssocID="{2E537326-0BEE-4EDC-BA80-0734043ACA67}" presName="text_1" presStyleLbl="node1" presStyleIdx="0" presStyleCnt="5">
        <dgm:presLayoutVars>
          <dgm:bulletEnabled val="1"/>
        </dgm:presLayoutVars>
      </dgm:prSet>
      <dgm:spPr>
        <a:prstGeom prst="rect">
          <a:avLst/>
        </a:prstGeom>
      </dgm:spPr>
    </dgm:pt>
    <dgm:pt modelId="{0FC5574A-B723-4357-BBAC-CFD1B71F9B0C}" type="pres">
      <dgm:prSet presAssocID="{2E537326-0BEE-4EDC-BA80-0734043ACA67}" presName="accent_1" presStyleCnt="0"/>
      <dgm:spPr/>
    </dgm:pt>
    <dgm:pt modelId="{8D725E6D-54B2-4E88-82F7-4908D5B1855C}" type="pres">
      <dgm:prSet presAssocID="{2E537326-0BEE-4EDC-BA80-0734043ACA67}" presName="accentRepeatNode" presStyleLbl="solidFgAcc1" presStyleIdx="0" presStyleCnt="5"/>
      <dgm:spPr>
        <a:xfrm>
          <a:off x="77890" y="226395"/>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580A5A2A-B123-4488-B886-972A14A501B8}" type="pres">
      <dgm:prSet presAssocID="{446D6583-8AA8-4DCB-AB59-5A53798B7134}" presName="text_2" presStyleLbl="node1" presStyleIdx="1" presStyleCnt="5" custScaleY="148984">
        <dgm:presLayoutVars>
          <dgm:bulletEnabled val="1"/>
        </dgm:presLayoutVars>
      </dgm:prSet>
      <dgm:spPr>
        <a:prstGeom prst="rect">
          <a:avLst/>
        </a:prstGeom>
      </dgm:spPr>
    </dgm:pt>
    <dgm:pt modelId="{53F7A4C4-A633-477A-B29D-95746C2929AE}" type="pres">
      <dgm:prSet presAssocID="{446D6583-8AA8-4DCB-AB59-5A53798B7134}" presName="accent_2" presStyleCnt="0"/>
      <dgm:spPr/>
    </dgm:pt>
    <dgm:pt modelId="{D6A41E2D-1DF0-4C0D-A7F8-83015C7BC3BA}" type="pres">
      <dgm:prSet presAssocID="{446D6583-8AA8-4DCB-AB59-5A53798B7134}" presName="accentRepeatNode" presStyleLbl="solidFgAcc1" presStyleIdx="1" presStyleCnt="5"/>
      <dgm:spPr>
        <a:xfrm>
          <a:off x="510868" y="1132461"/>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1D06B5A7-890E-4098-ADD4-9CB9FA675583}" type="pres">
      <dgm:prSet presAssocID="{5A820921-B501-41EC-AC52-89CBCF4FFA44}" presName="text_3" presStyleLbl="node1" presStyleIdx="2" presStyleCnt="5">
        <dgm:presLayoutVars>
          <dgm:bulletEnabled val="1"/>
        </dgm:presLayoutVars>
      </dgm:prSet>
      <dgm:spPr>
        <a:prstGeom prst="rect">
          <a:avLst/>
        </a:prstGeom>
      </dgm:spPr>
    </dgm:pt>
    <dgm:pt modelId="{1E06E63C-C4ED-40F3-BE4D-1E518643C2BF}" type="pres">
      <dgm:prSet presAssocID="{5A820921-B501-41EC-AC52-89CBCF4FFA44}" presName="accent_3" presStyleCnt="0"/>
      <dgm:spPr/>
    </dgm:pt>
    <dgm:pt modelId="{78FB8002-F052-4185-B2A7-BA347A532F72}" type="pres">
      <dgm:prSet presAssocID="{5A820921-B501-41EC-AC52-89CBCF4FFA44}" presName="accentRepeatNode" presStyleLbl="solidFgAcc1" presStyleIdx="2" presStyleCnt="5"/>
      <dgm:spPr>
        <a:xfrm>
          <a:off x="643758" y="2038526"/>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9917A957-ACC2-4631-9AFA-83D29F1A6781}" type="pres">
      <dgm:prSet presAssocID="{DA3BFCAF-6B45-4D6F-94A4-627D721658BA}" presName="text_4" presStyleLbl="node1" presStyleIdx="3" presStyleCnt="5">
        <dgm:presLayoutVars>
          <dgm:bulletEnabled val="1"/>
        </dgm:presLayoutVars>
      </dgm:prSet>
      <dgm:spPr>
        <a:prstGeom prst="rect">
          <a:avLst/>
        </a:prstGeom>
      </dgm:spPr>
    </dgm:pt>
    <dgm:pt modelId="{3638A247-7BD5-47FD-89AE-AB3FE83FC0D2}" type="pres">
      <dgm:prSet presAssocID="{DA3BFCAF-6B45-4D6F-94A4-627D721658BA}" presName="accent_4" presStyleCnt="0"/>
      <dgm:spPr/>
    </dgm:pt>
    <dgm:pt modelId="{D16F3FCC-FE45-4520-AE41-B4DADD32A0D0}" type="pres">
      <dgm:prSet presAssocID="{DA3BFCAF-6B45-4D6F-94A4-627D721658BA}" presName="accentRepeatNode" presStyleLbl="solidFgAcc1" presStyleIdx="3" presStyleCnt="5"/>
      <dgm:spPr>
        <a:xfrm>
          <a:off x="510868" y="2944592"/>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78991D95-95AC-402D-831C-2324E87B597F}" type="pres">
      <dgm:prSet presAssocID="{211BC674-BAF8-436C-A008-120BB9E16897}" presName="text_5" presStyleLbl="node1" presStyleIdx="4" presStyleCnt="5">
        <dgm:presLayoutVars>
          <dgm:bulletEnabled val="1"/>
        </dgm:presLayoutVars>
      </dgm:prSet>
      <dgm:spPr>
        <a:prstGeom prst="rect">
          <a:avLst/>
        </a:prstGeom>
      </dgm:spPr>
    </dgm:pt>
    <dgm:pt modelId="{9F47E647-925E-4155-B495-50B6D0A42A8C}" type="pres">
      <dgm:prSet presAssocID="{211BC674-BAF8-436C-A008-120BB9E16897}" presName="accent_5" presStyleCnt="0"/>
      <dgm:spPr/>
    </dgm:pt>
    <dgm:pt modelId="{9A1E1E78-2364-4B64-A553-1A9F44964553}" type="pres">
      <dgm:prSet presAssocID="{211BC674-BAF8-436C-A008-120BB9E16897}" presName="accentRepeatNode" presStyleLbl="solidFgAcc1" presStyleIdx="4" presStyleCnt="5"/>
      <dgm:spPr>
        <a:xfrm>
          <a:off x="77890" y="3850658"/>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Lst>
  <dgm:cxnLst>
    <dgm:cxn modelId="{06B5FC02-EDB6-49A4-958A-FA203796EFF0}" type="presOf" srcId="{2E537326-0BEE-4EDC-BA80-0734043ACA67}" destId="{B102DC67-B501-4DB3-B96C-1C3B44A9513F}" srcOrd="0" destOrd="0" presId="urn:microsoft.com/office/officeart/2008/layout/VerticalCurvedList"/>
    <dgm:cxn modelId="{108EC228-B18E-496D-9D9E-B65F4A5AE5D9}" type="presOf" srcId="{446D6583-8AA8-4DCB-AB59-5A53798B7134}" destId="{580A5A2A-B123-4488-B886-972A14A501B8}" srcOrd="0" destOrd="0" presId="urn:microsoft.com/office/officeart/2008/layout/VerticalCurvedList"/>
    <dgm:cxn modelId="{EDB4D05B-3D28-4F76-9875-04836BBBE92E}" type="presOf" srcId="{DA3BFCAF-6B45-4D6F-94A4-627D721658BA}" destId="{9917A957-ACC2-4631-9AFA-83D29F1A6781}" srcOrd="0" destOrd="0" presId="urn:microsoft.com/office/officeart/2008/layout/VerticalCurvedList"/>
    <dgm:cxn modelId="{D1CF554E-93B9-44C8-9DCC-355EEBF2B7E8}" type="presOf" srcId="{211BC674-BAF8-436C-A008-120BB9E16897}" destId="{78991D95-95AC-402D-831C-2324E87B597F}" srcOrd="0" destOrd="0" presId="urn:microsoft.com/office/officeart/2008/layout/VerticalCurvedList"/>
    <dgm:cxn modelId="{5BC84775-0514-44AD-A867-8A94303FA8E7}" srcId="{8428F638-13D3-4FF1-864C-BA34698CD506}" destId="{211BC674-BAF8-436C-A008-120BB9E16897}" srcOrd="4" destOrd="0" parTransId="{0CC84343-0FFC-4119-9E73-D174CCB52E44}" sibTransId="{0AB19D85-3C7C-48A0-9991-4971E3D564C4}"/>
    <dgm:cxn modelId="{64F89CAB-2D4E-40F3-ABE7-4CEDECB6FC1A}" srcId="{8428F638-13D3-4FF1-864C-BA34698CD506}" destId="{446D6583-8AA8-4DCB-AB59-5A53798B7134}" srcOrd="1" destOrd="0" parTransId="{CBA401D5-50CA-4EFD-A30A-D0A21693EE54}" sibTransId="{270716E4-F3C0-4196-9540-4E4702E7FC63}"/>
    <dgm:cxn modelId="{13E22EC7-4332-491F-8EAE-F830877253BE}" type="presOf" srcId="{85BB6E2C-7581-4984-9F12-0A41494D2E4D}" destId="{8FF3D49E-F808-4B28-9D0A-5C942A130BF3}" srcOrd="0" destOrd="0" presId="urn:microsoft.com/office/officeart/2008/layout/VerticalCurvedList"/>
    <dgm:cxn modelId="{B4F496CA-5955-4DF6-972A-DE6821B1D60D}" srcId="{8428F638-13D3-4FF1-864C-BA34698CD506}" destId="{DA3BFCAF-6B45-4D6F-94A4-627D721658BA}" srcOrd="3" destOrd="0" parTransId="{9764454C-33F7-4791-9D7D-C4E2356BA544}" sibTransId="{C0D9D066-C73B-49B0-8564-C53EEA56ACF1}"/>
    <dgm:cxn modelId="{A2B6D1D6-4F20-4494-9583-E5570260BE2C}" srcId="{8428F638-13D3-4FF1-864C-BA34698CD506}" destId="{5A820921-B501-41EC-AC52-89CBCF4FFA44}" srcOrd="2" destOrd="0" parTransId="{1E50CE24-9C46-4125-A902-06A44122F05E}" sibTransId="{9D61EEFF-5818-4F0A-8E39-11218911E712}"/>
    <dgm:cxn modelId="{7E1F61DD-0CC3-4CA0-8799-6F655365F6B7}" srcId="{8428F638-13D3-4FF1-864C-BA34698CD506}" destId="{2E537326-0BEE-4EDC-BA80-0734043ACA67}" srcOrd="0" destOrd="0" parTransId="{436DF171-0827-4C73-87AF-FD16462065F3}" sibTransId="{85BB6E2C-7581-4984-9F12-0A41494D2E4D}"/>
    <dgm:cxn modelId="{D93939DE-E9D1-442B-AD64-E336A10DABF9}" type="presOf" srcId="{5A820921-B501-41EC-AC52-89CBCF4FFA44}" destId="{1D06B5A7-890E-4098-ADD4-9CB9FA675583}" srcOrd="0" destOrd="0" presId="urn:microsoft.com/office/officeart/2008/layout/VerticalCurvedList"/>
    <dgm:cxn modelId="{0E8CFDE0-7609-4603-BD80-837D22901C2B}" type="presOf" srcId="{8428F638-13D3-4FF1-864C-BA34698CD506}" destId="{03F689C1-C96A-4818-9DE4-28AE87422289}" srcOrd="0" destOrd="0" presId="urn:microsoft.com/office/officeart/2008/layout/VerticalCurvedList"/>
    <dgm:cxn modelId="{11DBE6AA-D3C6-43F8-81EF-0EA1D9A2EF96}" type="presParOf" srcId="{03F689C1-C96A-4818-9DE4-28AE87422289}" destId="{1071964E-F99E-4E67-ACFD-8D493CD5CCED}" srcOrd="0" destOrd="0" presId="urn:microsoft.com/office/officeart/2008/layout/VerticalCurvedList"/>
    <dgm:cxn modelId="{18DEEDDC-9D19-4B73-8AEE-29B8BE36D4BF}" type="presParOf" srcId="{1071964E-F99E-4E67-ACFD-8D493CD5CCED}" destId="{80551AD4-FB40-4CF3-BC86-B07DD037165F}" srcOrd="0" destOrd="0" presId="urn:microsoft.com/office/officeart/2008/layout/VerticalCurvedList"/>
    <dgm:cxn modelId="{B5D38042-9100-4CE8-A17F-4037CB7662AE}" type="presParOf" srcId="{80551AD4-FB40-4CF3-BC86-B07DD037165F}" destId="{ED084D9F-3095-4E7B-950B-60B348E62273}" srcOrd="0" destOrd="0" presId="urn:microsoft.com/office/officeart/2008/layout/VerticalCurvedList"/>
    <dgm:cxn modelId="{A3706D74-4893-4A36-B968-5E01074E6CF6}" type="presParOf" srcId="{80551AD4-FB40-4CF3-BC86-B07DD037165F}" destId="{8FF3D49E-F808-4B28-9D0A-5C942A130BF3}" srcOrd="1" destOrd="0" presId="urn:microsoft.com/office/officeart/2008/layout/VerticalCurvedList"/>
    <dgm:cxn modelId="{A5189E96-A0BE-48D3-8D5C-809973C258AC}" type="presParOf" srcId="{80551AD4-FB40-4CF3-BC86-B07DD037165F}" destId="{50102C16-3D04-459C-8989-F04B8174DD37}" srcOrd="2" destOrd="0" presId="urn:microsoft.com/office/officeart/2008/layout/VerticalCurvedList"/>
    <dgm:cxn modelId="{8A52533F-AF28-4812-950B-5F120FF5E73C}" type="presParOf" srcId="{80551AD4-FB40-4CF3-BC86-B07DD037165F}" destId="{4F3609A5-1B59-4DC0-8CAD-D409596F75FD}" srcOrd="3" destOrd="0" presId="urn:microsoft.com/office/officeart/2008/layout/VerticalCurvedList"/>
    <dgm:cxn modelId="{9D05904B-DFFD-4D68-9DC3-FD42994A1AC4}" type="presParOf" srcId="{1071964E-F99E-4E67-ACFD-8D493CD5CCED}" destId="{B102DC67-B501-4DB3-B96C-1C3B44A9513F}" srcOrd="1" destOrd="0" presId="urn:microsoft.com/office/officeart/2008/layout/VerticalCurvedList"/>
    <dgm:cxn modelId="{8CD4785D-D880-46A5-8271-2D1CEAB88981}" type="presParOf" srcId="{1071964E-F99E-4E67-ACFD-8D493CD5CCED}" destId="{0FC5574A-B723-4357-BBAC-CFD1B71F9B0C}" srcOrd="2" destOrd="0" presId="urn:microsoft.com/office/officeart/2008/layout/VerticalCurvedList"/>
    <dgm:cxn modelId="{80C1BE82-4B50-4A71-8E1C-E4BDF6864CF8}" type="presParOf" srcId="{0FC5574A-B723-4357-BBAC-CFD1B71F9B0C}" destId="{8D725E6D-54B2-4E88-82F7-4908D5B1855C}" srcOrd="0" destOrd="0" presId="urn:microsoft.com/office/officeart/2008/layout/VerticalCurvedList"/>
    <dgm:cxn modelId="{79BD8544-52D4-4F72-87AE-028E88022E63}" type="presParOf" srcId="{1071964E-F99E-4E67-ACFD-8D493CD5CCED}" destId="{580A5A2A-B123-4488-B886-972A14A501B8}" srcOrd="3" destOrd="0" presId="urn:microsoft.com/office/officeart/2008/layout/VerticalCurvedList"/>
    <dgm:cxn modelId="{408AAED5-DCCA-4155-9EC9-18541AE6D2E2}" type="presParOf" srcId="{1071964E-F99E-4E67-ACFD-8D493CD5CCED}" destId="{53F7A4C4-A633-477A-B29D-95746C2929AE}" srcOrd="4" destOrd="0" presId="urn:microsoft.com/office/officeart/2008/layout/VerticalCurvedList"/>
    <dgm:cxn modelId="{D31BE1D3-4E36-43F5-BBFC-880FAE5C9BB5}" type="presParOf" srcId="{53F7A4C4-A633-477A-B29D-95746C2929AE}" destId="{D6A41E2D-1DF0-4C0D-A7F8-83015C7BC3BA}" srcOrd="0" destOrd="0" presId="urn:microsoft.com/office/officeart/2008/layout/VerticalCurvedList"/>
    <dgm:cxn modelId="{E0AEDC89-D97D-490E-A384-C100AFA519CD}" type="presParOf" srcId="{1071964E-F99E-4E67-ACFD-8D493CD5CCED}" destId="{1D06B5A7-890E-4098-ADD4-9CB9FA675583}" srcOrd="5" destOrd="0" presId="urn:microsoft.com/office/officeart/2008/layout/VerticalCurvedList"/>
    <dgm:cxn modelId="{7EABB643-F043-4050-9B5B-C36645A62862}" type="presParOf" srcId="{1071964E-F99E-4E67-ACFD-8D493CD5CCED}" destId="{1E06E63C-C4ED-40F3-BE4D-1E518643C2BF}" srcOrd="6" destOrd="0" presId="urn:microsoft.com/office/officeart/2008/layout/VerticalCurvedList"/>
    <dgm:cxn modelId="{098ABD0D-CEA1-422E-94C1-95E1326E4D73}" type="presParOf" srcId="{1E06E63C-C4ED-40F3-BE4D-1E518643C2BF}" destId="{78FB8002-F052-4185-B2A7-BA347A532F72}" srcOrd="0" destOrd="0" presId="urn:microsoft.com/office/officeart/2008/layout/VerticalCurvedList"/>
    <dgm:cxn modelId="{EDD298CB-59A2-4EC5-96ED-30CDC2E6358D}" type="presParOf" srcId="{1071964E-F99E-4E67-ACFD-8D493CD5CCED}" destId="{9917A957-ACC2-4631-9AFA-83D29F1A6781}" srcOrd="7" destOrd="0" presId="urn:microsoft.com/office/officeart/2008/layout/VerticalCurvedList"/>
    <dgm:cxn modelId="{E86D27F0-B937-41AE-8491-ED7C862C1885}" type="presParOf" srcId="{1071964E-F99E-4E67-ACFD-8D493CD5CCED}" destId="{3638A247-7BD5-47FD-89AE-AB3FE83FC0D2}" srcOrd="8" destOrd="0" presId="urn:microsoft.com/office/officeart/2008/layout/VerticalCurvedList"/>
    <dgm:cxn modelId="{BEE82A1D-F594-4C55-A5AA-70A877A48BDF}" type="presParOf" srcId="{3638A247-7BD5-47FD-89AE-AB3FE83FC0D2}" destId="{D16F3FCC-FE45-4520-AE41-B4DADD32A0D0}" srcOrd="0" destOrd="0" presId="urn:microsoft.com/office/officeart/2008/layout/VerticalCurvedList"/>
    <dgm:cxn modelId="{C57B7993-C31C-447C-BCEB-897CAEBB67F5}" type="presParOf" srcId="{1071964E-F99E-4E67-ACFD-8D493CD5CCED}" destId="{78991D95-95AC-402D-831C-2324E87B597F}" srcOrd="9" destOrd="0" presId="urn:microsoft.com/office/officeart/2008/layout/VerticalCurvedList"/>
    <dgm:cxn modelId="{D7D5ACFF-EDB5-4C76-B569-82CC3BD80994}" type="presParOf" srcId="{1071964E-F99E-4E67-ACFD-8D493CD5CCED}" destId="{9F47E647-925E-4155-B495-50B6D0A42A8C}" srcOrd="10" destOrd="0" presId="urn:microsoft.com/office/officeart/2008/layout/VerticalCurvedList"/>
    <dgm:cxn modelId="{32BB388B-5B5E-4AA5-8C1B-12B7AF76DAB4}" type="presParOf" srcId="{9F47E647-925E-4155-B495-50B6D0A42A8C}" destId="{9A1E1E78-2364-4B64-A553-1A9F449645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428F638-13D3-4FF1-864C-BA34698CD50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2E537326-0BEE-4EDC-BA80-0734043ACA67}">
      <dgm:prSet phldrT="[Text]" custT="1"/>
      <dgm:spPr>
        <a:xfrm>
          <a:off x="576353" y="119740"/>
          <a:ext cx="10701246" cy="874484"/>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GB" sz="1800" b="0" kern="1200" dirty="0">
              <a:solidFill>
                <a:prstClr val="white"/>
              </a:solidFill>
              <a:latin typeface="Times New Roman" panose="02020603050405020304" pitchFamily="18" charset="0"/>
              <a:ea typeface="+mn-ea"/>
              <a:cs typeface="Times New Roman" panose="02020603050405020304" pitchFamily="18" charset="0"/>
            </a:rPr>
            <a:t>Comprehensive legal framework – FIAMLA and UN Sanctions Act</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gm:t>
    </dgm:pt>
    <dgm:pt modelId="{436DF171-0827-4C73-87AF-FD16462065F3}" type="parTrans" cxnId="{7E1F61DD-0CC3-4CA0-8799-6F655365F6B7}">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85BB6E2C-7581-4984-9F12-0A41494D2E4D}" type="sibTrans" cxnId="{7E1F61DD-0CC3-4CA0-8799-6F655365F6B7}">
      <dgm:prSet/>
      <dgm:spPr>
        <a:xfrm>
          <a:off x="-6022979" y="-921599"/>
          <a:ext cx="7169941" cy="7169941"/>
        </a:xfrm>
        <a:noFill/>
        <a:ln w="19050" cap="flat" cmpd="sng" algn="ctr">
          <a:solidFill>
            <a:srgbClr val="156082">
              <a:shade val="60000"/>
              <a:hueOff val="0"/>
              <a:satOff val="0"/>
              <a:lumOff val="0"/>
              <a:alphaOff val="0"/>
            </a:srgbClr>
          </a:solidFill>
          <a:prstDash val="solid"/>
          <a:miter lim="800000"/>
        </a:ln>
        <a:effectLs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446D6583-8AA8-4DCB-AB59-5A53798B7134}">
      <dgm:prSet phldrT="[Text]" custT="1"/>
      <dgm:spPr>
        <a:xfrm>
          <a:off x="1053629" y="1065083"/>
          <a:ext cx="10223970" cy="992316"/>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b="0" kern="1200" dirty="0">
              <a:solidFill>
                <a:prstClr val="white"/>
              </a:solidFill>
              <a:latin typeface="Times New Roman" panose="02020603050405020304" pitchFamily="18" charset="0"/>
              <a:ea typeface="+mn-ea"/>
              <a:cs typeface="Times New Roman" panose="02020603050405020304" pitchFamily="18" charset="0"/>
            </a:rPr>
            <a:t>For onsite inspections, there is one parameter on Targeted Financial Sanctions which is assessed for TF purposes.  </a:t>
          </a:r>
        </a:p>
      </dgm:t>
    </dgm:pt>
    <dgm:pt modelId="{CBA401D5-50CA-4EFD-A30A-D0A21693EE54}" type="par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70716E4-F3C0-4196-9540-4E4702E7FC63}" type="sib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DA3BFCAF-6B45-4D6F-94A4-627D721658BA}">
      <dgm:prSet phldrT="[Text]" custT="1"/>
      <dgm:spPr>
        <a:xfrm>
          <a:off x="1053629" y="3206233"/>
          <a:ext cx="10223970" cy="1028310"/>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kern="1200" dirty="0">
              <a:effectLst/>
              <a:latin typeface="Aptos" panose="020B0004020202020204" pitchFamily="34" charset="0"/>
              <a:ea typeface="Aptos" panose="020B0004020202020204" pitchFamily="34" charset="0"/>
              <a:cs typeface="Times New Roman" panose="02020603050405020304" pitchFamily="18" charset="0"/>
            </a:rPr>
            <a:t>All transactions subject to Sanction screening</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gm:t>
    </dgm:pt>
    <dgm:pt modelId="{9764454C-33F7-4791-9D7D-C4E2356BA544}" type="par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C0D9D066-C73B-49B0-8564-C53EEA56ACF1}" type="sib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5A820921-B501-41EC-AC52-89CBCF4FFA44}">
      <dgm:prSet phldrT="[Text]" custT="1"/>
      <dgm:spPr>
        <a:xfrm>
          <a:off x="1200114" y="2121541"/>
          <a:ext cx="10077485" cy="1044415"/>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kern="1200" dirty="0">
              <a:effectLst/>
              <a:latin typeface="Aptos" panose="020B0004020202020204" pitchFamily="34" charset="0"/>
              <a:ea typeface="Aptos" panose="020B0004020202020204" pitchFamily="34" charset="0"/>
              <a:cs typeface="Times New Roman" panose="02020603050405020304" pitchFamily="18" charset="0"/>
            </a:rPr>
            <a:t>Effectively implementing TFS</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gm:t>
    </dgm:pt>
    <dgm:pt modelId="{1E50CE24-9C46-4125-A902-06A44122F05E}" type="par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9D61EEFF-5818-4F0A-8E39-11218911E712}" type="sib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11BC674-BAF8-436C-A008-120BB9E16897}">
      <dgm:prSet custT="1"/>
      <dgm:spPr>
        <a:xfrm>
          <a:off x="576353" y="4292597"/>
          <a:ext cx="10701246" cy="921661"/>
        </a:xfr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a:lstStyle/>
        <a:p>
          <a:pPr>
            <a:buNone/>
          </a:pPr>
          <a:r>
            <a:rPr lang="en-US" sz="1800" kern="1200" dirty="0">
              <a:effectLst/>
              <a:latin typeface="Aptos" panose="020B0004020202020204" pitchFamily="34" charset="0"/>
              <a:ea typeface="Aptos" panose="020B0004020202020204" pitchFamily="34" charset="0"/>
              <a:cs typeface="Times New Roman" panose="02020603050405020304" pitchFamily="18" charset="0"/>
            </a:rPr>
            <a:t>Existing account are screened regularly and as and when the UNSC list is updated</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gm:t>
    </dgm:pt>
    <dgm:pt modelId="{0CC84343-0FFC-4119-9E73-D174CCB52E44}" type="par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AB19D85-3C7C-48A0-9991-4971E3D564C4}" type="sib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3F689C1-C96A-4818-9DE4-28AE87422289}" type="pres">
      <dgm:prSet presAssocID="{8428F638-13D3-4FF1-864C-BA34698CD506}" presName="Name0" presStyleCnt="0">
        <dgm:presLayoutVars>
          <dgm:chMax val="7"/>
          <dgm:chPref val="7"/>
          <dgm:dir/>
        </dgm:presLayoutVars>
      </dgm:prSet>
      <dgm:spPr/>
    </dgm:pt>
    <dgm:pt modelId="{1071964E-F99E-4E67-ACFD-8D493CD5CCED}" type="pres">
      <dgm:prSet presAssocID="{8428F638-13D3-4FF1-864C-BA34698CD506}" presName="Name1" presStyleCnt="0"/>
      <dgm:spPr/>
    </dgm:pt>
    <dgm:pt modelId="{80551AD4-FB40-4CF3-BC86-B07DD037165F}" type="pres">
      <dgm:prSet presAssocID="{8428F638-13D3-4FF1-864C-BA34698CD506}" presName="cycle" presStyleCnt="0"/>
      <dgm:spPr/>
    </dgm:pt>
    <dgm:pt modelId="{ED084D9F-3095-4E7B-950B-60B348E62273}" type="pres">
      <dgm:prSet presAssocID="{8428F638-13D3-4FF1-864C-BA34698CD506}" presName="srcNode" presStyleLbl="node1" presStyleIdx="0" presStyleCnt="5"/>
      <dgm:spPr/>
    </dgm:pt>
    <dgm:pt modelId="{8FF3D49E-F808-4B28-9D0A-5C942A130BF3}" type="pres">
      <dgm:prSet presAssocID="{8428F638-13D3-4FF1-864C-BA34698CD506}" presName="conn" presStyleLbl="parChTrans1D2" presStyleIdx="0" presStyleCnt="1"/>
      <dgm:spPr>
        <a:prstGeom prst="blockArc">
          <a:avLst>
            <a:gd name="adj1" fmla="val 18900000"/>
            <a:gd name="adj2" fmla="val 2700000"/>
            <a:gd name="adj3" fmla="val 301"/>
          </a:avLst>
        </a:prstGeom>
      </dgm:spPr>
    </dgm:pt>
    <dgm:pt modelId="{50102C16-3D04-459C-8989-F04B8174DD37}" type="pres">
      <dgm:prSet presAssocID="{8428F638-13D3-4FF1-864C-BA34698CD506}" presName="extraNode" presStyleLbl="node1" presStyleIdx="0" presStyleCnt="5"/>
      <dgm:spPr/>
    </dgm:pt>
    <dgm:pt modelId="{4F3609A5-1B59-4DC0-8CAD-D409596F75FD}" type="pres">
      <dgm:prSet presAssocID="{8428F638-13D3-4FF1-864C-BA34698CD506}" presName="dstNode" presStyleLbl="node1" presStyleIdx="0" presStyleCnt="5"/>
      <dgm:spPr/>
    </dgm:pt>
    <dgm:pt modelId="{B102DC67-B501-4DB3-B96C-1C3B44A9513F}" type="pres">
      <dgm:prSet presAssocID="{2E537326-0BEE-4EDC-BA80-0734043ACA67}" presName="text_1" presStyleLbl="node1" presStyleIdx="0" presStyleCnt="5" custScaleY="88427" custLinFactNeighborX="1015" custLinFactNeighborY="-16344">
        <dgm:presLayoutVars>
          <dgm:bulletEnabled val="1"/>
        </dgm:presLayoutVars>
      </dgm:prSet>
      <dgm:spPr>
        <a:prstGeom prst="rect">
          <a:avLst/>
        </a:prstGeom>
      </dgm:spPr>
    </dgm:pt>
    <dgm:pt modelId="{0FC5574A-B723-4357-BBAC-CFD1B71F9B0C}" type="pres">
      <dgm:prSet presAssocID="{2E537326-0BEE-4EDC-BA80-0734043ACA67}" presName="accent_1" presStyleCnt="0"/>
      <dgm:spPr/>
    </dgm:pt>
    <dgm:pt modelId="{8D725E6D-54B2-4E88-82F7-4908D5B1855C}" type="pres">
      <dgm:prSet presAssocID="{2E537326-0BEE-4EDC-BA80-0734043ACA67}" presName="accentRepeatNode" presStyleLbl="solidFgAcc1" presStyleIdx="0" presStyleCnt="5" custScaleY="96318" custLinFactNeighborY="-10460"/>
      <dgm:spPr>
        <a:xfrm>
          <a:off x="84938" y="177798"/>
          <a:ext cx="832569" cy="801914"/>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580A5A2A-B123-4488-B886-972A14A501B8}" type="pres">
      <dgm:prSet presAssocID="{446D6583-8AA8-4DCB-AB59-5A53798B7134}" presName="text_2" presStyleLbl="node1" presStyleIdx="1" presStyleCnt="5" custScaleY="97510" custLinFactNeighborX="1063" custLinFactNeighborY="-15519">
        <dgm:presLayoutVars>
          <dgm:bulletEnabled val="1"/>
        </dgm:presLayoutVars>
      </dgm:prSet>
      <dgm:spPr>
        <a:prstGeom prst="rect">
          <a:avLst/>
        </a:prstGeom>
      </dgm:spPr>
    </dgm:pt>
    <dgm:pt modelId="{53F7A4C4-A633-477A-B29D-95746C2929AE}" type="pres">
      <dgm:prSet presAssocID="{446D6583-8AA8-4DCB-AB59-5A53798B7134}" presName="accent_2" presStyleCnt="0"/>
      <dgm:spPr/>
    </dgm:pt>
    <dgm:pt modelId="{D6A41E2D-1DF0-4C0D-A7F8-83015C7BC3BA}" type="pres">
      <dgm:prSet presAssocID="{446D6583-8AA8-4DCB-AB59-5A53798B7134}" presName="accentRepeatNode" presStyleLbl="solidFgAcc1" presStyleIdx="1" presStyleCnt="5" custScaleX="108518" custScaleY="95318" custLinFactNeighborX="-10933" custLinFactNeighborY="-11096"/>
      <dgm:spPr>
        <a:xfrm>
          <a:off x="391883" y="1087053"/>
          <a:ext cx="991182" cy="970343"/>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1D06B5A7-890E-4098-ADD4-9CB9FA675583}" type="pres">
      <dgm:prSet presAssocID="{5A820921-B501-41EC-AC52-89CBCF4FFA44}" presName="text_3" presStyleLbl="node1" presStyleIdx="2" presStyleCnt="5" custScaleY="93020" custLinFactNeighborX="1031" custLinFactNeighborY="-2946">
        <dgm:presLayoutVars>
          <dgm:bulletEnabled val="1"/>
        </dgm:presLayoutVars>
      </dgm:prSet>
      <dgm:spPr>
        <a:prstGeom prst="rect">
          <a:avLst/>
        </a:prstGeom>
      </dgm:spPr>
    </dgm:pt>
    <dgm:pt modelId="{1E06E63C-C4ED-40F3-BE4D-1E518643C2BF}" type="pres">
      <dgm:prSet presAssocID="{5A820921-B501-41EC-AC52-89CBCF4FFA44}" presName="accent_3" presStyleCnt="0"/>
      <dgm:spPr/>
    </dgm:pt>
    <dgm:pt modelId="{78FB8002-F052-4185-B2A7-BA347A532F72}" type="pres">
      <dgm:prSet presAssocID="{5A820921-B501-41EC-AC52-89CBCF4FFA44}" presName="accentRepeatNode" presStyleLbl="solidFgAcc1" presStyleIdx="2" presStyleCnt="5" custScaleX="105224" custScaleY="95318" custLinFactNeighborX="-10999" custLinFactNeighborY="-6416"/>
      <dgm:spPr>
        <a:xfrm>
          <a:off x="526104" y="2132986"/>
          <a:ext cx="1014611" cy="953933"/>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9917A957-ACC2-4631-9AFA-83D29F1A6781}" type="pres">
      <dgm:prSet presAssocID="{DA3BFCAF-6B45-4D6F-94A4-627D721658BA}" presName="text_4" presStyleLbl="node1" presStyleIdx="3" presStyleCnt="5" custScaleY="82488" custLinFactNeighborX="1063" custLinFactNeighborY="8746">
        <dgm:presLayoutVars>
          <dgm:bulletEnabled val="1"/>
        </dgm:presLayoutVars>
      </dgm:prSet>
      <dgm:spPr>
        <a:prstGeom prst="rect">
          <a:avLst/>
        </a:prstGeom>
      </dgm:spPr>
    </dgm:pt>
    <dgm:pt modelId="{3638A247-7BD5-47FD-89AE-AB3FE83FC0D2}" type="pres">
      <dgm:prSet presAssocID="{DA3BFCAF-6B45-4D6F-94A4-627D721658BA}" presName="accent_4" presStyleCnt="0"/>
      <dgm:spPr/>
    </dgm:pt>
    <dgm:pt modelId="{D16F3FCC-FE45-4520-AE41-B4DADD32A0D0}" type="pres">
      <dgm:prSet presAssocID="{DA3BFCAF-6B45-4D6F-94A4-627D721658BA}" presName="accentRepeatNode" presStyleLbl="solidFgAcc1" presStyleIdx="3" presStyleCnt="5" custScaleX="104069" custScaleY="95089" custLinFactNeighborX="-1972" custLinFactNeighborY="-1622"/>
      <dgm:spPr>
        <a:xfrm>
          <a:off x="489859" y="3160690"/>
          <a:ext cx="944442" cy="975880"/>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 modelId="{78991D95-95AC-402D-831C-2324E87B597F}" type="pres">
      <dgm:prSet presAssocID="{211BC674-BAF8-436C-A008-120BB9E16897}" presName="text_5" presStyleLbl="node1" presStyleIdx="4" presStyleCnt="5" custScaleY="84237" custLinFactNeighborX="1015" custLinFactNeighborY="13892">
        <dgm:presLayoutVars>
          <dgm:bulletEnabled val="1"/>
        </dgm:presLayoutVars>
      </dgm:prSet>
      <dgm:spPr>
        <a:prstGeom prst="rect">
          <a:avLst/>
        </a:prstGeom>
      </dgm:spPr>
    </dgm:pt>
    <dgm:pt modelId="{9F47E647-925E-4155-B495-50B6D0A42A8C}" type="pres">
      <dgm:prSet presAssocID="{211BC674-BAF8-436C-A008-120BB9E16897}" presName="accent_5" presStyleCnt="0"/>
      <dgm:spPr/>
    </dgm:pt>
    <dgm:pt modelId="{9A1E1E78-2364-4B64-A553-1A9F44964553}" type="pres">
      <dgm:prSet presAssocID="{211BC674-BAF8-436C-A008-120BB9E16897}" presName="accentRepeatNode" presStyleLbl="solidFgAcc1" presStyleIdx="4" presStyleCnt="5" custScaleX="111969" custScaleY="99370" custLinFactNeighborX="1777" custLinFactNeighborY="5132"/>
      <dgm:spPr>
        <a:xfrm>
          <a:off x="108858" y="4236538"/>
          <a:ext cx="814319" cy="93417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gm:spPr>
    </dgm:pt>
  </dgm:ptLst>
  <dgm:cxnLst>
    <dgm:cxn modelId="{21088D03-42D0-4C66-903D-73A6C604BB76}" type="presOf" srcId="{5A820921-B501-41EC-AC52-89CBCF4FFA44}" destId="{1D06B5A7-890E-4098-ADD4-9CB9FA675583}" srcOrd="0" destOrd="0" presId="urn:microsoft.com/office/officeart/2008/layout/VerticalCurvedList"/>
    <dgm:cxn modelId="{0CBA2C31-F361-40D8-A53A-6890950E4576}" type="presOf" srcId="{85BB6E2C-7581-4984-9F12-0A41494D2E4D}" destId="{8FF3D49E-F808-4B28-9D0A-5C942A130BF3}" srcOrd="0" destOrd="0" presId="urn:microsoft.com/office/officeart/2008/layout/VerticalCurvedList"/>
    <dgm:cxn modelId="{5BC84775-0514-44AD-A867-8A94303FA8E7}" srcId="{8428F638-13D3-4FF1-864C-BA34698CD506}" destId="{211BC674-BAF8-436C-A008-120BB9E16897}" srcOrd="4" destOrd="0" parTransId="{0CC84343-0FFC-4119-9E73-D174CCB52E44}" sibTransId="{0AB19D85-3C7C-48A0-9991-4971E3D564C4}"/>
    <dgm:cxn modelId="{1DFA9986-CB7C-4703-9154-67F1AF363885}" type="presOf" srcId="{2E537326-0BEE-4EDC-BA80-0734043ACA67}" destId="{B102DC67-B501-4DB3-B96C-1C3B44A9513F}" srcOrd="0" destOrd="0" presId="urn:microsoft.com/office/officeart/2008/layout/VerticalCurvedList"/>
    <dgm:cxn modelId="{63A03291-5284-40D8-A7A6-6B9D35A37728}" type="presOf" srcId="{446D6583-8AA8-4DCB-AB59-5A53798B7134}" destId="{580A5A2A-B123-4488-B886-972A14A501B8}" srcOrd="0" destOrd="0" presId="urn:microsoft.com/office/officeart/2008/layout/VerticalCurvedList"/>
    <dgm:cxn modelId="{64F89CAB-2D4E-40F3-ABE7-4CEDECB6FC1A}" srcId="{8428F638-13D3-4FF1-864C-BA34698CD506}" destId="{446D6583-8AA8-4DCB-AB59-5A53798B7134}" srcOrd="1" destOrd="0" parTransId="{CBA401D5-50CA-4EFD-A30A-D0A21693EE54}" sibTransId="{270716E4-F3C0-4196-9540-4E4702E7FC63}"/>
    <dgm:cxn modelId="{964976AD-1331-442F-967D-BAAC15A7EF12}" type="presOf" srcId="{8428F638-13D3-4FF1-864C-BA34698CD506}" destId="{03F689C1-C96A-4818-9DE4-28AE87422289}" srcOrd="0" destOrd="0" presId="urn:microsoft.com/office/officeart/2008/layout/VerticalCurvedList"/>
    <dgm:cxn modelId="{2F394FB8-BB2D-486E-97D9-620CC4A9F2DB}" type="presOf" srcId="{211BC674-BAF8-436C-A008-120BB9E16897}" destId="{78991D95-95AC-402D-831C-2324E87B597F}" srcOrd="0" destOrd="0" presId="urn:microsoft.com/office/officeart/2008/layout/VerticalCurvedList"/>
    <dgm:cxn modelId="{B4F496CA-5955-4DF6-972A-DE6821B1D60D}" srcId="{8428F638-13D3-4FF1-864C-BA34698CD506}" destId="{DA3BFCAF-6B45-4D6F-94A4-627D721658BA}" srcOrd="3" destOrd="0" parTransId="{9764454C-33F7-4791-9D7D-C4E2356BA544}" sibTransId="{C0D9D066-C73B-49B0-8564-C53EEA56ACF1}"/>
    <dgm:cxn modelId="{A2B6D1D6-4F20-4494-9583-E5570260BE2C}" srcId="{8428F638-13D3-4FF1-864C-BA34698CD506}" destId="{5A820921-B501-41EC-AC52-89CBCF4FFA44}" srcOrd="2" destOrd="0" parTransId="{1E50CE24-9C46-4125-A902-06A44122F05E}" sibTransId="{9D61EEFF-5818-4F0A-8E39-11218911E712}"/>
    <dgm:cxn modelId="{7E1F61DD-0CC3-4CA0-8799-6F655365F6B7}" srcId="{8428F638-13D3-4FF1-864C-BA34698CD506}" destId="{2E537326-0BEE-4EDC-BA80-0734043ACA67}" srcOrd="0" destOrd="0" parTransId="{436DF171-0827-4C73-87AF-FD16462065F3}" sibTransId="{85BB6E2C-7581-4984-9F12-0A41494D2E4D}"/>
    <dgm:cxn modelId="{5009EDFB-61D3-4FAD-804B-8A882F7E0149}" type="presOf" srcId="{DA3BFCAF-6B45-4D6F-94A4-627D721658BA}" destId="{9917A957-ACC2-4631-9AFA-83D29F1A6781}" srcOrd="0" destOrd="0" presId="urn:microsoft.com/office/officeart/2008/layout/VerticalCurvedList"/>
    <dgm:cxn modelId="{27AD0C8D-EB6E-4B81-AB3D-E56394D5BEEC}" type="presParOf" srcId="{03F689C1-C96A-4818-9DE4-28AE87422289}" destId="{1071964E-F99E-4E67-ACFD-8D493CD5CCED}" srcOrd="0" destOrd="0" presId="urn:microsoft.com/office/officeart/2008/layout/VerticalCurvedList"/>
    <dgm:cxn modelId="{2F3EF6B0-8248-49B1-A5B6-9D1687E2491A}" type="presParOf" srcId="{1071964E-F99E-4E67-ACFD-8D493CD5CCED}" destId="{80551AD4-FB40-4CF3-BC86-B07DD037165F}" srcOrd="0" destOrd="0" presId="urn:microsoft.com/office/officeart/2008/layout/VerticalCurvedList"/>
    <dgm:cxn modelId="{C179DEAE-2F0F-49FC-905F-F413236B2F05}" type="presParOf" srcId="{80551AD4-FB40-4CF3-BC86-B07DD037165F}" destId="{ED084D9F-3095-4E7B-950B-60B348E62273}" srcOrd="0" destOrd="0" presId="urn:microsoft.com/office/officeart/2008/layout/VerticalCurvedList"/>
    <dgm:cxn modelId="{82A5C9F0-AC9B-49A9-906E-3A144245E9D2}" type="presParOf" srcId="{80551AD4-FB40-4CF3-BC86-B07DD037165F}" destId="{8FF3D49E-F808-4B28-9D0A-5C942A130BF3}" srcOrd="1" destOrd="0" presId="urn:microsoft.com/office/officeart/2008/layout/VerticalCurvedList"/>
    <dgm:cxn modelId="{D5243753-F50B-4AB6-9114-2B86EADA4284}" type="presParOf" srcId="{80551AD4-FB40-4CF3-BC86-B07DD037165F}" destId="{50102C16-3D04-459C-8989-F04B8174DD37}" srcOrd="2" destOrd="0" presId="urn:microsoft.com/office/officeart/2008/layout/VerticalCurvedList"/>
    <dgm:cxn modelId="{AA83A4B7-FCB0-46B6-B936-CD8C6B136F2D}" type="presParOf" srcId="{80551AD4-FB40-4CF3-BC86-B07DD037165F}" destId="{4F3609A5-1B59-4DC0-8CAD-D409596F75FD}" srcOrd="3" destOrd="0" presId="urn:microsoft.com/office/officeart/2008/layout/VerticalCurvedList"/>
    <dgm:cxn modelId="{95ACBF3F-C633-4FFC-83C7-CCE191FD2E41}" type="presParOf" srcId="{1071964E-F99E-4E67-ACFD-8D493CD5CCED}" destId="{B102DC67-B501-4DB3-B96C-1C3B44A9513F}" srcOrd="1" destOrd="0" presId="urn:microsoft.com/office/officeart/2008/layout/VerticalCurvedList"/>
    <dgm:cxn modelId="{37CA3FD1-0897-42AF-8366-37494933482C}" type="presParOf" srcId="{1071964E-F99E-4E67-ACFD-8D493CD5CCED}" destId="{0FC5574A-B723-4357-BBAC-CFD1B71F9B0C}" srcOrd="2" destOrd="0" presId="urn:microsoft.com/office/officeart/2008/layout/VerticalCurvedList"/>
    <dgm:cxn modelId="{B7F3B43B-19CC-4D5E-8FC4-58B87F4DF0A5}" type="presParOf" srcId="{0FC5574A-B723-4357-BBAC-CFD1B71F9B0C}" destId="{8D725E6D-54B2-4E88-82F7-4908D5B1855C}" srcOrd="0" destOrd="0" presId="urn:microsoft.com/office/officeart/2008/layout/VerticalCurvedList"/>
    <dgm:cxn modelId="{938A0EB5-BEA5-478B-8142-5AA3D7407041}" type="presParOf" srcId="{1071964E-F99E-4E67-ACFD-8D493CD5CCED}" destId="{580A5A2A-B123-4488-B886-972A14A501B8}" srcOrd="3" destOrd="0" presId="urn:microsoft.com/office/officeart/2008/layout/VerticalCurvedList"/>
    <dgm:cxn modelId="{8565BC65-C371-4325-ACF9-E88E0DFC6FE2}" type="presParOf" srcId="{1071964E-F99E-4E67-ACFD-8D493CD5CCED}" destId="{53F7A4C4-A633-477A-B29D-95746C2929AE}" srcOrd="4" destOrd="0" presId="urn:microsoft.com/office/officeart/2008/layout/VerticalCurvedList"/>
    <dgm:cxn modelId="{A0DB2B7C-DD1A-48E1-8EAA-8FBB3F9E1E50}" type="presParOf" srcId="{53F7A4C4-A633-477A-B29D-95746C2929AE}" destId="{D6A41E2D-1DF0-4C0D-A7F8-83015C7BC3BA}" srcOrd="0" destOrd="0" presId="urn:microsoft.com/office/officeart/2008/layout/VerticalCurvedList"/>
    <dgm:cxn modelId="{5B1DC4DA-1BB5-4E2C-9B9A-5B19F08D660E}" type="presParOf" srcId="{1071964E-F99E-4E67-ACFD-8D493CD5CCED}" destId="{1D06B5A7-890E-4098-ADD4-9CB9FA675583}" srcOrd="5" destOrd="0" presId="urn:microsoft.com/office/officeart/2008/layout/VerticalCurvedList"/>
    <dgm:cxn modelId="{D8F83F4E-1D3B-46F3-96E3-3711005B13D2}" type="presParOf" srcId="{1071964E-F99E-4E67-ACFD-8D493CD5CCED}" destId="{1E06E63C-C4ED-40F3-BE4D-1E518643C2BF}" srcOrd="6" destOrd="0" presId="urn:microsoft.com/office/officeart/2008/layout/VerticalCurvedList"/>
    <dgm:cxn modelId="{30164D50-3CF2-45CE-802F-FD09B7A9DE24}" type="presParOf" srcId="{1E06E63C-C4ED-40F3-BE4D-1E518643C2BF}" destId="{78FB8002-F052-4185-B2A7-BA347A532F72}" srcOrd="0" destOrd="0" presId="urn:microsoft.com/office/officeart/2008/layout/VerticalCurvedList"/>
    <dgm:cxn modelId="{88FED3A5-03CD-47CD-8697-1DED83A70DA1}" type="presParOf" srcId="{1071964E-F99E-4E67-ACFD-8D493CD5CCED}" destId="{9917A957-ACC2-4631-9AFA-83D29F1A6781}" srcOrd="7" destOrd="0" presId="urn:microsoft.com/office/officeart/2008/layout/VerticalCurvedList"/>
    <dgm:cxn modelId="{11F3A019-018F-44BD-90C7-13C304A85152}" type="presParOf" srcId="{1071964E-F99E-4E67-ACFD-8D493CD5CCED}" destId="{3638A247-7BD5-47FD-89AE-AB3FE83FC0D2}" srcOrd="8" destOrd="0" presId="urn:microsoft.com/office/officeart/2008/layout/VerticalCurvedList"/>
    <dgm:cxn modelId="{8CA3FBEA-B7CF-4E96-9B0C-B9705C7777C9}" type="presParOf" srcId="{3638A247-7BD5-47FD-89AE-AB3FE83FC0D2}" destId="{D16F3FCC-FE45-4520-AE41-B4DADD32A0D0}" srcOrd="0" destOrd="0" presId="urn:microsoft.com/office/officeart/2008/layout/VerticalCurvedList"/>
    <dgm:cxn modelId="{CE0FBA24-7C12-4639-A34D-C2625E0ED850}" type="presParOf" srcId="{1071964E-F99E-4E67-ACFD-8D493CD5CCED}" destId="{78991D95-95AC-402D-831C-2324E87B597F}" srcOrd="9" destOrd="0" presId="urn:microsoft.com/office/officeart/2008/layout/VerticalCurvedList"/>
    <dgm:cxn modelId="{2E69232D-812E-49BF-9BF3-7B2A8DA0937A}" type="presParOf" srcId="{1071964E-F99E-4E67-ACFD-8D493CD5CCED}" destId="{9F47E647-925E-4155-B495-50B6D0A42A8C}" srcOrd="10" destOrd="0" presId="urn:microsoft.com/office/officeart/2008/layout/VerticalCurvedList"/>
    <dgm:cxn modelId="{9724EC62-6865-44DA-B0AC-7FFE2CB768AC}" type="presParOf" srcId="{9F47E647-925E-4155-B495-50B6D0A42A8C}" destId="{9A1E1E78-2364-4B64-A553-1A9F449645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CB9170C-F391-4F5F-93B7-4B0451D2D1A4}"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aa-ET"/>
        </a:p>
      </dgm:t>
    </dgm:pt>
    <dgm:pt modelId="{3948A4F8-2403-4FF8-BED5-D77F0B5EF9FA}">
      <dgm:prSet phldrT="[Text]" custT="1"/>
      <dgm:spPr/>
      <dgm:t>
        <a:bodyPr/>
        <a:lstStyle/>
        <a:p>
          <a:r>
            <a:rPr lang="en-US" sz="3600" b="1" dirty="0">
              <a:solidFill>
                <a:schemeClr val="tx1"/>
              </a:solidFill>
              <a:latin typeface="+mn-lt"/>
            </a:rPr>
            <a:t>Securities Sector</a:t>
          </a:r>
          <a:endParaRPr lang="aa-ET" sz="3600" b="1" dirty="0">
            <a:solidFill>
              <a:schemeClr val="tx1"/>
            </a:solidFill>
            <a:latin typeface="+mn-lt"/>
          </a:endParaRPr>
        </a:p>
      </dgm:t>
    </dgm:pt>
    <dgm:pt modelId="{0E63AD0E-8FD0-4813-BF29-5FD9E420BB6C}" type="parTrans" cxnId="{B7375D30-16C3-44A4-8A60-39495741890D}">
      <dgm:prSet/>
      <dgm:spPr/>
      <dgm:t>
        <a:bodyPr/>
        <a:lstStyle/>
        <a:p>
          <a:endParaRPr lang="aa-ET"/>
        </a:p>
      </dgm:t>
    </dgm:pt>
    <dgm:pt modelId="{70348900-80CB-4EE3-A9B9-479FED25DB7E}" type="sibTrans" cxnId="{B7375D30-16C3-44A4-8A60-39495741890D}">
      <dgm:prSet/>
      <dgm:spPr/>
      <dgm:t>
        <a:bodyPr/>
        <a:lstStyle/>
        <a:p>
          <a:endParaRPr lang="aa-ET"/>
        </a:p>
      </dgm:t>
    </dgm:pt>
    <dgm:pt modelId="{4592684F-515B-4BD3-BD7A-345705E1602C}">
      <dgm:prSet phldrT="[Text]" custT="1"/>
      <dgm:spPr/>
      <dgm:t>
        <a:bodyPr/>
        <a:lstStyle/>
        <a:p>
          <a:pPr algn="ctr">
            <a:spcAft>
              <a:spcPct val="35000"/>
            </a:spcAft>
          </a:pPr>
          <a:r>
            <a:rPr kumimoji="0" lang="en-CA" sz="2400" b="1" i="0" u="none" strike="noStrike"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Capital Markets</a:t>
          </a:r>
        </a:p>
        <a:p>
          <a:pPr algn="ctr">
            <a:spcAft>
              <a:spcPts val="0"/>
            </a:spcAft>
          </a:pPr>
          <a:r>
            <a:rPr kumimoji="0" lang="en-US" sz="1800" b="1"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Market Infrastructures</a:t>
          </a:r>
        </a:p>
        <a:p>
          <a:pPr algn="ctr">
            <a:spcAft>
              <a:spcPts val="0"/>
            </a:spcAft>
          </a:pPr>
          <a:r>
            <a:rPr kumimoji="0" lang="en-US" sz="1800" b="1"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Market Intermediaries</a:t>
          </a:r>
          <a:r>
            <a:rPr kumimoji="0" lang="en-CA" sz="2400" b="0"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 </a:t>
          </a:r>
          <a:endParaRPr lang="aa-ET" sz="2400" dirty="0">
            <a:latin typeface="+mn-lt"/>
            <a:cs typeface="Times New Roman" panose="02020603050405020304" pitchFamily="18" charset="0"/>
          </a:endParaRPr>
        </a:p>
      </dgm:t>
    </dgm:pt>
    <dgm:pt modelId="{5D101BE9-3192-4ABF-9CBD-7C72EC939AC4}" type="parTrans" cxnId="{48653EA6-AFAC-474A-9AEA-9246AB1F70FA}">
      <dgm:prSet/>
      <dgm:spPr/>
      <dgm:t>
        <a:bodyPr/>
        <a:lstStyle/>
        <a:p>
          <a:endParaRPr lang="aa-ET"/>
        </a:p>
      </dgm:t>
    </dgm:pt>
    <dgm:pt modelId="{F1DFEECD-0884-40AF-AAB4-F2E069B9FC13}" type="sibTrans" cxnId="{48653EA6-AFAC-474A-9AEA-9246AB1F70FA}">
      <dgm:prSet/>
      <dgm:spPr/>
      <dgm:t>
        <a:bodyPr/>
        <a:lstStyle/>
        <a:p>
          <a:endParaRPr lang="aa-ET"/>
        </a:p>
      </dgm:t>
    </dgm:pt>
    <dgm:pt modelId="{EAC43B9A-119F-4C0E-95A8-65FB16F89AA2}">
      <dgm:prSet phldrT="[Text]" custT="1"/>
      <dgm:spPr/>
      <dgm:t>
        <a:bodyPr/>
        <a:lstStyle/>
        <a:p>
          <a:pPr>
            <a:spcAft>
              <a:spcPct val="35000"/>
            </a:spcAft>
            <a:buNone/>
          </a:pPr>
          <a:r>
            <a:rPr kumimoji="0" lang="en-CA" sz="2400" b="1" i="0" u="none" strike="noStrike"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Fund business</a:t>
          </a:r>
        </a:p>
        <a:p>
          <a:pPr>
            <a:spcAft>
              <a:spcPts val="0"/>
            </a:spcAft>
            <a:buFont typeface="Arial" panose="020B0604020202020204" pitchFamily="34" charset="0"/>
            <a:buChar char="•"/>
          </a:pPr>
          <a:r>
            <a:rPr kumimoji="0" lang="en-US" sz="1600" b="1"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Investment funds</a:t>
          </a:r>
        </a:p>
        <a:p>
          <a:pPr>
            <a:spcAft>
              <a:spcPts val="0"/>
            </a:spcAft>
            <a:buFont typeface="Arial" panose="020B0604020202020204" pitchFamily="34" charset="0"/>
            <a:buChar char="•"/>
          </a:pPr>
          <a:r>
            <a:rPr kumimoji="0" lang="en-US" sz="1600" b="1"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 Fund intermediaries</a:t>
          </a:r>
        </a:p>
        <a:p>
          <a:pPr>
            <a:spcAft>
              <a:spcPts val="0"/>
            </a:spcAft>
            <a:buFont typeface="Arial" panose="020B0604020202020204" pitchFamily="34" charset="0"/>
            <a:buChar char="•"/>
          </a:pPr>
          <a:r>
            <a:rPr kumimoji="0" lang="en-US" sz="1600" b="1"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 CIS Administrators</a:t>
          </a:r>
        </a:p>
        <a:p>
          <a:pPr>
            <a:spcAft>
              <a:spcPts val="0"/>
            </a:spcAft>
            <a:buFont typeface="Arial" panose="020B0604020202020204" pitchFamily="34" charset="0"/>
            <a:buChar char="•"/>
          </a:pPr>
          <a:r>
            <a:rPr kumimoji="0" lang="en-US" sz="1600" b="1" i="0" u="none" strike="noStrike" cap="none" spc="0" normalizeH="0" baseline="0" noProof="0" dirty="0">
              <a:ln/>
              <a:effectLst/>
              <a:uLnTx/>
              <a:uFillTx/>
              <a:latin typeface="+mn-lt"/>
              <a:ea typeface="Times New Roman" panose="02020603050405020304" pitchFamily="18" charset="0"/>
              <a:cs typeface="Times New Roman" panose="02020603050405020304" pitchFamily="18" charset="0"/>
            </a:rPr>
            <a:t> Custodians</a:t>
          </a:r>
          <a:endParaRPr lang="aa-ET" sz="1600" dirty="0">
            <a:latin typeface="+mn-lt"/>
            <a:cs typeface="Times New Roman" panose="02020603050405020304" pitchFamily="18" charset="0"/>
          </a:endParaRPr>
        </a:p>
      </dgm:t>
    </dgm:pt>
    <dgm:pt modelId="{962B503A-ABB3-4CD5-BC77-AD2500AB0B3E}" type="parTrans" cxnId="{A11827E4-3275-4916-AF16-0829821A975E}">
      <dgm:prSet/>
      <dgm:spPr/>
      <dgm:t>
        <a:bodyPr/>
        <a:lstStyle/>
        <a:p>
          <a:endParaRPr lang="aa-ET"/>
        </a:p>
      </dgm:t>
    </dgm:pt>
    <dgm:pt modelId="{E5567AF9-6ED7-47EF-84B8-549F66DAABA7}" type="sibTrans" cxnId="{A11827E4-3275-4916-AF16-0829821A975E}">
      <dgm:prSet/>
      <dgm:spPr/>
      <dgm:t>
        <a:bodyPr/>
        <a:lstStyle/>
        <a:p>
          <a:endParaRPr lang="aa-ET"/>
        </a:p>
      </dgm:t>
    </dgm:pt>
    <dgm:pt modelId="{4513BA4A-8024-4390-9215-2142F8776BE4}" type="pres">
      <dgm:prSet presAssocID="{BCB9170C-F391-4F5F-93B7-4B0451D2D1A4}" presName="hierChild1" presStyleCnt="0">
        <dgm:presLayoutVars>
          <dgm:orgChart val="1"/>
          <dgm:chPref val="1"/>
          <dgm:dir/>
          <dgm:animOne val="branch"/>
          <dgm:animLvl val="lvl"/>
          <dgm:resizeHandles/>
        </dgm:presLayoutVars>
      </dgm:prSet>
      <dgm:spPr/>
    </dgm:pt>
    <dgm:pt modelId="{B60D690C-AD91-4B0D-8966-F858FD547580}" type="pres">
      <dgm:prSet presAssocID="{3948A4F8-2403-4FF8-BED5-D77F0B5EF9FA}" presName="hierRoot1" presStyleCnt="0">
        <dgm:presLayoutVars>
          <dgm:hierBranch val="init"/>
        </dgm:presLayoutVars>
      </dgm:prSet>
      <dgm:spPr/>
    </dgm:pt>
    <dgm:pt modelId="{4D4F48D1-091A-4561-8C45-60A779E401B7}" type="pres">
      <dgm:prSet presAssocID="{3948A4F8-2403-4FF8-BED5-D77F0B5EF9FA}" presName="rootComposite1" presStyleCnt="0"/>
      <dgm:spPr/>
    </dgm:pt>
    <dgm:pt modelId="{9686B90B-09C2-4ED3-B630-0C44C45FCF7A}" type="pres">
      <dgm:prSet presAssocID="{3948A4F8-2403-4FF8-BED5-D77F0B5EF9FA}" presName="rootText1" presStyleLbl="node0" presStyleIdx="0" presStyleCnt="1" custScaleX="125625" custScaleY="50989">
        <dgm:presLayoutVars>
          <dgm:chPref val="3"/>
        </dgm:presLayoutVars>
      </dgm:prSet>
      <dgm:spPr/>
    </dgm:pt>
    <dgm:pt modelId="{2737FABA-98B4-4E78-8E0D-3AA8CA4E0E2D}" type="pres">
      <dgm:prSet presAssocID="{3948A4F8-2403-4FF8-BED5-D77F0B5EF9FA}" presName="rootConnector1" presStyleLbl="node1" presStyleIdx="0" presStyleCnt="0"/>
      <dgm:spPr/>
    </dgm:pt>
    <dgm:pt modelId="{174A85CF-EE4C-4A93-9210-7660F11FDB4A}" type="pres">
      <dgm:prSet presAssocID="{3948A4F8-2403-4FF8-BED5-D77F0B5EF9FA}" presName="hierChild2" presStyleCnt="0"/>
      <dgm:spPr/>
    </dgm:pt>
    <dgm:pt modelId="{5D4F0536-0308-48E4-A588-86B0A4A8E915}" type="pres">
      <dgm:prSet presAssocID="{5D101BE9-3192-4ABF-9CBD-7C72EC939AC4}" presName="Name37" presStyleLbl="parChTrans1D2" presStyleIdx="0" presStyleCnt="2"/>
      <dgm:spPr/>
    </dgm:pt>
    <dgm:pt modelId="{A164F980-5529-4833-8413-E3FCE586A201}" type="pres">
      <dgm:prSet presAssocID="{4592684F-515B-4BD3-BD7A-345705E1602C}" presName="hierRoot2" presStyleCnt="0">
        <dgm:presLayoutVars>
          <dgm:hierBranch val="init"/>
        </dgm:presLayoutVars>
      </dgm:prSet>
      <dgm:spPr/>
    </dgm:pt>
    <dgm:pt modelId="{6AB9B120-D079-4977-A409-4414BD5AB2A5}" type="pres">
      <dgm:prSet presAssocID="{4592684F-515B-4BD3-BD7A-345705E1602C}" presName="rootComposite" presStyleCnt="0"/>
      <dgm:spPr/>
    </dgm:pt>
    <dgm:pt modelId="{F0EF3B00-132B-422A-A414-8A0490D66ABB}" type="pres">
      <dgm:prSet presAssocID="{4592684F-515B-4BD3-BD7A-345705E1602C}" presName="rootText" presStyleLbl="node2" presStyleIdx="0" presStyleCnt="2">
        <dgm:presLayoutVars>
          <dgm:chPref val="3"/>
        </dgm:presLayoutVars>
      </dgm:prSet>
      <dgm:spPr/>
    </dgm:pt>
    <dgm:pt modelId="{227E5494-7715-4559-BA71-D71756BB53C9}" type="pres">
      <dgm:prSet presAssocID="{4592684F-515B-4BD3-BD7A-345705E1602C}" presName="rootConnector" presStyleLbl="node2" presStyleIdx="0" presStyleCnt="2"/>
      <dgm:spPr/>
    </dgm:pt>
    <dgm:pt modelId="{2EDDB3B2-06C1-4D1D-B06F-D67C03106FCC}" type="pres">
      <dgm:prSet presAssocID="{4592684F-515B-4BD3-BD7A-345705E1602C}" presName="hierChild4" presStyleCnt="0"/>
      <dgm:spPr/>
    </dgm:pt>
    <dgm:pt modelId="{53E5B657-6E5E-4AD1-9BCA-3049CFEC2F7D}" type="pres">
      <dgm:prSet presAssocID="{4592684F-515B-4BD3-BD7A-345705E1602C}" presName="hierChild5" presStyleCnt="0"/>
      <dgm:spPr/>
    </dgm:pt>
    <dgm:pt modelId="{E19C17F8-2C40-4C47-A041-35A65D535AEE}" type="pres">
      <dgm:prSet presAssocID="{962B503A-ABB3-4CD5-BC77-AD2500AB0B3E}" presName="Name37" presStyleLbl="parChTrans1D2" presStyleIdx="1" presStyleCnt="2"/>
      <dgm:spPr/>
    </dgm:pt>
    <dgm:pt modelId="{ED2E3BEA-EF6E-412A-B938-0AE2E3C2495A}" type="pres">
      <dgm:prSet presAssocID="{EAC43B9A-119F-4C0E-95A8-65FB16F89AA2}" presName="hierRoot2" presStyleCnt="0">
        <dgm:presLayoutVars>
          <dgm:hierBranch val="init"/>
        </dgm:presLayoutVars>
      </dgm:prSet>
      <dgm:spPr/>
    </dgm:pt>
    <dgm:pt modelId="{3DD02582-48A0-413A-BF36-8F7E635171E9}" type="pres">
      <dgm:prSet presAssocID="{EAC43B9A-119F-4C0E-95A8-65FB16F89AA2}" presName="rootComposite" presStyleCnt="0"/>
      <dgm:spPr/>
    </dgm:pt>
    <dgm:pt modelId="{1C3724F5-FB08-4AB5-837A-29DB35A67194}" type="pres">
      <dgm:prSet presAssocID="{EAC43B9A-119F-4C0E-95A8-65FB16F89AA2}" presName="rootText" presStyleLbl="node2" presStyleIdx="1" presStyleCnt="2" custScaleX="121647" custScaleY="113396">
        <dgm:presLayoutVars>
          <dgm:chPref val="3"/>
        </dgm:presLayoutVars>
      </dgm:prSet>
      <dgm:spPr/>
    </dgm:pt>
    <dgm:pt modelId="{63FF4F48-0175-43D2-A369-8FDEE2093A6D}" type="pres">
      <dgm:prSet presAssocID="{EAC43B9A-119F-4C0E-95A8-65FB16F89AA2}" presName="rootConnector" presStyleLbl="node2" presStyleIdx="1" presStyleCnt="2"/>
      <dgm:spPr/>
    </dgm:pt>
    <dgm:pt modelId="{5EF4078D-9879-41A0-A2E7-21DEBBA19EA3}" type="pres">
      <dgm:prSet presAssocID="{EAC43B9A-119F-4C0E-95A8-65FB16F89AA2}" presName="hierChild4" presStyleCnt="0"/>
      <dgm:spPr/>
    </dgm:pt>
    <dgm:pt modelId="{D13067E6-FEED-4470-8B6E-B3E3A6DB8586}" type="pres">
      <dgm:prSet presAssocID="{EAC43B9A-119F-4C0E-95A8-65FB16F89AA2}" presName="hierChild5" presStyleCnt="0"/>
      <dgm:spPr/>
    </dgm:pt>
    <dgm:pt modelId="{4B533A3E-7CC7-474A-BE92-6DCFDCC3F996}" type="pres">
      <dgm:prSet presAssocID="{3948A4F8-2403-4FF8-BED5-D77F0B5EF9FA}" presName="hierChild3" presStyleCnt="0"/>
      <dgm:spPr/>
    </dgm:pt>
  </dgm:ptLst>
  <dgm:cxnLst>
    <dgm:cxn modelId="{51B47C05-A30B-4A43-BB5F-DEF4A4740FB8}" type="presOf" srcId="{4592684F-515B-4BD3-BD7A-345705E1602C}" destId="{F0EF3B00-132B-422A-A414-8A0490D66ABB}" srcOrd="0" destOrd="0" presId="urn:microsoft.com/office/officeart/2005/8/layout/orgChart1"/>
    <dgm:cxn modelId="{EADC8822-2FDE-43D2-B073-C0B29B7768CD}" type="presOf" srcId="{5D101BE9-3192-4ABF-9CBD-7C72EC939AC4}" destId="{5D4F0536-0308-48E4-A588-86B0A4A8E915}" srcOrd="0" destOrd="0" presId="urn:microsoft.com/office/officeart/2005/8/layout/orgChart1"/>
    <dgm:cxn modelId="{24849A24-2BBB-46D7-B1C7-AA7D8C719228}" type="presOf" srcId="{BCB9170C-F391-4F5F-93B7-4B0451D2D1A4}" destId="{4513BA4A-8024-4390-9215-2142F8776BE4}" srcOrd="0" destOrd="0" presId="urn:microsoft.com/office/officeart/2005/8/layout/orgChart1"/>
    <dgm:cxn modelId="{7506D72F-0DC0-4F55-888F-9B05B7EEFD0C}" type="presOf" srcId="{EAC43B9A-119F-4C0E-95A8-65FB16F89AA2}" destId="{1C3724F5-FB08-4AB5-837A-29DB35A67194}" srcOrd="0" destOrd="0" presId="urn:microsoft.com/office/officeart/2005/8/layout/orgChart1"/>
    <dgm:cxn modelId="{B7375D30-16C3-44A4-8A60-39495741890D}" srcId="{BCB9170C-F391-4F5F-93B7-4B0451D2D1A4}" destId="{3948A4F8-2403-4FF8-BED5-D77F0B5EF9FA}" srcOrd="0" destOrd="0" parTransId="{0E63AD0E-8FD0-4813-BF29-5FD9E420BB6C}" sibTransId="{70348900-80CB-4EE3-A9B9-479FED25DB7E}"/>
    <dgm:cxn modelId="{22E57C51-D4DA-4DBB-9766-452D54305FAD}" type="presOf" srcId="{3948A4F8-2403-4FF8-BED5-D77F0B5EF9FA}" destId="{9686B90B-09C2-4ED3-B630-0C44C45FCF7A}" srcOrd="0" destOrd="0" presId="urn:microsoft.com/office/officeart/2005/8/layout/orgChart1"/>
    <dgm:cxn modelId="{9D4CFC77-5022-40ED-AFF2-5523CE498625}" type="presOf" srcId="{EAC43B9A-119F-4C0E-95A8-65FB16F89AA2}" destId="{63FF4F48-0175-43D2-A369-8FDEE2093A6D}" srcOrd="1" destOrd="0" presId="urn:microsoft.com/office/officeart/2005/8/layout/orgChart1"/>
    <dgm:cxn modelId="{A697368E-020E-46AB-B202-D3A41306A11B}" type="presOf" srcId="{962B503A-ABB3-4CD5-BC77-AD2500AB0B3E}" destId="{E19C17F8-2C40-4C47-A041-35A65D535AEE}" srcOrd="0" destOrd="0" presId="urn:microsoft.com/office/officeart/2005/8/layout/orgChart1"/>
    <dgm:cxn modelId="{4EB5A6A5-18BC-4300-8E33-2FF433FD1A48}" type="presOf" srcId="{3948A4F8-2403-4FF8-BED5-D77F0B5EF9FA}" destId="{2737FABA-98B4-4E78-8E0D-3AA8CA4E0E2D}" srcOrd="1" destOrd="0" presId="urn:microsoft.com/office/officeart/2005/8/layout/orgChart1"/>
    <dgm:cxn modelId="{48653EA6-AFAC-474A-9AEA-9246AB1F70FA}" srcId="{3948A4F8-2403-4FF8-BED5-D77F0B5EF9FA}" destId="{4592684F-515B-4BD3-BD7A-345705E1602C}" srcOrd="0" destOrd="0" parTransId="{5D101BE9-3192-4ABF-9CBD-7C72EC939AC4}" sibTransId="{F1DFEECD-0884-40AF-AAB4-F2E069B9FC13}"/>
    <dgm:cxn modelId="{CCF12DB3-86AC-45AA-8E52-E283B78A60DD}" type="presOf" srcId="{4592684F-515B-4BD3-BD7A-345705E1602C}" destId="{227E5494-7715-4559-BA71-D71756BB53C9}" srcOrd="1" destOrd="0" presId="urn:microsoft.com/office/officeart/2005/8/layout/orgChart1"/>
    <dgm:cxn modelId="{A11827E4-3275-4916-AF16-0829821A975E}" srcId="{3948A4F8-2403-4FF8-BED5-D77F0B5EF9FA}" destId="{EAC43B9A-119F-4C0E-95A8-65FB16F89AA2}" srcOrd="1" destOrd="0" parTransId="{962B503A-ABB3-4CD5-BC77-AD2500AB0B3E}" sibTransId="{E5567AF9-6ED7-47EF-84B8-549F66DAABA7}"/>
    <dgm:cxn modelId="{F6C38C6E-8AD9-4505-9161-1CC62FE578A6}" type="presParOf" srcId="{4513BA4A-8024-4390-9215-2142F8776BE4}" destId="{B60D690C-AD91-4B0D-8966-F858FD547580}" srcOrd="0" destOrd="0" presId="urn:microsoft.com/office/officeart/2005/8/layout/orgChart1"/>
    <dgm:cxn modelId="{DE74A8F5-2FB2-4196-946D-ED77E7DE2CA5}" type="presParOf" srcId="{B60D690C-AD91-4B0D-8966-F858FD547580}" destId="{4D4F48D1-091A-4561-8C45-60A779E401B7}" srcOrd="0" destOrd="0" presId="urn:microsoft.com/office/officeart/2005/8/layout/orgChart1"/>
    <dgm:cxn modelId="{A6B00B5F-0AD1-4C15-AFAE-489E1905D2DF}" type="presParOf" srcId="{4D4F48D1-091A-4561-8C45-60A779E401B7}" destId="{9686B90B-09C2-4ED3-B630-0C44C45FCF7A}" srcOrd="0" destOrd="0" presId="urn:microsoft.com/office/officeart/2005/8/layout/orgChart1"/>
    <dgm:cxn modelId="{9F30248C-8C8D-4BA6-88FE-E82A59C07A2C}" type="presParOf" srcId="{4D4F48D1-091A-4561-8C45-60A779E401B7}" destId="{2737FABA-98B4-4E78-8E0D-3AA8CA4E0E2D}" srcOrd="1" destOrd="0" presId="urn:microsoft.com/office/officeart/2005/8/layout/orgChart1"/>
    <dgm:cxn modelId="{B0C3D476-B58E-4832-BB4B-EA0EB12597B6}" type="presParOf" srcId="{B60D690C-AD91-4B0D-8966-F858FD547580}" destId="{174A85CF-EE4C-4A93-9210-7660F11FDB4A}" srcOrd="1" destOrd="0" presId="urn:microsoft.com/office/officeart/2005/8/layout/orgChart1"/>
    <dgm:cxn modelId="{F63B3224-3111-41D0-BC46-C5C2FEE86441}" type="presParOf" srcId="{174A85CF-EE4C-4A93-9210-7660F11FDB4A}" destId="{5D4F0536-0308-48E4-A588-86B0A4A8E915}" srcOrd="0" destOrd="0" presId="urn:microsoft.com/office/officeart/2005/8/layout/orgChart1"/>
    <dgm:cxn modelId="{11DB25B1-F17F-4725-B920-6E6FA09A353F}" type="presParOf" srcId="{174A85CF-EE4C-4A93-9210-7660F11FDB4A}" destId="{A164F980-5529-4833-8413-E3FCE586A201}" srcOrd="1" destOrd="0" presId="urn:microsoft.com/office/officeart/2005/8/layout/orgChart1"/>
    <dgm:cxn modelId="{0495FB11-9913-4474-B0D8-3699174AA6FF}" type="presParOf" srcId="{A164F980-5529-4833-8413-E3FCE586A201}" destId="{6AB9B120-D079-4977-A409-4414BD5AB2A5}" srcOrd="0" destOrd="0" presId="urn:microsoft.com/office/officeart/2005/8/layout/orgChart1"/>
    <dgm:cxn modelId="{7DBBDC13-F057-4987-9181-558830428305}" type="presParOf" srcId="{6AB9B120-D079-4977-A409-4414BD5AB2A5}" destId="{F0EF3B00-132B-422A-A414-8A0490D66ABB}" srcOrd="0" destOrd="0" presId="urn:microsoft.com/office/officeart/2005/8/layout/orgChart1"/>
    <dgm:cxn modelId="{0C6C3FF7-52A4-447D-A067-05A955E968C5}" type="presParOf" srcId="{6AB9B120-D079-4977-A409-4414BD5AB2A5}" destId="{227E5494-7715-4559-BA71-D71756BB53C9}" srcOrd="1" destOrd="0" presId="urn:microsoft.com/office/officeart/2005/8/layout/orgChart1"/>
    <dgm:cxn modelId="{85883268-4A98-4E7C-94C3-846259E1DEB9}" type="presParOf" srcId="{A164F980-5529-4833-8413-E3FCE586A201}" destId="{2EDDB3B2-06C1-4D1D-B06F-D67C03106FCC}" srcOrd="1" destOrd="0" presId="urn:microsoft.com/office/officeart/2005/8/layout/orgChart1"/>
    <dgm:cxn modelId="{27E11E61-DD4C-48AD-A196-14A5D035D30C}" type="presParOf" srcId="{A164F980-5529-4833-8413-E3FCE586A201}" destId="{53E5B657-6E5E-4AD1-9BCA-3049CFEC2F7D}" srcOrd="2" destOrd="0" presId="urn:microsoft.com/office/officeart/2005/8/layout/orgChart1"/>
    <dgm:cxn modelId="{0A93F141-5F1F-467C-8D10-222F5FB7DD01}" type="presParOf" srcId="{174A85CF-EE4C-4A93-9210-7660F11FDB4A}" destId="{E19C17F8-2C40-4C47-A041-35A65D535AEE}" srcOrd="2" destOrd="0" presId="urn:microsoft.com/office/officeart/2005/8/layout/orgChart1"/>
    <dgm:cxn modelId="{86824A2C-4FEC-4860-9F05-1A69C4C1A779}" type="presParOf" srcId="{174A85CF-EE4C-4A93-9210-7660F11FDB4A}" destId="{ED2E3BEA-EF6E-412A-B938-0AE2E3C2495A}" srcOrd="3" destOrd="0" presId="urn:microsoft.com/office/officeart/2005/8/layout/orgChart1"/>
    <dgm:cxn modelId="{4299CCEF-629E-4C75-A593-FAD2602A7574}" type="presParOf" srcId="{ED2E3BEA-EF6E-412A-B938-0AE2E3C2495A}" destId="{3DD02582-48A0-413A-BF36-8F7E635171E9}" srcOrd="0" destOrd="0" presId="urn:microsoft.com/office/officeart/2005/8/layout/orgChart1"/>
    <dgm:cxn modelId="{26E47346-FA1A-45FA-A1E9-DA718B361071}" type="presParOf" srcId="{3DD02582-48A0-413A-BF36-8F7E635171E9}" destId="{1C3724F5-FB08-4AB5-837A-29DB35A67194}" srcOrd="0" destOrd="0" presId="urn:microsoft.com/office/officeart/2005/8/layout/orgChart1"/>
    <dgm:cxn modelId="{251BDD9D-B434-4923-B1ED-359D4C76355A}" type="presParOf" srcId="{3DD02582-48A0-413A-BF36-8F7E635171E9}" destId="{63FF4F48-0175-43D2-A369-8FDEE2093A6D}" srcOrd="1" destOrd="0" presId="urn:microsoft.com/office/officeart/2005/8/layout/orgChart1"/>
    <dgm:cxn modelId="{7A475B21-A0DB-4719-A1D1-19F681A63DAC}" type="presParOf" srcId="{ED2E3BEA-EF6E-412A-B938-0AE2E3C2495A}" destId="{5EF4078D-9879-41A0-A2E7-21DEBBA19EA3}" srcOrd="1" destOrd="0" presId="urn:microsoft.com/office/officeart/2005/8/layout/orgChart1"/>
    <dgm:cxn modelId="{C5199A84-7071-41AE-8CEB-B15CC9E0D72B}" type="presParOf" srcId="{ED2E3BEA-EF6E-412A-B938-0AE2E3C2495A}" destId="{D13067E6-FEED-4470-8B6E-B3E3A6DB8586}" srcOrd="2" destOrd="0" presId="urn:microsoft.com/office/officeart/2005/8/layout/orgChart1"/>
    <dgm:cxn modelId="{8AEBAE59-EAE3-41F1-B59C-FD74FE4436A7}" type="presParOf" srcId="{B60D690C-AD91-4B0D-8966-F858FD547580}" destId="{4B533A3E-7CC7-474A-BE92-6DCFDCC3F99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FDAB5C-3CC3-469E-9989-48F68B01078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aa-ET"/>
        </a:p>
      </dgm:t>
    </dgm:pt>
    <dgm:pt modelId="{288962FC-7F7F-442A-BE09-201685E78265}">
      <dgm:prSet phldrT="[Text]" custT="1"/>
      <dgm:spPr/>
      <dgm:t>
        <a:bodyPr/>
        <a:lstStyle/>
        <a:p>
          <a:pPr algn="just">
            <a:buClrTx/>
            <a:buSzTx/>
            <a:buFont typeface="Arial" panose="020B0604020202020204" pitchFamily="34" charset="0"/>
            <a:buChar char="•"/>
          </a:pPr>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T</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he sector was not subject to any enquiry by the LEAs</a:t>
          </a:r>
          <a:endParaRPr lang="aa-ET" sz="2400" dirty="0">
            <a:latin typeface="+mn-lt"/>
            <a:cs typeface="Times New Roman" panose="02020603050405020304" pitchFamily="18" charset="0"/>
          </a:endParaRPr>
        </a:p>
      </dgm:t>
    </dgm:pt>
    <dgm:pt modelId="{C83D7C1A-7788-4D7E-9913-314C6AC6073E}" type="parTrans" cxnId="{03BCEA31-44A6-4E21-B41E-B912C43AFF1B}">
      <dgm:prSet/>
      <dgm:spPr/>
      <dgm:t>
        <a:bodyPr/>
        <a:lstStyle/>
        <a:p>
          <a:endParaRPr lang="aa-ET"/>
        </a:p>
      </dgm:t>
    </dgm:pt>
    <dgm:pt modelId="{3811242B-F120-41B9-95FA-FEF249C79AA3}" type="sibTrans" cxnId="{03BCEA31-44A6-4E21-B41E-B912C43AFF1B}">
      <dgm:prSet/>
      <dgm:spPr/>
      <dgm:t>
        <a:bodyPr/>
        <a:lstStyle/>
        <a:p>
          <a:endParaRPr lang="aa-ET"/>
        </a:p>
      </dgm:t>
    </dgm:pt>
    <dgm:pt modelId="{57EFC626-33CF-487B-AE18-9ECFF0561D7C}">
      <dgm:prSet custT="1"/>
      <dgm:spPr/>
      <dgm:t>
        <a:bodyPr/>
        <a:lstStyle/>
        <a:p>
          <a:pPr algn="just"/>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N</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o case under investigation, prosecution or conviction</a:t>
          </a:r>
          <a:endParaRPr kumimoji="0" lang="en-US" sz="16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endParaRPr>
        </a:p>
      </dgm:t>
    </dgm:pt>
    <dgm:pt modelId="{F256D802-746B-4F97-A8DB-D108672E293A}" type="parTrans" cxnId="{47032D01-F15E-4168-9128-FA513372C979}">
      <dgm:prSet/>
      <dgm:spPr/>
      <dgm:t>
        <a:bodyPr/>
        <a:lstStyle/>
        <a:p>
          <a:endParaRPr lang="aa-ET"/>
        </a:p>
      </dgm:t>
    </dgm:pt>
    <dgm:pt modelId="{F7BE5691-47A2-4DAD-AEB1-0837526733C6}" type="sibTrans" cxnId="{47032D01-F15E-4168-9128-FA513372C979}">
      <dgm:prSet/>
      <dgm:spPr/>
      <dgm:t>
        <a:bodyPr/>
        <a:lstStyle/>
        <a:p>
          <a:endParaRPr lang="aa-ET"/>
        </a:p>
      </dgm:t>
    </dgm:pt>
    <dgm:pt modelId="{62F319DF-1940-451F-8832-8A5C2F1A5B25}">
      <dgm:prSet custT="1"/>
      <dgm:spPr/>
      <dgm:t>
        <a:bodyPr/>
        <a:lstStyle/>
        <a:p>
          <a:pPr algn="just"/>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N</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o local typology for the Securities sector</a:t>
          </a:r>
          <a:endParaRPr kumimoji="0" lang="en-US" sz="1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endParaRPr>
        </a:p>
      </dgm:t>
    </dgm:pt>
    <dgm:pt modelId="{D08A13CF-130A-4D76-9F7A-33560A23C804}" type="parTrans" cxnId="{2A293337-20EF-4B0D-83A7-D689BB0DB090}">
      <dgm:prSet/>
      <dgm:spPr/>
      <dgm:t>
        <a:bodyPr/>
        <a:lstStyle/>
        <a:p>
          <a:endParaRPr lang="aa-ET"/>
        </a:p>
      </dgm:t>
    </dgm:pt>
    <dgm:pt modelId="{6A5610B0-2D8B-435C-A270-809A1423016C}" type="sibTrans" cxnId="{2A293337-20EF-4B0D-83A7-D689BB0DB090}">
      <dgm:prSet/>
      <dgm:spPr/>
      <dgm:t>
        <a:bodyPr/>
        <a:lstStyle/>
        <a:p>
          <a:endParaRPr lang="aa-ET"/>
        </a:p>
      </dgm:t>
    </dgm:pt>
    <dgm:pt modelId="{55BEC9B8-FEA6-4918-A8B2-7EDF9EDD6427}">
      <dgm:prSet custT="1"/>
      <dgm:spPr/>
      <dgm:t>
        <a:bodyPr/>
        <a:lstStyle/>
        <a:p>
          <a:pPr algn="just"/>
          <a:r>
            <a:rPr kumimoji="0" lang="en-US" sz="20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B</a:t>
          </a:r>
          <a:r>
            <a:rPr kumimoji="0" lang="aa-ET" sz="2000" b="0" i="0" u="none" strike="noStrike" cap="none" spc="0" normalizeH="0" baseline="0" noProof="0" dirty="0" err="1">
              <a:ln>
                <a:noFill/>
              </a:ln>
              <a:solidFill>
                <a:srgbClr val="064974"/>
              </a:solidFill>
              <a:effectLst/>
              <a:uLnTx/>
              <a:uFillTx/>
              <a:latin typeface="+mn-lt"/>
              <a:ea typeface="+mn-ea"/>
              <a:cs typeface="Times New Roman" panose="02020603050405020304" pitchFamily="18" charset="0"/>
            </a:rPr>
            <a:t>ased</a:t>
          </a:r>
          <a:r>
            <a:rPr kumimoji="0" lang="aa-ET" sz="20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 on international typologies, the illegal funds laundered through the securities sector </a:t>
          </a:r>
          <a:r>
            <a:rPr kumimoji="0" lang="en-GB" sz="20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might</a:t>
          </a:r>
          <a:r>
            <a:rPr kumimoji="0" lang="aa-ET" sz="20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 be generated by illegal activities both from outside and from within the sector</a:t>
          </a:r>
          <a:r>
            <a:rPr kumimoji="0" lang="aa-ET" sz="2000" b="0" i="0" u="none" strike="noStrike" cap="none" spc="0" normalizeH="0" baseline="0" noProof="0" dirty="0">
              <a:ln>
                <a:noFill/>
              </a:ln>
              <a:solidFill>
                <a:srgbClr val="064974"/>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cap="none" spc="0" normalizeH="0" baseline="0" noProof="0" dirty="0">
            <a:ln>
              <a:noFill/>
            </a:ln>
            <a:solidFill>
              <a:srgbClr val="064974"/>
            </a:solidFill>
            <a:effectLst/>
            <a:uLnTx/>
            <a:uFillTx/>
            <a:latin typeface="Times New Roman" panose="02020603050405020304" pitchFamily="18" charset="0"/>
            <a:ea typeface="+mn-ea"/>
            <a:cs typeface="Times New Roman" panose="02020603050405020304" pitchFamily="18" charset="0"/>
          </a:endParaRPr>
        </a:p>
      </dgm:t>
    </dgm:pt>
    <dgm:pt modelId="{18E3DA1C-0C04-45F6-B82A-EEBF4AD9349E}" type="parTrans" cxnId="{221A6D7A-867C-4CA2-A40C-15C2F0607826}">
      <dgm:prSet/>
      <dgm:spPr/>
      <dgm:t>
        <a:bodyPr/>
        <a:lstStyle/>
        <a:p>
          <a:endParaRPr lang="aa-ET"/>
        </a:p>
      </dgm:t>
    </dgm:pt>
    <dgm:pt modelId="{699B716D-4603-45E4-9FE9-1495845BECA9}" type="sibTrans" cxnId="{221A6D7A-867C-4CA2-A40C-15C2F0607826}">
      <dgm:prSet/>
      <dgm:spPr/>
      <dgm:t>
        <a:bodyPr/>
        <a:lstStyle/>
        <a:p>
          <a:endParaRPr lang="aa-ET"/>
        </a:p>
      </dgm:t>
    </dgm:pt>
    <dgm:pt modelId="{B82104CB-4429-4963-B901-60323D6B867C}">
      <dgm:prSet custT="1"/>
      <dgm:spPr/>
      <dgm:t>
        <a:bodyPr/>
        <a:lstStyle/>
        <a:p>
          <a:pPr marL="0" indent="0" algn="just"/>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T</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he FATF typologies</a:t>
          </a:r>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 -</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 </a:t>
          </a:r>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perception </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that the highly international nature of the securities industry mean</a:t>
          </a:r>
          <a:r>
            <a:rPr kumimoji="0" lang="en-GB"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t</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 that criminals c</a:t>
          </a:r>
          <a:r>
            <a:rPr kumimoji="0" lang="en-GB" sz="2400" b="0" i="0" u="none" strike="noStrike" cap="none" spc="0" normalizeH="0" baseline="0" noProof="0" dirty="0" err="1">
              <a:ln>
                <a:noFill/>
              </a:ln>
              <a:solidFill>
                <a:srgbClr val="064974"/>
              </a:solidFill>
              <a:effectLst/>
              <a:uLnTx/>
              <a:uFillTx/>
              <a:latin typeface="+mn-lt"/>
              <a:ea typeface="+mn-ea"/>
              <a:cs typeface="Times New Roman" panose="02020603050405020304" pitchFamily="18" charset="0"/>
            </a:rPr>
            <a:t>ould</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 use operations involving multiple jurisdictions to further complicate and thus obscure the various components of a </a:t>
          </a:r>
          <a:r>
            <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ML </a:t>
          </a:r>
          <a:r>
            <a:rPr kumimoji="0" lang="aa-ET"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rPr>
            <a:t>scheme. </a:t>
          </a:r>
          <a:endParaRPr kumimoji="0" lang="en-US" sz="2400" b="0" i="0" u="none" strike="noStrike" cap="none" spc="0" normalizeH="0" baseline="0" noProof="0" dirty="0">
            <a:ln>
              <a:noFill/>
            </a:ln>
            <a:solidFill>
              <a:srgbClr val="064974"/>
            </a:solidFill>
            <a:effectLst/>
            <a:uLnTx/>
            <a:uFillTx/>
            <a:latin typeface="+mn-lt"/>
            <a:ea typeface="+mn-ea"/>
            <a:cs typeface="Times New Roman" panose="02020603050405020304" pitchFamily="18" charset="0"/>
          </a:endParaRPr>
        </a:p>
      </dgm:t>
    </dgm:pt>
    <dgm:pt modelId="{40B4B6C5-13D4-47C7-A37A-B34B29B8D811}" type="parTrans" cxnId="{4D716D7C-CD9A-41BB-9C13-07DE1E471B6B}">
      <dgm:prSet/>
      <dgm:spPr/>
      <dgm:t>
        <a:bodyPr/>
        <a:lstStyle/>
        <a:p>
          <a:endParaRPr lang="aa-ET"/>
        </a:p>
      </dgm:t>
    </dgm:pt>
    <dgm:pt modelId="{74EBBF1B-EAAA-46AB-A3C3-BFF5E7ADB0F6}" type="sibTrans" cxnId="{4D716D7C-CD9A-41BB-9C13-07DE1E471B6B}">
      <dgm:prSet/>
      <dgm:spPr/>
      <dgm:t>
        <a:bodyPr/>
        <a:lstStyle/>
        <a:p>
          <a:endParaRPr lang="aa-ET"/>
        </a:p>
      </dgm:t>
    </dgm:pt>
    <dgm:pt modelId="{FBAE81F2-8D06-45FF-9722-AD373037E4C7}" type="pres">
      <dgm:prSet presAssocID="{66FDAB5C-3CC3-469E-9989-48F68B010780}" presName="Name0" presStyleCnt="0">
        <dgm:presLayoutVars>
          <dgm:dir/>
          <dgm:resizeHandles val="exact"/>
        </dgm:presLayoutVars>
      </dgm:prSet>
      <dgm:spPr/>
    </dgm:pt>
    <dgm:pt modelId="{70FAE450-22A7-4ED5-AA5C-865DE6E09AAF}" type="pres">
      <dgm:prSet presAssocID="{288962FC-7F7F-442A-BE09-201685E78265}" presName="composite" presStyleCnt="0"/>
      <dgm:spPr/>
    </dgm:pt>
    <dgm:pt modelId="{4A022054-18BB-4A7D-B740-567510EA7DC7}" type="pres">
      <dgm:prSet presAssocID="{288962FC-7F7F-442A-BE09-201685E78265}" presName="rect1" presStyleLbl="trAlignAcc1" presStyleIdx="0" presStyleCnt="5" custScaleY="56182" custLinFactNeighborX="-1131" custLinFactNeighborY="15926">
        <dgm:presLayoutVars>
          <dgm:bulletEnabled val="1"/>
        </dgm:presLayoutVars>
      </dgm:prSet>
      <dgm:spPr/>
    </dgm:pt>
    <dgm:pt modelId="{334DCFB2-6FFD-4B51-B0F4-4DBE2234C965}" type="pres">
      <dgm:prSet presAssocID="{288962FC-7F7F-442A-BE09-201685E78265}" presName="rect2" presStyleLbl="fgImgPlace1" presStyleIdx="0" presStyleCnt="5" custScaleX="79238" custScaleY="52503" custLinFactNeighborX="1920" custLinFactNeighborY="15857"/>
      <dgm:spPr>
        <a:solidFill>
          <a:schemeClr val="accent5">
            <a:lumMod val="75000"/>
          </a:schemeClr>
        </a:solidFill>
      </dgm:spPr>
    </dgm:pt>
    <dgm:pt modelId="{FC2C4CBF-DF8A-482B-9E2F-A0A1C38B8BB8}" type="pres">
      <dgm:prSet presAssocID="{3811242B-F120-41B9-95FA-FEF249C79AA3}" presName="sibTrans" presStyleCnt="0"/>
      <dgm:spPr/>
    </dgm:pt>
    <dgm:pt modelId="{71C8461C-84AC-421D-B90A-C21065A01CAF}" type="pres">
      <dgm:prSet presAssocID="{57EFC626-33CF-487B-AE18-9ECFF0561D7C}" presName="composite" presStyleCnt="0"/>
      <dgm:spPr/>
    </dgm:pt>
    <dgm:pt modelId="{12C0ED82-D9CB-4871-A3DB-FC7314001032}" type="pres">
      <dgm:prSet presAssocID="{57EFC626-33CF-487B-AE18-9ECFF0561D7C}" presName="rect1" presStyleLbl="trAlignAcc1" presStyleIdx="1" presStyleCnt="5" custScaleY="67439" custLinFactNeighborX="1100" custLinFactNeighborY="-9411">
        <dgm:presLayoutVars>
          <dgm:bulletEnabled val="1"/>
        </dgm:presLayoutVars>
      </dgm:prSet>
      <dgm:spPr/>
    </dgm:pt>
    <dgm:pt modelId="{695FCC53-F96B-490D-8E2F-86B8ABB443E3}" type="pres">
      <dgm:prSet presAssocID="{57EFC626-33CF-487B-AE18-9ECFF0561D7C}" presName="rect2" presStyleLbl="fgImgPlace1" presStyleIdx="1" presStyleCnt="5" custScaleX="69877" custScaleY="42041" custLinFactNeighborY="-11042"/>
      <dgm:spPr>
        <a:solidFill>
          <a:schemeClr val="accent5">
            <a:lumMod val="75000"/>
          </a:schemeClr>
        </a:solidFill>
      </dgm:spPr>
    </dgm:pt>
    <dgm:pt modelId="{24E76B0A-1C5F-45AC-A176-60181F90E832}" type="pres">
      <dgm:prSet presAssocID="{F7BE5691-47A2-4DAD-AEB1-0837526733C6}" presName="sibTrans" presStyleCnt="0"/>
      <dgm:spPr/>
    </dgm:pt>
    <dgm:pt modelId="{E72FCA0D-5AC4-41A9-884C-D10814D785A1}" type="pres">
      <dgm:prSet presAssocID="{62F319DF-1940-451F-8832-8A5C2F1A5B25}" presName="composite" presStyleCnt="0"/>
      <dgm:spPr/>
    </dgm:pt>
    <dgm:pt modelId="{17F70665-2D6E-4CB7-A2D6-1213A075CA89}" type="pres">
      <dgm:prSet presAssocID="{62F319DF-1940-451F-8832-8A5C2F1A5B25}" presName="rect1" presStyleLbl="trAlignAcc1" presStyleIdx="2" presStyleCnt="5" custScaleY="63437">
        <dgm:presLayoutVars>
          <dgm:bulletEnabled val="1"/>
        </dgm:presLayoutVars>
      </dgm:prSet>
      <dgm:spPr/>
    </dgm:pt>
    <dgm:pt modelId="{369ECC98-BC5B-4CA2-AF86-816723B6071F}" type="pres">
      <dgm:prSet presAssocID="{62F319DF-1940-451F-8832-8A5C2F1A5B25}" presName="rect2" presStyleLbl="fgImgPlace1" presStyleIdx="2" presStyleCnt="5" custScaleX="79786" custScaleY="50548" custLinFactNeighborX="-15512" custLinFactNeighborY="1379"/>
      <dgm:spPr>
        <a:solidFill>
          <a:schemeClr val="accent5">
            <a:lumMod val="75000"/>
          </a:schemeClr>
        </a:solidFill>
      </dgm:spPr>
    </dgm:pt>
    <dgm:pt modelId="{1F8574BB-37DC-48D1-8A24-9373088A48D3}" type="pres">
      <dgm:prSet presAssocID="{6A5610B0-2D8B-435C-A270-809A1423016C}" presName="sibTrans" presStyleCnt="0"/>
      <dgm:spPr/>
    </dgm:pt>
    <dgm:pt modelId="{5238376E-4DEC-4A0F-B70F-98D8CDC3CAD8}" type="pres">
      <dgm:prSet presAssocID="{55BEC9B8-FEA6-4918-A8B2-7EDF9EDD6427}" presName="composite" presStyleCnt="0"/>
      <dgm:spPr/>
    </dgm:pt>
    <dgm:pt modelId="{ED730505-59F8-4B7E-8F86-657E11902C24}" type="pres">
      <dgm:prSet presAssocID="{55BEC9B8-FEA6-4918-A8B2-7EDF9EDD6427}" presName="rect1" presStyleLbl="trAlignAcc1" presStyleIdx="3" presStyleCnt="5" custScaleY="122796" custLinFactNeighborX="1324" custLinFactNeighborY="-6515">
        <dgm:presLayoutVars>
          <dgm:bulletEnabled val="1"/>
        </dgm:presLayoutVars>
      </dgm:prSet>
      <dgm:spPr/>
    </dgm:pt>
    <dgm:pt modelId="{DFB3B1D5-53FA-40D4-B9A3-0FFDE6511196}" type="pres">
      <dgm:prSet presAssocID="{55BEC9B8-FEA6-4918-A8B2-7EDF9EDD6427}" presName="rect2" presStyleLbl="fgImgPlace1" presStyleIdx="3" presStyleCnt="5" custScaleX="79726" custScaleY="53130" custLinFactNeighborX="3638" custLinFactNeighborY="-28300"/>
      <dgm:spPr>
        <a:solidFill>
          <a:schemeClr val="accent5">
            <a:lumMod val="75000"/>
          </a:schemeClr>
        </a:solidFill>
      </dgm:spPr>
    </dgm:pt>
    <dgm:pt modelId="{FEA05CEB-6AA8-4CAF-9AC8-FCDB35C444D3}" type="pres">
      <dgm:prSet presAssocID="{699B716D-4603-45E4-9FE9-1495845BECA9}" presName="sibTrans" presStyleCnt="0"/>
      <dgm:spPr/>
    </dgm:pt>
    <dgm:pt modelId="{DC935417-0E1B-4E0C-A828-F6403072F534}" type="pres">
      <dgm:prSet presAssocID="{B82104CB-4429-4963-B901-60323D6B867C}" presName="composite" presStyleCnt="0"/>
      <dgm:spPr/>
    </dgm:pt>
    <dgm:pt modelId="{4E1D415E-4F16-4E98-91FD-F5775439510E}" type="pres">
      <dgm:prSet presAssocID="{B82104CB-4429-4963-B901-60323D6B867C}" presName="rect1" presStyleLbl="trAlignAcc1" presStyleIdx="4" presStyleCnt="5" custScaleX="202424" custLinFactNeighborX="452" custLinFactNeighborY="-7706">
        <dgm:presLayoutVars>
          <dgm:bulletEnabled val="1"/>
        </dgm:presLayoutVars>
      </dgm:prSet>
      <dgm:spPr/>
    </dgm:pt>
    <dgm:pt modelId="{A75B191B-D752-410B-A929-91BEAADD2958}" type="pres">
      <dgm:prSet presAssocID="{B82104CB-4429-4963-B901-60323D6B867C}" presName="rect2" presStyleLbl="fgImgPlace1" presStyleIdx="4" presStyleCnt="5" custScaleX="86903" custScaleY="43602" custLinFactX="-100000" custLinFactNeighborX="-116958" custLinFactNeighborY="-19053"/>
      <dgm:spPr>
        <a:solidFill>
          <a:schemeClr val="accent5">
            <a:lumMod val="75000"/>
          </a:schemeClr>
        </a:solidFill>
      </dgm:spPr>
    </dgm:pt>
  </dgm:ptLst>
  <dgm:cxnLst>
    <dgm:cxn modelId="{47032D01-F15E-4168-9128-FA513372C979}" srcId="{66FDAB5C-3CC3-469E-9989-48F68B010780}" destId="{57EFC626-33CF-487B-AE18-9ECFF0561D7C}" srcOrd="1" destOrd="0" parTransId="{F256D802-746B-4F97-A8DB-D108672E293A}" sibTransId="{F7BE5691-47A2-4DAD-AEB1-0837526733C6}"/>
    <dgm:cxn modelId="{AA71A30B-A6BD-4E15-85F3-127E2A02648F}" type="presOf" srcId="{B82104CB-4429-4963-B901-60323D6B867C}" destId="{4E1D415E-4F16-4E98-91FD-F5775439510E}" srcOrd="0" destOrd="0" presId="urn:microsoft.com/office/officeart/2008/layout/PictureStrips"/>
    <dgm:cxn modelId="{03BCEA31-44A6-4E21-B41E-B912C43AFF1B}" srcId="{66FDAB5C-3CC3-469E-9989-48F68B010780}" destId="{288962FC-7F7F-442A-BE09-201685E78265}" srcOrd="0" destOrd="0" parTransId="{C83D7C1A-7788-4D7E-9913-314C6AC6073E}" sibTransId="{3811242B-F120-41B9-95FA-FEF249C79AA3}"/>
    <dgm:cxn modelId="{2A293337-20EF-4B0D-83A7-D689BB0DB090}" srcId="{66FDAB5C-3CC3-469E-9989-48F68B010780}" destId="{62F319DF-1940-451F-8832-8A5C2F1A5B25}" srcOrd="2" destOrd="0" parTransId="{D08A13CF-130A-4D76-9F7A-33560A23C804}" sibTransId="{6A5610B0-2D8B-435C-A270-809A1423016C}"/>
    <dgm:cxn modelId="{6A897073-37F3-4143-98C0-FE78EDDEDA66}" type="presOf" srcId="{66FDAB5C-3CC3-469E-9989-48F68B010780}" destId="{FBAE81F2-8D06-45FF-9722-AD373037E4C7}" srcOrd="0" destOrd="0" presId="urn:microsoft.com/office/officeart/2008/layout/PictureStrips"/>
    <dgm:cxn modelId="{221A6D7A-867C-4CA2-A40C-15C2F0607826}" srcId="{66FDAB5C-3CC3-469E-9989-48F68B010780}" destId="{55BEC9B8-FEA6-4918-A8B2-7EDF9EDD6427}" srcOrd="3" destOrd="0" parTransId="{18E3DA1C-0C04-45F6-B82A-EEBF4AD9349E}" sibTransId="{699B716D-4603-45E4-9FE9-1495845BECA9}"/>
    <dgm:cxn modelId="{323E807B-1066-4A88-98E4-60895EB91DE0}" type="presOf" srcId="{57EFC626-33CF-487B-AE18-9ECFF0561D7C}" destId="{12C0ED82-D9CB-4871-A3DB-FC7314001032}" srcOrd="0" destOrd="0" presId="urn:microsoft.com/office/officeart/2008/layout/PictureStrips"/>
    <dgm:cxn modelId="{4D716D7C-CD9A-41BB-9C13-07DE1E471B6B}" srcId="{66FDAB5C-3CC3-469E-9989-48F68B010780}" destId="{B82104CB-4429-4963-B901-60323D6B867C}" srcOrd="4" destOrd="0" parTransId="{40B4B6C5-13D4-47C7-A37A-B34B29B8D811}" sibTransId="{74EBBF1B-EAAA-46AB-A3C3-BFF5E7ADB0F6}"/>
    <dgm:cxn modelId="{E41BCA92-1CFA-4938-92BA-554F4EBE80A9}" type="presOf" srcId="{62F319DF-1940-451F-8832-8A5C2F1A5B25}" destId="{17F70665-2D6E-4CB7-A2D6-1213A075CA89}" srcOrd="0" destOrd="0" presId="urn:microsoft.com/office/officeart/2008/layout/PictureStrips"/>
    <dgm:cxn modelId="{1D213FD8-0495-4604-978F-0530A1C9E843}" type="presOf" srcId="{288962FC-7F7F-442A-BE09-201685E78265}" destId="{4A022054-18BB-4A7D-B740-567510EA7DC7}" srcOrd="0" destOrd="0" presId="urn:microsoft.com/office/officeart/2008/layout/PictureStrips"/>
    <dgm:cxn modelId="{2E5842F7-24EB-4F92-B642-80E65B94E05B}" type="presOf" srcId="{55BEC9B8-FEA6-4918-A8B2-7EDF9EDD6427}" destId="{ED730505-59F8-4B7E-8F86-657E11902C24}" srcOrd="0" destOrd="0" presId="urn:microsoft.com/office/officeart/2008/layout/PictureStrips"/>
    <dgm:cxn modelId="{E764CF84-6386-47A5-A6EB-992E8C5660DF}" type="presParOf" srcId="{FBAE81F2-8D06-45FF-9722-AD373037E4C7}" destId="{70FAE450-22A7-4ED5-AA5C-865DE6E09AAF}" srcOrd="0" destOrd="0" presId="urn:microsoft.com/office/officeart/2008/layout/PictureStrips"/>
    <dgm:cxn modelId="{DF355DD2-54D0-46DE-8457-EF604E040F68}" type="presParOf" srcId="{70FAE450-22A7-4ED5-AA5C-865DE6E09AAF}" destId="{4A022054-18BB-4A7D-B740-567510EA7DC7}" srcOrd="0" destOrd="0" presId="urn:microsoft.com/office/officeart/2008/layout/PictureStrips"/>
    <dgm:cxn modelId="{E5C92968-CEEC-4584-B84E-92E9462B9AE8}" type="presParOf" srcId="{70FAE450-22A7-4ED5-AA5C-865DE6E09AAF}" destId="{334DCFB2-6FFD-4B51-B0F4-4DBE2234C965}" srcOrd="1" destOrd="0" presId="urn:microsoft.com/office/officeart/2008/layout/PictureStrips"/>
    <dgm:cxn modelId="{2FCAA2A3-9660-4413-BA2E-209EEA2673A4}" type="presParOf" srcId="{FBAE81F2-8D06-45FF-9722-AD373037E4C7}" destId="{FC2C4CBF-DF8A-482B-9E2F-A0A1C38B8BB8}" srcOrd="1" destOrd="0" presId="urn:microsoft.com/office/officeart/2008/layout/PictureStrips"/>
    <dgm:cxn modelId="{E30CE360-74DF-4C6C-91D9-448B86726698}" type="presParOf" srcId="{FBAE81F2-8D06-45FF-9722-AD373037E4C7}" destId="{71C8461C-84AC-421D-B90A-C21065A01CAF}" srcOrd="2" destOrd="0" presId="urn:microsoft.com/office/officeart/2008/layout/PictureStrips"/>
    <dgm:cxn modelId="{9AA09ADA-0E73-47F9-95B2-703B916DD637}" type="presParOf" srcId="{71C8461C-84AC-421D-B90A-C21065A01CAF}" destId="{12C0ED82-D9CB-4871-A3DB-FC7314001032}" srcOrd="0" destOrd="0" presId="urn:microsoft.com/office/officeart/2008/layout/PictureStrips"/>
    <dgm:cxn modelId="{3298B17B-D9C3-460E-9196-7E00C9CBA836}" type="presParOf" srcId="{71C8461C-84AC-421D-B90A-C21065A01CAF}" destId="{695FCC53-F96B-490D-8E2F-86B8ABB443E3}" srcOrd="1" destOrd="0" presId="urn:microsoft.com/office/officeart/2008/layout/PictureStrips"/>
    <dgm:cxn modelId="{38ACC6F9-00B8-431F-B447-ADD0BF3F9041}" type="presParOf" srcId="{FBAE81F2-8D06-45FF-9722-AD373037E4C7}" destId="{24E76B0A-1C5F-45AC-A176-60181F90E832}" srcOrd="3" destOrd="0" presId="urn:microsoft.com/office/officeart/2008/layout/PictureStrips"/>
    <dgm:cxn modelId="{22000855-90F9-448D-A97C-95C84385BDB3}" type="presParOf" srcId="{FBAE81F2-8D06-45FF-9722-AD373037E4C7}" destId="{E72FCA0D-5AC4-41A9-884C-D10814D785A1}" srcOrd="4" destOrd="0" presId="urn:microsoft.com/office/officeart/2008/layout/PictureStrips"/>
    <dgm:cxn modelId="{50D75C95-BFAC-4259-BD3B-7D3E32A3159A}" type="presParOf" srcId="{E72FCA0D-5AC4-41A9-884C-D10814D785A1}" destId="{17F70665-2D6E-4CB7-A2D6-1213A075CA89}" srcOrd="0" destOrd="0" presId="urn:microsoft.com/office/officeart/2008/layout/PictureStrips"/>
    <dgm:cxn modelId="{BE627160-0B83-4D0A-A63A-DACF426DA6B6}" type="presParOf" srcId="{E72FCA0D-5AC4-41A9-884C-D10814D785A1}" destId="{369ECC98-BC5B-4CA2-AF86-816723B6071F}" srcOrd="1" destOrd="0" presId="urn:microsoft.com/office/officeart/2008/layout/PictureStrips"/>
    <dgm:cxn modelId="{9F6F7EF4-D02B-4EEC-88CA-068EC568F4F2}" type="presParOf" srcId="{FBAE81F2-8D06-45FF-9722-AD373037E4C7}" destId="{1F8574BB-37DC-48D1-8A24-9373088A48D3}" srcOrd="5" destOrd="0" presId="urn:microsoft.com/office/officeart/2008/layout/PictureStrips"/>
    <dgm:cxn modelId="{87E44666-5420-4A57-8264-D512D210BBBE}" type="presParOf" srcId="{FBAE81F2-8D06-45FF-9722-AD373037E4C7}" destId="{5238376E-4DEC-4A0F-B70F-98D8CDC3CAD8}" srcOrd="6" destOrd="0" presId="urn:microsoft.com/office/officeart/2008/layout/PictureStrips"/>
    <dgm:cxn modelId="{8F8DC365-9EB4-4762-B6F8-4E7FBA503DF4}" type="presParOf" srcId="{5238376E-4DEC-4A0F-B70F-98D8CDC3CAD8}" destId="{ED730505-59F8-4B7E-8F86-657E11902C24}" srcOrd="0" destOrd="0" presId="urn:microsoft.com/office/officeart/2008/layout/PictureStrips"/>
    <dgm:cxn modelId="{D3721B9C-F59C-404B-9672-E7D0182C50CA}" type="presParOf" srcId="{5238376E-4DEC-4A0F-B70F-98D8CDC3CAD8}" destId="{DFB3B1D5-53FA-40D4-B9A3-0FFDE6511196}" srcOrd="1" destOrd="0" presId="urn:microsoft.com/office/officeart/2008/layout/PictureStrips"/>
    <dgm:cxn modelId="{E1958165-10B1-495D-8C9C-B194FC3B360D}" type="presParOf" srcId="{FBAE81F2-8D06-45FF-9722-AD373037E4C7}" destId="{FEA05CEB-6AA8-4CAF-9AC8-FCDB35C444D3}" srcOrd="7" destOrd="0" presId="urn:microsoft.com/office/officeart/2008/layout/PictureStrips"/>
    <dgm:cxn modelId="{C8DF2E63-92F4-4400-B83D-54D5596D6FA7}" type="presParOf" srcId="{FBAE81F2-8D06-45FF-9722-AD373037E4C7}" destId="{DC935417-0E1B-4E0C-A828-F6403072F534}" srcOrd="8" destOrd="0" presId="urn:microsoft.com/office/officeart/2008/layout/PictureStrips"/>
    <dgm:cxn modelId="{136211B4-7A75-4577-9C1D-9CBBDB8ABA55}" type="presParOf" srcId="{DC935417-0E1B-4E0C-A828-F6403072F534}" destId="{4E1D415E-4F16-4E98-91FD-F5775439510E}" srcOrd="0" destOrd="0" presId="urn:microsoft.com/office/officeart/2008/layout/PictureStrips"/>
    <dgm:cxn modelId="{8CA3291D-17CF-4EB6-840B-80C139B425AB}" type="presParOf" srcId="{DC935417-0E1B-4E0C-A828-F6403072F534}" destId="{A75B191B-D752-410B-A929-91BEAADD295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AE126E-CA40-496C-9FD7-4734EA40641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aa-ET"/>
        </a:p>
      </dgm:t>
    </dgm:pt>
    <dgm:pt modelId="{704D0B3F-DE41-454B-B56B-72B2E8259F6B}">
      <dgm:prSet phldrT="[Text]" custT="1"/>
      <dgm:spPr/>
      <dgm:t>
        <a:bodyPr/>
        <a:lstStyle/>
        <a:p>
          <a:pPr>
            <a:buClrTx/>
            <a:buSzTx/>
            <a:buFont typeface="+mj-lt"/>
            <a:buAutoNum type="arabicPeriod"/>
          </a:pPr>
          <a:r>
            <a:rPr kumimoji="0" lang="en-GB"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Comprehensive </a:t>
          </a:r>
          <a:r>
            <a:rPr kumimoji="0" lang="en-GB" sz="2000" b="1" i="0" u="none" strike="noStrike" cap="none" spc="0" normalizeH="0" baseline="0" noProof="0" dirty="0">
              <a:ln/>
              <a:effectLst/>
              <a:uLnTx/>
              <a:uFillTx/>
              <a:latin typeface="+mn-lt"/>
              <a:ea typeface="+mn-ea"/>
              <a:cs typeface="Times New Roman" panose="02020603050405020304" pitchFamily="18" charset="0"/>
            </a:rPr>
            <a:t>legal</a:t>
          </a:r>
          <a:r>
            <a:rPr kumimoji="0" lang="en-GB"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 framework – FIAMLA and Regulations</a:t>
          </a:r>
          <a:endParaRPr lang="aa-ET" sz="2000" b="1" dirty="0">
            <a:highlight>
              <a:srgbClr val="FFFF00"/>
            </a:highlight>
            <a:latin typeface="Times New Roman" panose="02020603050405020304" pitchFamily="18" charset="0"/>
            <a:cs typeface="Times New Roman" panose="02020603050405020304" pitchFamily="18" charset="0"/>
          </a:endParaRPr>
        </a:p>
      </dgm:t>
    </dgm:pt>
    <dgm:pt modelId="{3414C584-407D-43AE-A985-396596B54AFF}" type="parTrans" cxnId="{45BEB356-C512-4D8C-A2E3-138D1B742EEB}">
      <dgm:prSet/>
      <dgm:spPr/>
      <dgm:t>
        <a:bodyPr/>
        <a:lstStyle/>
        <a:p>
          <a:endParaRPr lang="aa-ET"/>
        </a:p>
      </dgm:t>
    </dgm:pt>
    <dgm:pt modelId="{E8E27EFF-46C7-46FC-AA72-CFEF1B121551}" type="sibTrans" cxnId="{45BEB356-C512-4D8C-A2E3-138D1B742EEB}">
      <dgm:prSet/>
      <dgm:spPr/>
      <dgm:t>
        <a:bodyPr/>
        <a:lstStyle/>
        <a:p>
          <a:endParaRPr lang="aa-ET"/>
        </a:p>
      </dgm:t>
    </dgm:pt>
    <dgm:pt modelId="{9AA1C870-AFF5-4AF4-B18C-A8C8CC0CDE5A}">
      <dgm:prSet custT="1"/>
      <dgm:spPr/>
      <dgm:t>
        <a:bodyPr/>
        <a:lstStyle/>
        <a:p>
          <a:r>
            <a:rPr kumimoji="0" lang="en-US"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Clear and </a:t>
          </a:r>
          <a:r>
            <a:rPr kumimoji="0" lang="en-US" sz="2000" b="1" i="0" u="none" strike="noStrike" cap="none" spc="0" normalizeH="0" baseline="0" noProof="0" dirty="0">
              <a:ln/>
              <a:effectLst/>
              <a:uLnTx/>
              <a:uFillTx/>
              <a:latin typeface="+mn-lt"/>
              <a:ea typeface="+mn-ea"/>
              <a:cs typeface="Times New Roman" panose="02020603050405020304" pitchFamily="18" charset="0"/>
            </a:rPr>
            <a:t>comprehensive</a:t>
          </a:r>
          <a:r>
            <a:rPr kumimoji="0" lang="en-US"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 framework for the licensing and registration</a:t>
          </a:r>
          <a:endParaRPr kumimoji="0" lang="en-US" sz="2000" b="1" i="0" u="none" strike="sngStrike" cap="none" spc="0" normalizeH="0" baseline="0" noProof="0" dirty="0">
            <a:ln/>
            <a:effectLst/>
            <a:uLnTx/>
            <a:uFillTx/>
            <a:latin typeface="Times New Roman" panose="02020603050405020304" pitchFamily="18" charset="0"/>
            <a:ea typeface="+mn-ea"/>
            <a:cs typeface="Times New Roman" panose="02020603050405020304" pitchFamily="18" charset="0"/>
          </a:endParaRPr>
        </a:p>
      </dgm:t>
    </dgm:pt>
    <dgm:pt modelId="{8260D2CD-B606-41AA-A471-7325CA426802}" type="parTrans" cxnId="{3ADD3B00-BEAF-4DF1-8C53-BABF5E85E082}">
      <dgm:prSet/>
      <dgm:spPr/>
      <dgm:t>
        <a:bodyPr/>
        <a:lstStyle/>
        <a:p>
          <a:endParaRPr lang="aa-ET"/>
        </a:p>
      </dgm:t>
    </dgm:pt>
    <dgm:pt modelId="{89FF4CBB-2D44-42DC-9295-4E3CC74D0FA1}" type="sibTrans" cxnId="{3ADD3B00-BEAF-4DF1-8C53-BABF5E85E082}">
      <dgm:prSet/>
      <dgm:spPr/>
      <dgm:t>
        <a:bodyPr/>
        <a:lstStyle/>
        <a:p>
          <a:endParaRPr lang="aa-ET"/>
        </a:p>
      </dgm:t>
    </dgm:pt>
    <dgm:pt modelId="{CEF3E693-35A7-4697-A00B-AEBB84367296}">
      <dgm:prSet custT="1"/>
      <dgm:spPr/>
      <dgm:t>
        <a:bodyPr/>
        <a:lstStyle/>
        <a:p>
          <a:r>
            <a:rPr kumimoji="0" lang="en-US"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Entry controls – fit and proper test/assessment on directors, shareholders, </a:t>
          </a:r>
          <a:r>
            <a:rPr kumimoji="0" lang="en-US" sz="2000" b="1" i="0" u="none" strike="noStrike" cap="none" spc="0" normalizeH="0" baseline="0" noProof="0" dirty="0">
              <a:ln/>
              <a:effectLst/>
              <a:uLnTx/>
              <a:uFillTx/>
              <a:latin typeface="+mn-lt"/>
              <a:ea typeface="+mn-ea"/>
              <a:cs typeface="Times New Roman" panose="02020603050405020304" pitchFamily="18" charset="0"/>
            </a:rPr>
            <a:t>members</a:t>
          </a:r>
          <a:r>
            <a:rPr kumimoji="0" lang="en-US"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 of senior management and beneficial owners</a:t>
          </a:r>
        </a:p>
      </dgm:t>
    </dgm:pt>
    <dgm:pt modelId="{9B35FD01-85E5-4CA9-A353-9B6C44F53370}" type="parTrans" cxnId="{CD80F968-9EA5-43B0-830D-AB66870607E7}">
      <dgm:prSet/>
      <dgm:spPr/>
      <dgm:t>
        <a:bodyPr/>
        <a:lstStyle/>
        <a:p>
          <a:endParaRPr lang="aa-ET"/>
        </a:p>
      </dgm:t>
    </dgm:pt>
    <dgm:pt modelId="{0A27C5EB-A668-46A1-9AD9-9F5EDD55614A}" type="sibTrans" cxnId="{CD80F968-9EA5-43B0-830D-AB66870607E7}">
      <dgm:prSet/>
      <dgm:spPr/>
      <dgm:t>
        <a:bodyPr/>
        <a:lstStyle/>
        <a:p>
          <a:endParaRPr lang="aa-ET"/>
        </a:p>
      </dgm:t>
    </dgm:pt>
    <dgm:pt modelId="{A9BDAA5D-9B44-4AB1-9928-252F4389F26B}">
      <dgm:prSet custT="1"/>
      <dgm:spPr/>
      <dgm:t>
        <a:bodyPr/>
        <a:lstStyle/>
        <a:p>
          <a:r>
            <a:rPr kumimoji="0" lang="en-US"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Adherence to Code of Business Conduct / Appointment of MLRO / Regular </a:t>
          </a:r>
          <a:r>
            <a:rPr kumimoji="0" lang="en-US" sz="2000" b="1" i="0" u="none" strike="noStrike" cap="none" spc="0" normalizeH="0" baseline="0" noProof="0" dirty="0">
              <a:ln/>
              <a:effectLst/>
              <a:uLnTx/>
              <a:uFillTx/>
              <a:latin typeface="+mn-lt"/>
              <a:ea typeface="+mn-ea"/>
              <a:cs typeface="Times New Roman" panose="02020603050405020304" pitchFamily="18" charset="0"/>
            </a:rPr>
            <a:t>training</a:t>
          </a:r>
          <a:r>
            <a:rPr kumimoji="0" lang="en-US" sz="2000" b="1" i="0" u="none" strike="noStrike" cap="none" spc="0" normalizeH="0" baseline="0" noProof="0" dirty="0">
              <a:ln/>
              <a:effectLst/>
              <a:uLnTx/>
              <a:uFillTx/>
              <a:latin typeface="Times New Roman" panose="02020603050405020304" pitchFamily="18" charset="0"/>
              <a:ea typeface="+mn-ea"/>
              <a:cs typeface="Times New Roman" panose="02020603050405020304" pitchFamily="18" charset="0"/>
            </a:rPr>
            <a:t> provided by Securities institutions</a:t>
          </a:r>
        </a:p>
      </dgm:t>
    </dgm:pt>
    <dgm:pt modelId="{A0A352BF-C418-485F-AE22-AF98A759A364}" type="parTrans" cxnId="{DBEA33A2-5594-4B28-872F-4BB3D4626BC0}">
      <dgm:prSet/>
      <dgm:spPr/>
      <dgm:t>
        <a:bodyPr/>
        <a:lstStyle/>
        <a:p>
          <a:endParaRPr lang="aa-ET"/>
        </a:p>
      </dgm:t>
    </dgm:pt>
    <dgm:pt modelId="{63D8F81C-9145-4C15-BC42-91243F572C54}" type="sibTrans" cxnId="{DBEA33A2-5594-4B28-872F-4BB3D4626BC0}">
      <dgm:prSet/>
      <dgm:spPr/>
      <dgm:t>
        <a:bodyPr/>
        <a:lstStyle/>
        <a:p>
          <a:endParaRPr lang="aa-ET"/>
        </a:p>
      </dgm:t>
    </dgm:pt>
    <dgm:pt modelId="{66C61624-81D9-4566-8336-D572C8127D79}">
      <dgm:prSet custT="1"/>
      <dgm:spPr/>
      <dgm:t>
        <a:bodyPr/>
        <a:lstStyle/>
        <a:p>
          <a:r>
            <a:rPr kumimoji="0" lang="en-US" sz="2000" b="1" i="0" u="none" strike="noStrike" cap="none" spc="0" normalizeH="0" baseline="0" noProof="0" dirty="0">
              <a:ln/>
              <a:effectLst/>
              <a:uLnTx/>
              <a:uFillTx/>
              <a:latin typeface="+mn-lt"/>
              <a:ea typeface="+mn-ea"/>
              <a:cs typeface="Times New Roman" panose="02020603050405020304" pitchFamily="18" charset="0"/>
            </a:rPr>
            <a:t>Supervision: risk based onsite and offsite inspections</a:t>
          </a:r>
        </a:p>
      </dgm:t>
    </dgm:pt>
    <dgm:pt modelId="{FFC10E03-405C-41EE-97BF-B883733FA7A2}" type="parTrans" cxnId="{41CD82A2-C79F-4B31-AB2C-77F774A65EB3}">
      <dgm:prSet/>
      <dgm:spPr/>
      <dgm:t>
        <a:bodyPr/>
        <a:lstStyle/>
        <a:p>
          <a:endParaRPr lang="aa-ET"/>
        </a:p>
      </dgm:t>
    </dgm:pt>
    <dgm:pt modelId="{1F86E344-2E4D-492E-AC99-E7E8F83F7296}" type="sibTrans" cxnId="{41CD82A2-C79F-4B31-AB2C-77F774A65EB3}">
      <dgm:prSet/>
      <dgm:spPr/>
      <dgm:t>
        <a:bodyPr/>
        <a:lstStyle/>
        <a:p>
          <a:endParaRPr lang="aa-ET"/>
        </a:p>
      </dgm:t>
    </dgm:pt>
    <dgm:pt modelId="{EACDA127-C6F6-4A45-9046-5884E16FC521}">
      <dgm:prSet custT="1"/>
      <dgm:spPr/>
      <dgm:t>
        <a:bodyPr/>
        <a:lstStyle/>
        <a:p>
          <a:r>
            <a:rPr kumimoji="0" lang="en-US" sz="2000" b="1" i="0" u="none" strike="noStrike" cap="none" spc="0" normalizeH="0" baseline="0" noProof="0" dirty="0">
              <a:ln/>
              <a:effectLst/>
              <a:uLnTx/>
              <a:uFillTx/>
              <a:latin typeface="+mn-lt"/>
              <a:ea typeface="+mn-ea"/>
              <a:cs typeface="Times New Roman" panose="02020603050405020304" pitchFamily="18" charset="0"/>
            </a:rPr>
            <a:t>Powers to impose administrative sanctions</a:t>
          </a:r>
        </a:p>
      </dgm:t>
    </dgm:pt>
    <dgm:pt modelId="{07A48727-4CC3-4BDF-8969-C047349883DE}" type="parTrans" cxnId="{D40CE8AE-F7FE-4115-83E5-0D0A97727FC7}">
      <dgm:prSet/>
      <dgm:spPr/>
      <dgm:t>
        <a:bodyPr/>
        <a:lstStyle/>
        <a:p>
          <a:endParaRPr lang="aa-ET"/>
        </a:p>
      </dgm:t>
    </dgm:pt>
    <dgm:pt modelId="{D8476809-1F5A-4324-8FDF-BCFEDE4CD49B}" type="sibTrans" cxnId="{D40CE8AE-F7FE-4115-83E5-0D0A97727FC7}">
      <dgm:prSet/>
      <dgm:spPr/>
      <dgm:t>
        <a:bodyPr/>
        <a:lstStyle/>
        <a:p>
          <a:endParaRPr lang="aa-ET"/>
        </a:p>
      </dgm:t>
    </dgm:pt>
    <dgm:pt modelId="{632CA2EE-984C-483F-8FCF-93B998618D61}" type="pres">
      <dgm:prSet presAssocID="{4AAE126E-CA40-496C-9FD7-4734EA40641A}" presName="linear" presStyleCnt="0">
        <dgm:presLayoutVars>
          <dgm:dir/>
          <dgm:animLvl val="lvl"/>
          <dgm:resizeHandles val="exact"/>
        </dgm:presLayoutVars>
      </dgm:prSet>
      <dgm:spPr/>
    </dgm:pt>
    <dgm:pt modelId="{FFFC07D0-DE09-43D2-8041-E34E44A6E363}" type="pres">
      <dgm:prSet presAssocID="{704D0B3F-DE41-454B-B56B-72B2E8259F6B}" presName="parentLin" presStyleCnt="0"/>
      <dgm:spPr/>
    </dgm:pt>
    <dgm:pt modelId="{373F9ED7-D58D-4D05-91D6-01A0F424C26D}" type="pres">
      <dgm:prSet presAssocID="{704D0B3F-DE41-454B-B56B-72B2E8259F6B}" presName="parentLeftMargin" presStyleLbl="node1" presStyleIdx="0" presStyleCnt="6"/>
      <dgm:spPr/>
    </dgm:pt>
    <dgm:pt modelId="{E638716C-5F51-4168-AC99-4DF387108B92}" type="pres">
      <dgm:prSet presAssocID="{704D0B3F-DE41-454B-B56B-72B2E8259F6B}" presName="parentText" presStyleLbl="node1" presStyleIdx="0" presStyleCnt="6" custScaleX="141113" custLinFactNeighborX="-7778" custLinFactNeighborY="-3471">
        <dgm:presLayoutVars>
          <dgm:chMax val="0"/>
          <dgm:bulletEnabled val="1"/>
        </dgm:presLayoutVars>
      </dgm:prSet>
      <dgm:spPr/>
    </dgm:pt>
    <dgm:pt modelId="{DAEB89A8-2733-4154-942F-43DFF72C6627}" type="pres">
      <dgm:prSet presAssocID="{704D0B3F-DE41-454B-B56B-72B2E8259F6B}" presName="negativeSpace" presStyleCnt="0"/>
      <dgm:spPr/>
    </dgm:pt>
    <dgm:pt modelId="{89EBAB7F-D36B-4B5A-B4BD-4E4DD4CE4CAA}" type="pres">
      <dgm:prSet presAssocID="{704D0B3F-DE41-454B-B56B-72B2E8259F6B}" presName="childText" presStyleLbl="conFgAcc1" presStyleIdx="0" presStyleCnt="6">
        <dgm:presLayoutVars>
          <dgm:bulletEnabled val="1"/>
        </dgm:presLayoutVars>
      </dgm:prSet>
      <dgm:spPr/>
    </dgm:pt>
    <dgm:pt modelId="{ED6BD995-B824-4D1C-9E89-860D94C582CC}" type="pres">
      <dgm:prSet presAssocID="{E8E27EFF-46C7-46FC-AA72-CFEF1B121551}" presName="spaceBetweenRectangles" presStyleCnt="0"/>
      <dgm:spPr/>
    </dgm:pt>
    <dgm:pt modelId="{9194D9FE-F31D-4E76-A2DA-B11C45EFD879}" type="pres">
      <dgm:prSet presAssocID="{9AA1C870-AFF5-4AF4-B18C-A8C8CC0CDE5A}" presName="parentLin" presStyleCnt="0"/>
      <dgm:spPr/>
    </dgm:pt>
    <dgm:pt modelId="{3F8BBA72-9727-4C87-8F0E-F773C397295E}" type="pres">
      <dgm:prSet presAssocID="{9AA1C870-AFF5-4AF4-B18C-A8C8CC0CDE5A}" presName="parentLeftMargin" presStyleLbl="node1" presStyleIdx="0" presStyleCnt="6"/>
      <dgm:spPr/>
    </dgm:pt>
    <dgm:pt modelId="{E646DCF7-B6B8-4047-82EF-74187CAB2453}" type="pres">
      <dgm:prSet presAssocID="{9AA1C870-AFF5-4AF4-B18C-A8C8CC0CDE5A}" presName="parentText" presStyleLbl="node1" presStyleIdx="1" presStyleCnt="6" custScaleX="136834">
        <dgm:presLayoutVars>
          <dgm:chMax val="0"/>
          <dgm:bulletEnabled val="1"/>
        </dgm:presLayoutVars>
      </dgm:prSet>
      <dgm:spPr/>
    </dgm:pt>
    <dgm:pt modelId="{E464D6B5-7797-47F0-9881-07E2C6EE3CE1}" type="pres">
      <dgm:prSet presAssocID="{9AA1C870-AFF5-4AF4-B18C-A8C8CC0CDE5A}" presName="negativeSpace" presStyleCnt="0"/>
      <dgm:spPr/>
    </dgm:pt>
    <dgm:pt modelId="{0890B90A-2C1E-4469-B4CE-EC0974097606}" type="pres">
      <dgm:prSet presAssocID="{9AA1C870-AFF5-4AF4-B18C-A8C8CC0CDE5A}" presName="childText" presStyleLbl="conFgAcc1" presStyleIdx="1" presStyleCnt="6">
        <dgm:presLayoutVars>
          <dgm:bulletEnabled val="1"/>
        </dgm:presLayoutVars>
      </dgm:prSet>
      <dgm:spPr/>
    </dgm:pt>
    <dgm:pt modelId="{E9DCD749-2246-4801-9032-E504DB7A07D6}" type="pres">
      <dgm:prSet presAssocID="{89FF4CBB-2D44-42DC-9295-4E3CC74D0FA1}" presName="spaceBetweenRectangles" presStyleCnt="0"/>
      <dgm:spPr/>
    </dgm:pt>
    <dgm:pt modelId="{29C403F3-AD6F-4C10-A313-5A19ED4C934D}" type="pres">
      <dgm:prSet presAssocID="{CEF3E693-35A7-4697-A00B-AEBB84367296}" presName="parentLin" presStyleCnt="0"/>
      <dgm:spPr/>
    </dgm:pt>
    <dgm:pt modelId="{B8A59C96-64C8-414F-92B1-05095AD949C2}" type="pres">
      <dgm:prSet presAssocID="{CEF3E693-35A7-4697-A00B-AEBB84367296}" presName="parentLeftMargin" presStyleLbl="node1" presStyleIdx="1" presStyleCnt="6"/>
      <dgm:spPr/>
    </dgm:pt>
    <dgm:pt modelId="{90F66021-4A4E-4F80-94F2-6F665175CECE}" type="pres">
      <dgm:prSet presAssocID="{CEF3E693-35A7-4697-A00B-AEBB84367296}" presName="parentText" presStyleLbl="node1" presStyleIdx="2" presStyleCnt="6" custScaleX="142857">
        <dgm:presLayoutVars>
          <dgm:chMax val="0"/>
          <dgm:bulletEnabled val="1"/>
        </dgm:presLayoutVars>
      </dgm:prSet>
      <dgm:spPr/>
    </dgm:pt>
    <dgm:pt modelId="{10014008-F480-426F-B577-9FE0D66A4764}" type="pres">
      <dgm:prSet presAssocID="{CEF3E693-35A7-4697-A00B-AEBB84367296}" presName="negativeSpace" presStyleCnt="0"/>
      <dgm:spPr/>
    </dgm:pt>
    <dgm:pt modelId="{6FFF509A-62A9-42D6-92B8-00B0CC5BA865}" type="pres">
      <dgm:prSet presAssocID="{CEF3E693-35A7-4697-A00B-AEBB84367296}" presName="childText" presStyleLbl="conFgAcc1" presStyleIdx="2" presStyleCnt="6">
        <dgm:presLayoutVars>
          <dgm:bulletEnabled val="1"/>
        </dgm:presLayoutVars>
      </dgm:prSet>
      <dgm:spPr/>
    </dgm:pt>
    <dgm:pt modelId="{68E2C571-BB7E-4202-B2F0-DC4A8A544CBE}" type="pres">
      <dgm:prSet presAssocID="{0A27C5EB-A668-46A1-9AD9-9F5EDD55614A}" presName="spaceBetweenRectangles" presStyleCnt="0"/>
      <dgm:spPr/>
    </dgm:pt>
    <dgm:pt modelId="{621E4C8B-5895-49FB-AA80-A62A23B7B2E5}" type="pres">
      <dgm:prSet presAssocID="{A9BDAA5D-9B44-4AB1-9928-252F4389F26B}" presName="parentLin" presStyleCnt="0"/>
      <dgm:spPr/>
    </dgm:pt>
    <dgm:pt modelId="{7D90B2F3-D7D0-406B-9ACB-DCA21BD7D15F}" type="pres">
      <dgm:prSet presAssocID="{A9BDAA5D-9B44-4AB1-9928-252F4389F26B}" presName="parentLeftMargin" presStyleLbl="node1" presStyleIdx="2" presStyleCnt="6"/>
      <dgm:spPr/>
    </dgm:pt>
    <dgm:pt modelId="{51B54B8D-8F6D-4C7B-B2E9-F115CA71CC3C}" type="pres">
      <dgm:prSet presAssocID="{A9BDAA5D-9B44-4AB1-9928-252F4389F26B}" presName="parentText" presStyleLbl="node1" presStyleIdx="3" presStyleCnt="6" custScaleX="137092">
        <dgm:presLayoutVars>
          <dgm:chMax val="0"/>
          <dgm:bulletEnabled val="1"/>
        </dgm:presLayoutVars>
      </dgm:prSet>
      <dgm:spPr/>
    </dgm:pt>
    <dgm:pt modelId="{95E4B233-47A9-4700-A48C-B49299E84649}" type="pres">
      <dgm:prSet presAssocID="{A9BDAA5D-9B44-4AB1-9928-252F4389F26B}" presName="negativeSpace" presStyleCnt="0"/>
      <dgm:spPr/>
    </dgm:pt>
    <dgm:pt modelId="{3CAB45AA-1A62-4EDC-83B5-2EC816444FF3}" type="pres">
      <dgm:prSet presAssocID="{A9BDAA5D-9B44-4AB1-9928-252F4389F26B}" presName="childText" presStyleLbl="conFgAcc1" presStyleIdx="3" presStyleCnt="6">
        <dgm:presLayoutVars>
          <dgm:bulletEnabled val="1"/>
        </dgm:presLayoutVars>
      </dgm:prSet>
      <dgm:spPr/>
    </dgm:pt>
    <dgm:pt modelId="{2AFEC2A1-DE64-41A1-A527-35B92FA18B01}" type="pres">
      <dgm:prSet presAssocID="{63D8F81C-9145-4C15-BC42-91243F572C54}" presName="spaceBetweenRectangles" presStyleCnt="0"/>
      <dgm:spPr/>
    </dgm:pt>
    <dgm:pt modelId="{2ABF4C9D-8503-4EA2-ABE1-E1D215A132FA}" type="pres">
      <dgm:prSet presAssocID="{66C61624-81D9-4566-8336-D572C8127D79}" presName="parentLin" presStyleCnt="0"/>
      <dgm:spPr/>
    </dgm:pt>
    <dgm:pt modelId="{86C8EB89-C115-41F0-B4DF-02B1721AF43C}" type="pres">
      <dgm:prSet presAssocID="{66C61624-81D9-4566-8336-D572C8127D79}" presName="parentLeftMargin" presStyleLbl="node1" presStyleIdx="3" presStyleCnt="6"/>
      <dgm:spPr/>
    </dgm:pt>
    <dgm:pt modelId="{A84D23D3-ACCD-4120-8838-839C3EFDDB61}" type="pres">
      <dgm:prSet presAssocID="{66C61624-81D9-4566-8336-D572C8127D79}" presName="parentText" presStyleLbl="node1" presStyleIdx="4" presStyleCnt="6" custScaleX="142857">
        <dgm:presLayoutVars>
          <dgm:chMax val="0"/>
          <dgm:bulletEnabled val="1"/>
        </dgm:presLayoutVars>
      </dgm:prSet>
      <dgm:spPr/>
    </dgm:pt>
    <dgm:pt modelId="{B033FC0E-1596-4C02-A5EE-0EEAF0188DE5}" type="pres">
      <dgm:prSet presAssocID="{66C61624-81D9-4566-8336-D572C8127D79}" presName="negativeSpace" presStyleCnt="0"/>
      <dgm:spPr/>
    </dgm:pt>
    <dgm:pt modelId="{589DC194-B2E2-4C6C-8F58-16CC2D636CDB}" type="pres">
      <dgm:prSet presAssocID="{66C61624-81D9-4566-8336-D572C8127D79}" presName="childText" presStyleLbl="conFgAcc1" presStyleIdx="4" presStyleCnt="6">
        <dgm:presLayoutVars>
          <dgm:bulletEnabled val="1"/>
        </dgm:presLayoutVars>
      </dgm:prSet>
      <dgm:spPr/>
    </dgm:pt>
    <dgm:pt modelId="{F24EB54E-1895-422A-A80A-0F6F497B8E14}" type="pres">
      <dgm:prSet presAssocID="{1F86E344-2E4D-492E-AC99-E7E8F83F7296}" presName="spaceBetweenRectangles" presStyleCnt="0"/>
      <dgm:spPr/>
    </dgm:pt>
    <dgm:pt modelId="{06A9DA4E-3EC8-4294-9604-0630818A5A38}" type="pres">
      <dgm:prSet presAssocID="{EACDA127-C6F6-4A45-9046-5884E16FC521}" presName="parentLin" presStyleCnt="0"/>
      <dgm:spPr/>
    </dgm:pt>
    <dgm:pt modelId="{28229AA6-164F-4E62-AA94-345E82BD46F9}" type="pres">
      <dgm:prSet presAssocID="{EACDA127-C6F6-4A45-9046-5884E16FC521}" presName="parentLeftMargin" presStyleLbl="node1" presStyleIdx="4" presStyleCnt="6"/>
      <dgm:spPr/>
    </dgm:pt>
    <dgm:pt modelId="{2D46A289-8C09-40F2-B444-CC27EF5B1126}" type="pres">
      <dgm:prSet presAssocID="{EACDA127-C6F6-4A45-9046-5884E16FC521}" presName="parentText" presStyleLbl="node1" presStyleIdx="5" presStyleCnt="6" custScaleX="142857">
        <dgm:presLayoutVars>
          <dgm:chMax val="0"/>
          <dgm:bulletEnabled val="1"/>
        </dgm:presLayoutVars>
      </dgm:prSet>
      <dgm:spPr/>
    </dgm:pt>
    <dgm:pt modelId="{9A637E8B-1271-45CE-9CD9-7264BC4E8D46}" type="pres">
      <dgm:prSet presAssocID="{EACDA127-C6F6-4A45-9046-5884E16FC521}" presName="negativeSpace" presStyleCnt="0"/>
      <dgm:spPr/>
    </dgm:pt>
    <dgm:pt modelId="{4810E36E-7136-4524-8A0F-B0113812550E}" type="pres">
      <dgm:prSet presAssocID="{EACDA127-C6F6-4A45-9046-5884E16FC521}" presName="childText" presStyleLbl="conFgAcc1" presStyleIdx="5" presStyleCnt="6">
        <dgm:presLayoutVars>
          <dgm:bulletEnabled val="1"/>
        </dgm:presLayoutVars>
      </dgm:prSet>
      <dgm:spPr/>
    </dgm:pt>
  </dgm:ptLst>
  <dgm:cxnLst>
    <dgm:cxn modelId="{3ADD3B00-BEAF-4DF1-8C53-BABF5E85E082}" srcId="{4AAE126E-CA40-496C-9FD7-4734EA40641A}" destId="{9AA1C870-AFF5-4AF4-B18C-A8C8CC0CDE5A}" srcOrd="1" destOrd="0" parTransId="{8260D2CD-B606-41AA-A471-7325CA426802}" sibTransId="{89FF4CBB-2D44-42DC-9295-4E3CC74D0FA1}"/>
    <dgm:cxn modelId="{30720A0B-496A-46E9-8B57-2FA04EF1FD2B}" type="presOf" srcId="{EACDA127-C6F6-4A45-9046-5884E16FC521}" destId="{2D46A289-8C09-40F2-B444-CC27EF5B1126}" srcOrd="1" destOrd="0" presId="urn:microsoft.com/office/officeart/2005/8/layout/list1"/>
    <dgm:cxn modelId="{E2664E16-4B65-4E49-908B-10FF77DBF113}" type="presOf" srcId="{EACDA127-C6F6-4A45-9046-5884E16FC521}" destId="{28229AA6-164F-4E62-AA94-345E82BD46F9}" srcOrd="0" destOrd="0" presId="urn:microsoft.com/office/officeart/2005/8/layout/list1"/>
    <dgm:cxn modelId="{3275DC1C-1690-4AA7-BAA0-043826845AC5}" type="presOf" srcId="{704D0B3F-DE41-454B-B56B-72B2E8259F6B}" destId="{E638716C-5F51-4168-AC99-4DF387108B92}" srcOrd="1" destOrd="0" presId="urn:microsoft.com/office/officeart/2005/8/layout/list1"/>
    <dgm:cxn modelId="{4F93E83B-ABE6-4B6D-92CD-558B3A8EDCAF}" type="presOf" srcId="{66C61624-81D9-4566-8336-D572C8127D79}" destId="{A84D23D3-ACCD-4120-8838-839C3EFDDB61}" srcOrd="1" destOrd="0" presId="urn:microsoft.com/office/officeart/2005/8/layout/list1"/>
    <dgm:cxn modelId="{CD80F968-9EA5-43B0-830D-AB66870607E7}" srcId="{4AAE126E-CA40-496C-9FD7-4734EA40641A}" destId="{CEF3E693-35A7-4697-A00B-AEBB84367296}" srcOrd="2" destOrd="0" parTransId="{9B35FD01-85E5-4CA9-A353-9B6C44F53370}" sibTransId="{0A27C5EB-A668-46A1-9AD9-9F5EDD55614A}"/>
    <dgm:cxn modelId="{864B0271-6935-46DE-8F92-D0A8A73D671F}" type="presOf" srcId="{A9BDAA5D-9B44-4AB1-9928-252F4389F26B}" destId="{51B54B8D-8F6D-4C7B-B2E9-F115CA71CC3C}" srcOrd="1" destOrd="0" presId="urn:microsoft.com/office/officeart/2005/8/layout/list1"/>
    <dgm:cxn modelId="{45BEB356-C512-4D8C-A2E3-138D1B742EEB}" srcId="{4AAE126E-CA40-496C-9FD7-4734EA40641A}" destId="{704D0B3F-DE41-454B-B56B-72B2E8259F6B}" srcOrd="0" destOrd="0" parTransId="{3414C584-407D-43AE-A985-396596B54AFF}" sibTransId="{E8E27EFF-46C7-46FC-AA72-CFEF1B121551}"/>
    <dgm:cxn modelId="{D646167D-C6A8-4A6D-93EA-3B2913381A98}" type="presOf" srcId="{66C61624-81D9-4566-8336-D572C8127D79}" destId="{86C8EB89-C115-41F0-B4DF-02B1721AF43C}" srcOrd="0" destOrd="0" presId="urn:microsoft.com/office/officeart/2005/8/layout/list1"/>
    <dgm:cxn modelId="{DBEA33A2-5594-4B28-872F-4BB3D4626BC0}" srcId="{4AAE126E-CA40-496C-9FD7-4734EA40641A}" destId="{A9BDAA5D-9B44-4AB1-9928-252F4389F26B}" srcOrd="3" destOrd="0" parTransId="{A0A352BF-C418-485F-AE22-AF98A759A364}" sibTransId="{63D8F81C-9145-4C15-BC42-91243F572C54}"/>
    <dgm:cxn modelId="{41CD82A2-C79F-4B31-AB2C-77F774A65EB3}" srcId="{4AAE126E-CA40-496C-9FD7-4734EA40641A}" destId="{66C61624-81D9-4566-8336-D572C8127D79}" srcOrd="4" destOrd="0" parTransId="{FFC10E03-405C-41EE-97BF-B883733FA7A2}" sibTransId="{1F86E344-2E4D-492E-AC99-E7E8F83F7296}"/>
    <dgm:cxn modelId="{69A98DAA-3E6C-4409-B64F-2A932696A611}" type="presOf" srcId="{9AA1C870-AFF5-4AF4-B18C-A8C8CC0CDE5A}" destId="{3F8BBA72-9727-4C87-8F0E-F773C397295E}" srcOrd="0" destOrd="0" presId="urn:microsoft.com/office/officeart/2005/8/layout/list1"/>
    <dgm:cxn modelId="{D40CE8AE-F7FE-4115-83E5-0D0A97727FC7}" srcId="{4AAE126E-CA40-496C-9FD7-4734EA40641A}" destId="{EACDA127-C6F6-4A45-9046-5884E16FC521}" srcOrd="5" destOrd="0" parTransId="{07A48727-4CC3-4BDF-8969-C047349883DE}" sibTransId="{D8476809-1F5A-4324-8FDF-BCFEDE4CD49B}"/>
    <dgm:cxn modelId="{FA086FC0-C16B-4976-998E-B5FE4F5FCF95}" type="presOf" srcId="{A9BDAA5D-9B44-4AB1-9928-252F4389F26B}" destId="{7D90B2F3-D7D0-406B-9ACB-DCA21BD7D15F}" srcOrd="0" destOrd="0" presId="urn:microsoft.com/office/officeart/2005/8/layout/list1"/>
    <dgm:cxn modelId="{D38E3CC1-C5F8-4470-A9D6-D6FA0CA6FC00}" type="presOf" srcId="{4AAE126E-CA40-496C-9FD7-4734EA40641A}" destId="{632CA2EE-984C-483F-8FCF-93B998618D61}" srcOrd="0" destOrd="0" presId="urn:microsoft.com/office/officeart/2005/8/layout/list1"/>
    <dgm:cxn modelId="{C466AACD-1B62-437B-80DB-BF07877E1485}" type="presOf" srcId="{704D0B3F-DE41-454B-B56B-72B2E8259F6B}" destId="{373F9ED7-D58D-4D05-91D6-01A0F424C26D}" srcOrd="0" destOrd="0" presId="urn:microsoft.com/office/officeart/2005/8/layout/list1"/>
    <dgm:cxn modelId="{E78948E1-1217-44EC-8BE8-9B9785BC7E8B}" type="presOf" srcId="{CEF3E693-35A7-4697-A00B-AEBB84367296}" destId="{B8A59C96-64C8-414F-92B1-05095AD949C2}" srcOrd="0" destOrd="0" presId="urn:microsoft.com/office/officeart/2005/8/layout/list1"/>
    <dgm:cxn modelId="{FA08AEEE-DBB4-4D7F-ADDA-37CEEC8C9F58}" type="presOf" srcId="{CEF3E693-35A7-4697-A00B-AEBB84367296}" destId="{90F66021-4A4E-4F80-94F2-6F665175CECE}" srcOrd="1" destOrd="0" presId="urn:microsoft.com/office/officeart/2005/8/layout/list1"/>
    <dgm:cxn modelId="{B5E281FF-061A-4906-B635-76A84B1116B7}" type="presOf" srcId="{9AA1C870-AFF5-4AF4-B18C-A8C8CC0CDE5A}" destId="{E646DCF7-B6B8-4047-82EF-74187CAB2453}" srcOrd="1" destOrd="0" presId="urn:microsoft.com/office/officeart/2005/8/layout/list1"/>
    <dgm:cxn modelId="{E8A7E7DE-8D9C-4BEF-A588-ABA70D8CEBDE}" type="presParOf" srcId="{632CA2EE-984C-483F-8FCF-93B998618D61}" destId="{FFFC07D0-DE09-43D2-8041-E34E44A6E363}" srcOrd="0" destOrd="0" presId="urn:microsoft.com/office/officeart/2005/8/layout/list1"/>
    <dgm:cxn modelId="{B34872E1-C9F6-43D2-9FDA-CC72EE353B42}" type="presParOf" srcId="{FFFC07D0-DE09-43D2-8041-E34E44A6E363}" destId="{373F9ED7-D58D-4D05-91D6-01A0F424C26D}" srcOrd="0" destOrd="0" presId="urn:microsoft.com/office/officeart/2005/8/layout/list1"/>
    <dgm:cxn modelId="{7F49DFCB-025E-408D-8CC3-074C9D3712EC}" type="presParOf" srcId="{FFFC07D0-DE09-43D2-8041-E34E44A6E363}" destId="{E638716C-5F51-4168-AC99-4DF387108B92}" srcOrd="1" destOrd="0" presId="urn:microsoft.com/office/officeart/2005/8/layout/list1"/>
    <dgm:cxn modelId="{24CAF917-4CBD-4BB9-89A4-3F2D3C74757A}" type="presParOf" srcId="{632CA2EE-984C-483F-8FCF-93B998618D61}" destId="{DAEB89A8-2733-4154-942F-43DFF72C6627}" srcOrd="1" destOrd="0" presId="urn:microsoft.com/office/officeart/2005/8/layout/list1"/>
    <dgm:cxn modelId="{09856DF5-4314-49C3-87B3-868B2E3852CC}" type="presParOf" srcId="{632CA2EE-984C-483F-8FCF-93B998618D61}" destId="{89EBAB7F-D36B-4B5A-B4BD-4E4DD4CE4CAA}" srcOrd="2" destOrd="0" presId="urn:microsoft.com/office/officeart/2005/8/layout/list1"/>
    <dgm:cxn modelId="{AE6693C9-6AEC-45E7-8671-C8540AE65BFC}" type="presParOf" srcId="{632CA2EE-984C-483F-8FCF-93B998618D61}" destId="{ED6BD995-B824-4D1C-9E89-860D94C582CC}" srcOrd="3" destOrd="0" presId="urn:microsoft.com/office/officeart/2005/8/layout/list1"/>
    <dgm:cxn modelId="{94A99A11-402A-4C07-8977-7A8FE4532AC0}" type="presParOf" srcId="{632CA2EE-984C-483F-8FCF-93B998618D61}" destId="{9194D9FE-F31D-4E76-A2DA-B11C45EFD879}" srcOrd="4" destOrd="0" presId="urn:microsoft.com/office/officeart/2005/8/layout/list1"/>
    <dgm:cxn modelId="{5B2B54DC-F545-49DB-9D64-363D04286125}" type="presParOf" srcId="{9194D9FE-F31D-4E76-A2DA-B11C45EFD879}" destId="{3F8BBA72-9727-4C87-8F0E-F773C397295E}" srcOrd="0" destOrd="0" presId="urn:microsoft.com/office/officeart/2005/8/layout/list1"/>
    <dgm:cxn modelId="{F4DA24F1-1A4C-432F-AE7C-6120AC6D3435}" type="presParOf" srcId="{9194D9FE-F31D-4E76-A2DA-B11C45EFD879}" destId="{E646DCF7-B6B8-4047-82EF-74187CAB2453}" srcOrd="1" destOrd="0" presId="urn:microsoft.com/office/officeart/2005/8/layout/list1"/>
    <dgm:cxn modelId="{572E8172-9703-4A46-A2D3-D9F84A41045D}" type="presParOf" srcId="{632CA2EE-984C-483F-8FCF-93B998618D61}" destId="{E464D6B5-7797-47F0-9881-07E2C6EE3CE1}" srcOrd="5" destOrd="0" presId="urn:microsoft.com/office/officeart/2005/8/layout/list1"/>
    <dgm:cxn modelId="{122AE581-B2A4-49A9-B4B5-7EAB53CCBB25}" type="presParOf" srcId="{632CA2EE-984C-483F-8FCF-93B998618D61}" destId="{0890B90A-2C1E-4469-B4CE-EC0974097606}" srcOrd="6" destOrd="0" presId="urn:microsoft.com/office/officeart/2005/8/layout/list1"/>
    <dgm:cxn modelId="{7A38CC93-B945-4298-934F-47EEC9A5AA29}" type="presParOf" srcId="{632CA2EE-984C-483F-8FCF-93B998618D61}" destId="{E9DCD749-2246-4801-9032-E504DB7A07D6}" srcOrd="7" destOrd="0" presId="urn:microsoft.com/office/officeart/2005/8/layout/list1"/>
    <dgm:cxn modelId="{7101050C-B05C-440B-8DD8-FE06D5938CE2}" type="presParOf" srcId="{632CA2EE-984C-483F-8FCF-93B998618D61}" destId="{29C403F3-AD6F-4C10-A313-5A19ED4C934D}" srcOrd="8" destOrd="0" presId="urn:microsoft.com/office/officeart/2005/8/layout/list1"/>
    <dgm:cxn modelId="{18FC58EE-59C2-4D8F-90F4-9144C9B27C0D}" type="presParOf" srcId="{29C403F3-AD6F-4C10-A313-5A19ED4C934D}" destId="{B8A59C96-64C8-414F-92B1-05095AD949C2}" srcOrd="0" destOrd="0" presId="urn:microsoft.com/office/officeart/2005/8/layout/list1"/>
    <dgm:cxn modelId="{BA3CF219-C31B-4A5F-B116-6B93E2953351}" type="presParOf" srcId="{29C403F3-AD6F-4C10-A313-5A19ED4C934D}" destId="{90F66021-4A4E-4F80-94F2-6F665175CECE}" srcOrd="1" destOrd="0" presId="urn:microsoft.com/office/officeart/2005/8/layout/list1"/>
    <dgm:cxn modelId="{27BB7D5E-4B6F-47E1-A1BF-FDC95FC018AF}" type="presParOf" srcId="{632CA2EE-984C-483F-8FCF-93B998618D61}" destId="{10014008-F480-426F-B577-9FE0D66A4764}" srcOrd="9" destOrd="0" presId="urn:microsoft.com/office/officeart/2005/8/layout/list1"/>
    <dgm:cxn modelId="{017B56BB-A7D2-4D0B-B388-20756B1E177E}" type="presParOf" srcId="{632CA2EE-984C-483F-8FCF-93B998618D61}" destId="{6FFF509A-62A9-42D6-92B8-00B0CC5BA865}" srcOrd="10" destOrd="0" presId="urn:microsoft.com/office/officeart/2005/8/layout/list1"/>
    <dgm:cxn modelId="{449F7960-6A99-4CA1-8DEA-5B75C623EB26}" type="presParOf" srcId="{632CA2EE-984C-483F-8FCF-93B998618D61}" destId="{68E2C571-BB7E-4202-B2F0-DC4A8A544CBE}" srcOrd="11" destOrd="0" presId="urn:microsoft.com/office/officeart/2005/8/layout/list1"/>
    <dgm:cxn modelId="{99985524-1859-45D4-90AB-3C57F791864E}" type="presParOf" srcId="{632CA2EE-984C-483F-8FCF-93B998618D61}" destId="{621E4C8B-5895-49FB-AA80-A62A23B7B2E5}" srcOrd="12" destOrd="0" presId="urn:microsoft.com/office/officeart/2005/8/layout/list1"/>
    <dgm:cxn modelId="{C1D2E27E-A13F-41D0-B473-6C37D4E2AFA4}" type="presParOf" srcId="{621E4C8B-5895-49FB-AA80-A62A23B7B2E5}" destId="{7D90B2F3-D7D0-406B-9ACB-DCA21BD7D15F}" srcOrd="0" destOrd="0" presId="urn:microsoft.com/office/officeart/2005/8/layout/list1"/>
    <dgm:cxn modelId="{5CE0F161-AC70-4BCF-83E1-B1B7C0DBA2E6}" type="presParOf" srcId="{621E4C8B-5895-49FB-AA80-A62A23B7B2E5}" destId="{51B54B8D-8F6D-4C7B-B2E9-F115CA71CC3C}" srcOrd="1" destOrd="0" presId="urn:microsoft.com/office/officeart/2005/8/layout/list1"/>
    <dgm:cxn modelId="{C0786EEE-49C6-4C1C-B99C-26DA325A84B8}" type="presParOf" srcId="{632CA2EE-984C-483F-8FCF-93B998618D61}" destId="{95E4B233-47A9-4700-A48C-B49299E84649}" srcOrd="13" destOrd="0" presId="urn:microsoft.com/office/officeart/2005/8/layout/list1"/>
    <dgm:cxn modelId="{589D4FB5-462E-46FF-B41D-32FCDFF3B0FE}" type="presParOf" srcId="{632CA2EE-984C-483F-8FCF-93B998618D61}" destId="{3CAB45AA-1A62-4EDC-83B5-2EC816444FF3}" srcOrd="14" destOrd="0" presId="urn:microsoft.com/office/officeart/2005/8/layout/list1"/>
    <dgm:cxn modelId="{C5DC792E-2C81-46AD-AACB-342BDD92EBD5}" type="presParOf" srcId="{632CA2EE-984C-483F-8FCF-93B998618D61}" destId="{2AFEC2A1-DE64-41A1-A527-35B92FA18B01}" srcOrd="15" destOrd="0" presId="urn:microsoft.com/office/officeart/2005/8/layout/list1"/>
    <dgm:cxn modelId="{7BF14C8C-FD91-426E-85F4-9F0FECC01DAF}" type="presParOf" srcId="{632CA2EE-984C-483F-8FCF-93B998618D61}" destId="{2ABF4C9D-8503-4EA2-ABE1-E1D215A132FA}" srcOrd="16" destOrd="0" presId="urn:microsoft.com/office/officeart/2005/8/layout/list1"/>
    <dgm:cxn modelId="{685301FB-A723-4F97-8D87-AA3528B53F6A}" type="presParOf" srcId="{2ABF4C9D-8503-4EA2-ABE1-E1D215A132FA}" destId="{86C8EB89-C115-41F0-B4DF-02B1721AF43C}" srcOrd="0" destOrd="0" presId="urn:microsoft.com/office/officeart/2005/8/layout/list1"/>
    <dgm:cxn modelId="{E3F82995-5A3E-4DF5-A5E7-F63A1865C6D4}" type="presParOf" srcId="{2ABF4C9D-8503-4EA2-ABE1-E1D215A132FA}" destId="{A84D23D3-ACCD-4120-8838-839C3EFDDB61}" srcOrd="1" destOrd="0" presId="urn:microsoft.com/office/officeart/2005/8/layout/list1"/>
    <dgm:cxn modelId="{30149269-8A19-4F85-8DBF-F6DF71C71088}" type="presParOf" srcId="{632CA2EE-984C-483F-8FCF-93B998618D61}" destId="{B033FC0E-1596-4C02-A5EE-0EEAF0188DE5}" srcOrd="17" destOrd="0" presId="urn:microsoft.com/office/officeart/2005/8/layout/list1"/>
    <dgm:cxn modelId="{ECC109D5-E582-4282-B239-0D7C9644EAF5}" type="presParOf" srcId="{632CA2EE-984C-483F-8FCF-93B998618D61}" destId="{589DC194-B2E2-4C6C-8F58-16CC2D636CDB}" srcOrd="18" destOrd="0" presId="urn:microsoft.com/office/officeart/2005/8/layout/list1"/>
    <dgm:cxn modelId="{029EC709-C615-4E91-AF68-80F471C29D76}" type="presParOf" srcId="{632CA2EE-984C-483F-8FCF-93B998618D61}" destId="{F24EB54E-1895-422A-A80A-0F6F497B8E14}" srcOrd="19" destOrd="0" presId="urn:microsoft.com/office/officeart/2005/8/layout/list1"/>
    <dgm:cxn modelId="{33D7232E-B739-4285-A1EF-8AD096D8CA9D}" type="presParOf" srcId="{632CA2EE-984C-483F-8FCF-93B998618D61}" destId="{06A9DA4E-3EC8-4294-9604-0630818A5A38}" srcOrd="20" destOrd="0" presId="urn:microsoft.com/office/officeart/2005/8/layout/list1"/>
    <dgm:cxn modelId="{8D6A0FC4-6AEE-4024-A1C0-C40F90D3136E}" type="presParOf" srcId="{06A9DA4E-3EC8-4294-9604-0630818A5A38}" destId="{28229AA6-164F-4E62-AA94-345E82BD46F9}" srcOrd="0" destOrd="0" presId="urn:microsoft.com/office/officeart/2005/8/layout/list1"/>
    <dgm:cxn modelId="{3A2F3346-48F4-4AEC-AFBF-262F7D95A0C3}" type="presParOf" srcId="{06A9DA4E-3EC8-4294-9604-0630818A5A38}" destId="{2D46A289-8C09-40F2-B444-CC27EF5B1126}" srcOrd="1" destOrd="0" presId="urn:microsoft.com/office/officeart/2005/8/layout/list1"/>
    <dgm:cxn modelId="{FE46664B-FAC0-4830-84FD-1AB4087B0BD4}" type="presParOf" srcId="{632CA2EE-984C-483F-8FCF-93B998618D61}" destId="{9A637E8B-1271-45CE-9CD9-7264BC4E8D46}" srcOrd="21" destOrd="0" presId="urn:microsoft.com/office/officeart/2005/8/layout/list1"/>
    <dgm:cxn modelId="{3719B8A6-786B-456C-B0A9-CA3DE6CFC6FA}" type="presParOf" srcId="{632CA2EE-984C-483F-8FCF-93B998618D61}" destId="{4810E36E-7136-4524-8A0F-B0113812550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08E8BA-50B5-406B-8A3F-FEAC1DDB19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E4E84C-310A-48A0-AD9F-CD2FB2B23F09}">
      <dgm:prSet custT="1"/>
      <dgm:spPr/>
      <dgm:t>
        <a:bodyPr/>
        <a:lstStyle/>
        <a:p>
          <a:r>
            <a:rPr lang="en-US" sz="2300" kern="1200" dirty="0">
              <a:solidFill>
                <a:prstClr val="white"/>
              </a:solidFill>
              <a:latin typeface="Calibri" panose="020F0502020204030204"/>
              <a:ea typeface="+mn-ea"/>
              <a:cs typeface="+mn-cs"/>
            </a:rPr>
            <a:t>Large portion of the assets under management are sourced from investors outside Mauritius. Hence, they are exposed to cross-border transactions, including those relating to high-risk jurisdictions. </a:t>
          </a:r>
        </a:p>
      </dgm:t>
    </dgm:pt>
    <dgm:pt modelId="{F0B75F71-15FC-4F55-A8E0-717B95AF236B}" type="parTrans" cxnId="{8AF70CD0-B3F3-4352-9B01-51338CB00722}">
      <dgm:prSet/>
      <dgm:spPr/>
      <dgm:t>
        <a:bodyPr/>
        <a:lstStyle/>
        <a:p>
          <a:endParaRPr lang="en-US"/>
        </a:p>
      </dgm:t>
    </dgm:pt>
    <dgm:pt modelId="{3EB490F0-8AC4-493C-935D-E83181F03ECD}" type="sibTrans" cxnId="{8AF70CD0-B3F3-4352-9B01-51338CB00722}">
      <dgm:prSet/>
      <dgm:spPr/>
      <dgm:t>
        <a:bodyPr/>
        <a:lstStyle/>
        <a:p>
          <a:endParaRPr lang="en-US"/>
        </a:p>
      </dgm:t>
    </dgm:pt>
    <dgm:pt modelId="{7D42DCCC-B222-4836-92EA-90644AF2A8C1}">
      <dgm:prSet custT="1"/>
      <dgm:spPr/>
      <dgm:t>
        <a:bodyPr/>
        <a:lstStyle/>
        <a:p>
          <a:r>
            <a:rPr lang="en-US" sz="2300" kern="1200" dirty="0">
              <a:solidFill>
                <a:prstClr val="white"/>
              </a:solidFill>
              <a:latin typeface="Calibri" panose="020F0502020204030204"/>
              <a:ea typeface="+mn-ea"/>
              <a:cs typeface="+mn-cs"/>
            </a:rPr>
            <a:t>TF Threat may be present to the extent of the high-risk jurisdictions. </a:t>
          </a:r>
        </a:p>
        <a:p>
          <a:pPr>
            <a:buNone/>
          </a:pPr>
          <a:r>
            <a:rPr lang="en-US" sz="2000" kern="1200" dirty="0">
              <a:solidFill>
                <a:prstClr val="white"/>
              </a:solidFill>
              <a:latin typeface="Calibri" panose="020F0502020204030204"/>
              <a:ea typeface="+mn-ea"/>
              <a:cs typeface="+mn-cs"/>
            </a:rPr>
            <a:t>However, no connection to TF was detected and law enforcement has not observed the misuse of this sector. </a:t>
          </a:r>
        </a:p>
      </dgm:t>
    </dgm:pt>
    <dgm:pt modelId="{9AA52EFF-FC72-45CA-B2BF-AEC33B842E8F}" type="parTrans" cxnId="{D7032FD8-43AC-419F-8B85-418853025886}">
      <dgm:prSet/>
      <dgm:spPr/>
      <dgm:t>
        <a:bodyPr/>
        <a:lstStyle/>
        <a:p>
          <a:endParaRPr lang="en-US"/>
        </a:p>
      </dgm:t>
    </dgm:pt>
    <dgm:pt modelId="{AD658CA4-0D06-4490-9D8F-CA69094DBD1E}" type="sibTrans" cxnId="{D7032FD8-43AC-419F-8B85-418853025886}">
      <dgm:prSet/>
      <dgm:spPr/>
      <dgm:t>
        <a:bodyPr/>
        <a:lstStyle/>
        <a:p>
          <a:endParaRPr lang="en-US"/>
        </a:p>
      </dgm:t>
    </dgm:pt>
    <dgm:pt modelId="{726A028A-1E62-4B4B-B8EB-6E3238E63A6B}">
      <dgm:prSet custT="1"/>
      <dgm:spPr/>
      <dgm:t>
        <a:bodyPr/>
        <a:lstStyle/>
        <a:p>
          <a:r>
            <a:rPr lang="en-US" sz="2300" kern="1200" dirty="0">
              <a:solidFill>
                <a:prstClr val="white"/>
              </a:solidFill>
              <a:latin typeface="Calibri" panose="020F0502020204030204"/>
              <a:ea typeface="+mn-ea"/>
              <a:cs typeface="+mn-cs"/>
            </a:rPr>
            <a:t>No known TF case emanating from the Securities sector either on the domestic front or in the global business sector &amp; No terrorist group/</a:t>
          </a:r>
          <a:r>
            <a:rPr lang="en-US" sz="2300" kern="1200" dirty="0" err="1">
              <a:solidFill>
                <a:prstClr val="white"/>
              </a:solidFill>
              <a:latin typeface="Calibri" panose="020F0502020204030204"/>
              <a:ea typeface="+mn-ea"/>
              <a:cs typeface="+mn-cs"/>
            </a:rPr>
            <a:t>organisation</a:t>
          </a:r>
          <a:r>
            <a:rPr lang="en-US" sz="2300" kern="1200" dirty="0">
              <a:solidFill>
                <a:prstClr val="white"/>
              </a:solidFill>
              <a:latin typeface="Calibri" panose="020F0502020204030204"/>
              <a:ea typeface="+mn-ea"/>
              <a:cs typeface="+mn-cs"/>
            </a:rPr>
            <a:t> in Mauritius</a:t>
          </a:r>
        </a:p>
      </dgm:t>
    </dgm:pt>
    <dgm:pt modelId="{ACACBFB1-C182-4E19-9505-0074BF935E6D}" type="parTrans" cxnId="{B1F90008-4604-48A8-8E09-2FE88C14A826}">
      <dgm:prSet/>
      <dgm:spPr/>
      <dgm:t>
        <a:bodyPr/>
        <a:lstStyle/>
        <a:p>
          <a:endParaRPr lang="en-US"/>
        </a:p>
      </dgm:t>
    </dgm:pt>
    <dgm:pt modelId="{D98F58EE-7639-40BE-B348-ECFE1F3AD587}" type="sibTrans" cxnId="{B1F90008-4604-48A8-8E09-2FE88C14A826}">
      <dgm:prSet/>
      <dgm:spPr/>
      <dgm:t>
        <a:bodyPr/>
        <a:lstStyle/>
        <a:p>
          <a:endParaRPr lang="en-US"/>
        </a:p>
      </dgm:t>
    </dgm:pt>
    <dgm:pt modelId="{BD97492C-5FD5-4867-A69A-00546A356CC0}">
      <dgm:prSet custT="1"/>
      <dgm:spPr/>
      <dgm:t>
        <a:bodyPr/>
        <a:lstStyle/>
        <a:p>
          <a:r>
            <a:rPr lang="en-US" sz="2300" kern="1200" dirty="0">
              <a:solidFill>
                <a:prstClr val="white"/>
              </a:solidFill>
              <a:latin typeface="Calibri" panose="020F0502020204030204"/>
              <a:ea typeface="+mn-ea"/>
              <a:cs typeface="+mn-cs"/>
            </a:rPr>
            <a:t>The</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threat</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associated</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with</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the</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securities</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sector</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was</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considered</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as</a:t>
          </a:r>
          <a:r>
            <a:rPr lang="en-US" sz="1100" kern="1200" dirty="0">
              <a:solidFill>
                <a:srgbClr val="064974"/>
              </a:solidFill>
              <a:latin typeface="Lato-Black"/>
              <a:cs typeface="Times New Roman" panose="02020603050405020304" pitchFamily="18" charset="0"/>
            </a:rPr>
            <a:t> </a:t>
          </a:r>
          <a:r>
            <a:rPr lang="en-US" sz="2300" b="1" kern="1200" dirty="0">
              <a:solidFill>
                <a:schemeClr val="accent6">
                  <a:lumMod val="75000"/>
                </a:schemeClr>
              </a:solidFill>
              <a:latin typeface="Calibri" panose="020F0502020204030204"/>
              <a:ea typeface="+mn-ea"/>
              <a:cs typeface="+mn-cs"/>
            </a:rPr>
            <a:t>LOW</a:t>
          </a:r>
        </a:p>
      </dgm:t>
    </dgm:pt>
    <dgm:pt modelId="{8C0FB688-709F-44F7-B91E-BFAD663D201C}" type="parTrans" cxnId="{5366C0AF-C042-4238-A280-896735457D38}">
      <dgm:prSet/>
      <dgm:spPr/>
      <dgm:t>
        <a:bodyPr/>
        <a:lstStyle/>
        <a:p>
          <a:endParaRPr lang="en-US"/>
        </a:p>
      </dgm:t>
    </dgm:pt>
    <dgm:pt modelId="{3E41CFC7-434F-4461-B432-1E75369C7AAE}" type="sibTrans" cxnId="{5366C0AF-C042-4238-A280-896735457D38}">
      <dgm:prSet/>
      <dgm:spPr/>
      <dgm:t>
        <a:bodyPr/>
        <a:lstStyle/>
        <a:p>
          <a:endParaRPr lang="en-US"/>
        </a:p>
      </dgm:t>
    </dgm:pt>
    <dgm:pt modelId="{BEF74DAE-8F39-48D9-85DB-573E052DA2D2}" type="pres">
      <dgm:prSet presAssocID="{DE08E8BA-50B5-406B-8A3F-FEAC1DDB19CF}" presName="linear" presStyleCnt="0">
        <dgm:presLayoutVars>
          <dgm:animLvl val="lvl"/>
          <dgm:resizeHandles val="exact"/>
        </dgm:presLayoutVars>
      </dgm:prSet>
      <dgm:spPr/>
    </dgm:pt>
    <dgm:pt modelId="{B68A304D-4A44-4436-AB74-E11D65D8A601}" type="pres">
      <dgm:prSet presAssocID="{99E4E84C-310A-48A0-AD9F-CD2FB2B23F09}" presName="parentText" presStyleLbl="node1" presStyleIdx="0" presStyleCnt="4" custLinFactNeighborX="105" custLinFactNeighborY="43374">
        <dgm:presLayoutVars>
          <dgm:chMax val="0"/>
          <dgm:bulletEnabled val="1"/>
        </dgm:presLayoutVars>
      </dgm:prSet>
      <dgm:spPr/>
    </dgm:pt>
    <dgm:pt modelId="{ECEADCA6-D737-4A12-9289-8994AC29224A}" type="pres">
      <dgm:prSet presAssocID="{3EB490F0-8AC4-493C-935D-E83181F03ECD}" presName="spacer" presStyleCnt="0"/>
      <dgm:spPr/>
    </dgm:pt>
    <dgm:pt modelId="{C80A0D1C-5930-41C1-BBFC-8BDACEC49FEB}" type="pres">
      <dgm:prSet presAssocID="{7D42DCCC-B222-4836-92EA-90644AF2A8C1}" presName="parentText" presStyleLbl="node1" presStyleIdx="1" presStyleCnt="4" custScaleY="94807" custLinFactNeighborY="49571">
        <dgm:presLayoutVars>
          <dgm:chMax val="0"/>
          <dgm:bulletEnabled val="1"/>
        </dgm:presLayoutVars>
      </dgm:prSet>
      <dgm:spPr/>
    </dgm:pt>
    <dgm:pt modelId="{71EE5ABD-67A3-408D-A561-8582B50360E1}" type="pres">
      <dgm:prSet presAssocID="{AD658CA4-0D06-4490-9D8F-CA69094DBD1E}" presName="spacer" presStyleCnt="0"/>
      <dgm:spPr/>
    </dgm:pt>
    <dgm:pt modelId="{BD976B56-407A-42E8-9649-98BB453C58C8}" type="pres">
      <dgm:prSet presAssocID="{726A028A-1E62-4B4B-B8EB-6E3238E63A6B}" presName="parentText" presStyleLbl="node1" presStyleIdx="2" presStyleCnt="4" custScaleY="90516" custLinFactNeighborX="-316" custLinFactNeighborY="55767">
        <dgm:presLayoutVars>
          <dgm:chMax val="0"/>
          <dgm:bulletEnabled val="1"/>
        </dgm:presLayoutVars>
      </dgm:prSet>
      <dgm:spPr/>
    </dgm:pt>
    <dgm:pt modelId="{AD8AAE2A-2CA0-408D-BBC7-4065A5F7D68D}" type="pres">
      <dgm:prSet presAssocID="{D98F58EE-7639-40BE-B348-ECFE1F3AD587}" presName="spacer" presStyleCnt="0"/>
      <dgm:spPr/>
    </dgm:pt>
    <dgm:pt modelId="{9F4E9A88-8C6D-4453-A0D1-FCB28D23FDD3}" type="pres">
      <dgm:prSet presAssocID="{BD97492C-5FD5-4867-A69A-00546A356CC0}" presName="parentText" presStyleLbl="node1" presStyleIdx="3" presStyleCnt="4" custScaleY="86768" custLinFactNeighborX="421" custLinFactNeighborY="83434">
        <dgm:presLayoutVars>
          <dgm:chMax val="0"/>
          <dgm:bulletEnabled val="1"/>
        </dgm:presLayoutVars>
      </dgm:prSet>
      <dgm:spPr/>
    </dgm:pt>
  </dgm:ptLst>
  <dgm:cxnLst>
    <dgm:cxn modelId="{B1F90008-4604-48A8-8E09-2FE88C14A826}" srcId="{DE08E8BA-50B5-406B-8A3F-FEAC1DDB19CF}" destId="{726A028A-1E62-4B4B-B8EB-6E3238E63A6B}" srcOrd="2" destOrd="0" parTransId="{ACACBFB1-C182-4E19-9505-0074BF935E6D}" sibTransId="{D98F58EE-7639-40BE-B348-ECFE1F3AD587}"/>
    <dgm:cxn modelId="{20C59D14-8F61-4356-8C3F-7E34CCF8D25D}" type="presOf" srcId="{DE08E8BA-50B5-406B-8A3F-FEAC1DDB19CF}" destId="{BEF74DAE-8F39-48D9-85DB-573E052DA2D2}" srcOrd="0" destOrd="0" presId="urn:microsoft.com/office/officeart/2005/8/layout/vList2"/>
    <dgm:cxn modelId="{1E59591A-DF1A-4870-B687-AAEC8EF678D7}" type="presOf" srcId="{BD97492C-5FD5-4867-A69A-00546A356CC0}" destId="{9F4E9A88-8C6D-4453-A0D1-FCB28D23FDD3}" srcOrd="0" destOrd="0" presId="urn:microsoft.com/office/officeart/2005/8/layout/vList2"/>
    <dgm:cxn modelId="{DF7BE62A-1A55-4D81-A7C5-95CE17CF968A}" type="presOf" srcId="{7D42DCCC-B222-4836-92EA-90644AF2A8C1}" destId="{C80A0D1C-5930-41C1-BBFC-8BDACEC49FEB}" srcOrd="0" destOrd="0" presId="urn:microsoft.com/office/officeart/2005/8/layout/vList2"/>
    <dgm:cxn modelId="{E63EB3A2-DF32-4BD9-B4B9-28CDD86F08D2}" type="presOf" srcId="{726A028A-1E62-4B4B-B8EB-6E3238E63A6B}" destId="{BD976B56-407A-42E8-9649-98BB453C58C8}" srcOrd="0" destOrd="0" presId="urn:microsoft.com/office/officeart/2005/8/layout/vList2"/>
    <dgm:cxn modelId="{5366C0AF-C042-4238-A280-896735457D38}" srcId="{DE08E8BA-50B5-406B-8A3F-FEAC1DDB19CF}" destId="{BD97492C-5FD5-4867-A69A-00546A356CC0}" srcOrd="3" destOrd="0" parTransId="{8C0FB688-709F-44F7-B91E-BFAD663D201C}" sibTransId="{3E41CFC7-434F-4461-B432-1E75369C7AAE}"/>
    <dgm:cxn modelId="{8AF70CD0-B3F3-4352-9B01-51338CB00722}" srcId="{DE08E8BA-50B5-406B-8A3F-FEAC1DDB19CF}" destId="{99E4E84C-310A-48A0-AD9F-CD2FB2B23F09}" srcOrd="0" destOrd="0" parTransId="{F0B75F71-15FC-4F55-A8E0-717B95AF236B}" sibTransId="{3EB490F0-8AC4-493C-935D-E83181F03ECD}"/>
    <dgm:cxn modelId="{D7032FD8-43AC-419F-8B85-418853025886}" srcId="{DE08E8BA-50B5-406B-8A3F-FEAC1DDB19CF}" destId="{7D42DCCC-B222-4836-92EA-90644AF2A8C1}" srcOrd="1" destOrd="0" parTransId="{9AA52EFF-FC72-45CA-B2BF-AEC33B842E8F}" sibTransId="{AD658CA4-0D06-4490-9D8F-CA69094DBD1E}"/>
    <dgm:cxn modelId="{EA7869DB-4772-4B57-84D6-31FEE40747FA}" type="presOf" srcId="{99E4E84C-310A-48A0-AD9F-CD2FB2B23F09}" destId="{B68A304D-4A44-4436-AB74-E11D65D8A601}" srcOrd="0" destOrd="0" presId="urn:microsoft.com/office/officeart/2005/8/layout/vList2"/>
    <dgm:cxn modelId="{C1A24FF5-82F2-42F1-BFBE-ECFD762A9692}" type="presParOf" srcId="{BEF74DAE-8F39-48D9-85DB-573E052DA2D2}" destId="{B68A304D-4A44-4436-AB74-E11D65D8A601}" srcOrd="0" destOrd="0" presId="urn:microsoft.com/office/officeart/2005/8/layout/vList2"/>
    <dgm:cxn modelId="{212C208E-9176-4BD1-827D-65244FC2A581}" type="presParOf" srcId="{BEF74DAE-8F39-48D9-85DB-573E052DA2D2}" destId="{ECEADCA6-D737-4A12-9289-8994AC29224A}" srcOrd="1" destOrd="0" presId="urn:microsoft.com/office/officeart/2005/8/layout/vList2"/>
    <dgm:cxn modelId="{09CA8E40-4138-4E20-B6AF-2E7D04CE0A37}" type="presParOf" srcId="{BEF74DAE-8F39-48D9-85DB-573E052DA2D2}" destId="{C80A0D1C-5930-41C1-BBFC-8BDACEC49FEB}" srcOrd="2" destOrd="0" presId="urn:microsoft.com/office/officeart/2005/8/layout/vList2"/>
    <dgm:cxn modelId="{1DC3AD8F-AFF5-4191-9065-9985448C8303}" type="presParOf" srcId="{BEF74DAE-8F39-48D9-85DB-573E052DA2D2}" destId="{71EE5ABD-67A3-408D-A561-8582B50360E1}" srcOrd="3" destOrd="0" presId="urn:microsoft.com/office/officeart/2005/8/layout/vList2"/>
    <dgm:cxn modelId="{4926C7BE-F938-4F06-BDEE-2DE235EBFC81}" type="presParOf" srcId="{BEF74DAE-8F39-48D9-85DB-573E052DA2D2}" destId="{BD976B56-407A-42E8-9649-98BB453C58C8}" srcOrd="4" destOrd="0" presId="urn:microsoft.com/office/officeart/2005/8/layout/vList2"/>
    <dgm:cxn modelId="{6A384A76-4C75-445E-92E0-3937C24E49FF}" type="presParOf" srcId="{BEF74DAE-8F39-48D9-85DB-573E052DA2D2}" destId="{AD8AAE2A-2CA0-408D-BBC7-4065A5F7D68D}" srcOrd="5" destOrd="0" presId="urn:microsoft.com/office/officeart/2005/8/layout/vList2"/>
    <dgm:cxn modelId="{81420066-7ED5-43AB-9F51-64A4A5F5DD4E}" type="presParOf" srcId="{BEF74DAE-8F39-48D9-85DB-573E052DA2D2}" destId="{9F4E9A88-8C6D-4453-A0D1-FCB28D23FDD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28F638-13D3-4FF1-864C-BA34698CD50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2E537326-0BEE-4EDC-BA80-0734043ACA67}">
      <dgm:prSet phldrT="[Text]" custT="1"/>
      <dgm:spPr/>
      <dgm:t>
        <a:bodyPr/>
        <a:lstStyle/>
        <a:p>
          <a:r>
            <a:rPr lang="en-GB" sz="1800" b="0" kern="1200" dirty="0">
              <a:solidFill>
                <a:prstClr val="white"/>
              </a:solidFill>
              <a:latin typeface="+mn-lt"/>
              <a:ea typeface="+mn-ea"/>
              <a:cs typeface="Times New Roman" panose="02020603050405020304" pitchFamily="18" charset="0"/>
            </a:rPr>
            <a:t>Comprehensive legal framework – FIAMLA and UN Sanctions Act</a:t>
          </a:r>
          <a:endParaRPr lang="en-US" sz="1800" b="0" kern="1200" dirty="0">
            <a:solidFill>
              <a:prstClr val="white"/>
            </a:solidFill>
            <a:latin typeface="+mn-lt"/>
            <a:ea typeface="+mn-ea"/>
            <a:cs typeface="Times New Roman" panose="02020603050405020304" pitchFamily="18" charset="0"/>
          </a:endParaRPr>
        </a:p>
      </dgm:t>
    </dgm:pt>
    <dgm:pt modelId="{436DF171-0827-4C73-87AF-FD16462065F3}" type="parTrans" cxnId="{7E1F61DD-0CC3-4CA0-8799-6F655365F6B7}">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85BB6E2C-7581-4984-9F12-0A41494D2E4D}" type="sibTrans" cxnId="{7E1F61DD-0CC3-4CA0-8799-6F655365F6B7}">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446D6583-8AA8-4DCB-AB59-5A53798B7134}">
      <dgm:prSet phldrT="[Text]" custT="1"/>
      <dgm:spPr/>
      <dgm:t>
        <a:bodyPr/>
        <a:lstStyle/>
        <a:p>
          <a:r>
            <a:rPr lang="en-US" sz="1800" b="0" kern="1200" dirty="0">
              <a:solidFill>
                <a:prstClr val="white"/>
              </a:solidFill>
              <a:latin typeface="+mn-lt"/>
              <a:ea typeface="+mn-ea"/>
              <a:cs typeface="Times New Roman" panose="02020603050405020304" pitchFamily="18" charset="0"/>
            </a:rPr>
            <a:t>For onsite inspections, there is one parameter on Targeted Financial Sanctions which is assessed for TF purposes.  The compliance rate for this parameter was on average 83% over the 3 cycles.  </a:t>
          </a:r>
        </a:p>
      </dgm:t>
    </dgm:pt>
    <dgm:pt modelId="{CBA401D5-50CA-4EFD-A30A-D0A21693EE54}" type="par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70716E4-F3C0-4196-9540-4E4702E7FC63}" type="sib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DA3BFCAF-6B45-4D6F-94A4-627D721658BA}">
      <dgm:prSet phldrT="[Text]" custT="1"/>
      <dgm:spPr/>
      <dgm:t>
        <a:bodyPr/>
        <a:lstStyle/>
        <a:p>
          <a:r>
            <a:rPr lang="en-US" sz="1800" b="0" kern="1200" dirty="0">
              <a:solidFill>
                <a:prstClr val="white"/>
              </a:solidFill>
              <a:latin typeface="+mn-lt"/>
              <a:ea typeface="+mn-ea"/>
              <a:cs typeface="Times New Roman" panose="02020603050405020304" pitchFamily="18" charset="0"/>
            </a:rPr>
            <a:t>Staff of securities firms have benefitted from outreach activities however was on ML aspects rather than TF.</a:t>
          </a:r>
        </a:p>
        <a:p>
          <a:r>
            <a:rPr lang="en-US" sz="1800" b="0" kern="1200" dirty="0">
              <a:solidFill>
                <a:prstClr val="white"/>
              </a:solidFill>
              <a:latin typeface="+mn-lt"/>
              <a:ea typeface="+mn-ea"/>
              <a:cs typeface="Times New Roman" panose="02020603050405020304" pitchFamily="18" charset="0"/>
            </a:rPr>
            <a:t>For the period under review, no STR was filed for TF purposes.</a:t>
          </a:r>
        </a:p>
      </dgm:t>
    </dgm:pt>
    <dgm:pt modelId="{9764454C-33F7-4791-9D7D-C4E2356BA544}" type="par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C0D9D066-C73B-49B0-8564-C53EEA56ACF1}" type="sib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5A820921-B501-41EC-AC52-89CBCF4FFA44}">
      <dgm:prSet phldrT="[Text]" custT="1"/>
      <dgm:spPr/>
      <dgm:t>
        <a:bodyPr/>
        <a:lstStyle/>
        <a:p>
          <a:r>
            <a:rPr lang="en-US" sz="1800" b="0" kern="1200" dirty="0">
              <a:solidFill>
                <a:prstClr val="white"/>
              </a:solidFill>
              <a:latin typeface="+mn-lt"/>
              <a:ea typeface="+mn-ea"/>
              <a:cs typeface="Times New Roman" panose="02020603050405020304" pitchFamily="18" charset="0"/>
            </a:rPr>
            <a:t>No TF cases were reported for the sector. Inadequate understanding and detection of TF risks.</a:t>
          </a:r>
        </a:p>
        <a:p>
          <a:r>
            <a:rPr lang="en-US" sz="1800" b="0" kern="1200" dirty="0">
              <a:solidFill>
                <a:prstClr val="white"/>
              </a:solidFill>
              <a:latin typeface="+mn-lt"/>
              <a:ea typeface="+mn-ea"/>
              <a:cs typeface="Times New Roman" panose="02020603050405020304" pitchFamily="18" charset="0"/>
            </a:rPr>
            <a:t>For the period under review, there were no cases where criminal sanctions have been taken for the Securities sector.</a:t>
          </a:r>
        </a:p>
      </dgm:t>
    </dgm:pt>
    <dgm:pt modelId="{1E50CE24-9C46-4125-A902-06A44122F05E}" type="par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9D61EEFF-5818-4F0A-8E39-11218911E712}" type="sib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11BC674-BAF8-436C-A008-120BB9E16897}">
      <dgm:prSet custT="1"/>
      <dgm:spPr/>
      <dgm:t>
        <a:bodyPr/>
        <a:lstStyle/>
        <a:p>
          <a:r>
            <a:rPr lang="en-US" sz="1800" b="0" kern="1200" dirty="0">
              <a:solidFill>
                <a:prstClr val="white"/>
              </a:solidFill>
              <a:latin typeface="+mn-lt"/>
              <a:ea typeface="+mn-ea"/>
              <a:cs typeface="Times New Roman" panose="02020603050405020304" pitchFamily="18" charset="0"/>
            </a:rPr>
            <a:t>TF Threat to the Securities sector was rated LOW, the overall TF vulnerability of the sector was rated </a:t>
          </a:r>
          <a:r>
            <a:rPr lang="en-US" sz="1800" b="1" kern="1200" dirty="0">
              <a:solidFill>
                <a:schemeClr val="accent6">
                  <a:lumMod val="75000"/>
                </a:schemeClr>
              </a:solidFill>
              <a:latin typeface="+mn-lt"/>
              <a:ea typeface="+mn-ea"/>
              <a:cs typeface="Times New Roman" panose="02020603050405020304" pitchFamily="18" charset="0"/>
            </a:rPr>
            <a:t>LOW</a:t>
          </a:r>
          <a:r>
            <a:rPr lang="en-US" sz="1800" b="0" kern="1200" dirty="0">
              <a:solidFill>
                <a:prstClr val="white"/>
              </a:solidFill>
              <a:latin typeface="+mn-lt"/>
              <a:ea typeface="+mn-ea"/>
              <a:cs typeface="Times New Roman" panose="02020603050405020304" pitchFamily="18" charset="0"/>
            </a:rPr>
            <a:t>, hence the TF risk that the Securities sector was exposed to was rated </a:t>
          </a:r>
          <a:r>
            <a:rPr lang="en-US" sz="1800" b="1" kern="1200" dirty="0">
              <a:solidFill>
                <a:schemeClr val="accent6">
                  <a:lumMod val="75000"/>
                </a:schemeClr>
              </a:solidFill>
              <a:latin typeface="+mn-lt"/>
              <a:ea typeface="+mn-ea"/>
              <a:cs typeface="Times New Roman" panose="02020603050405020304" pitchFamily="18" charset="0"/>
            </a:rPr>
            <a:t>LOW</a:t>
          </a:r>
        </a:p>
      </dgm:t>
    </dgm:pt>
    <dgm:pt modelId="{0CC84343-0FFC-4119-9E73-D174CCB52E44}" type="par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AB19D85-3C7C-48A0-9991-4971E3D564C4}" type="sib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3F689C1-C96A-4818-9DE4-28AE87422289}" type="pres">
      <dgm:prSet presAssocID="{8428F638-13D3-4FF1-864C-BA34698CD506}" presName="Name0" presStyleCnt="0">
        <dgm:presLayoutVars>
          <dgm:chMax val="7"/>
          <dgm:chPref val="7"/>
          <dgm:dir/>
        </dgm:presLayoutVars>
      </dgm:prSet>
      <dgm:spPr/>
    </dgm:pt>
    <dgm:pt modelId="{1071964E-F99E-4E67-ACFD-8D493CD5CCED}" type="pres">
      <dgm:prSet presAssocID="{8428F638-13D3-4FF1-864C-BA34698CD506}" presName="Name1" presStyleCnt="0"/>
      <dgm:spPr/>
    </dgm:pt>
    <dgm:pt modelId="{80551AD4-FB40-4CF3-BC86-B07DD037165F}" type="pres">
      <dgm:prSet presAssocID="{8428F638-13D3-4FF1-864C-BA34698CD506}" presName="cycle" presStyleCnt="0"/>
      <dgm:spPr/>
    </dgm:pt>
    <dgm:pt modelId="{ED084D9F-3095-4E7B-950B-60B348E62273}" type="pres">
      <dgm:prSet presAssocID="{8428F638-13D3-4FF1-864C-BA34698CD506}" presName="srcNode" presStyleLbl="node1" presStyleIdx="0" presStyleCnt="5"/>
      <dgm:spPr/>
    </dgm:pt>
    <dgm:pt modelId="{8FF3D49E-F808-4B28-9D0A-5C942A130BF3}" type="pres">
      <dgm:prSet presAssocID="{8428F638-13D3-4FF1-864C-BA34698CD506}" presName="conn" presStyleLbl="parChTrans1D2" presStyleIdx="0" presStyleCnt="1"/>
      <dgm:spPr/>
    </dgm:pt>
    <dgm:pt modelId="{50102C16-3D04-459C-8989-F04B8174DD37}" type="pres">
      <dgm:prSet presAssocID="{8428F638-13D3-4FF1-864C-BA34698CD506}" presName="extraNode" presStyleLbl="node1" presStyleIdx="0" presStyleCnt="5"/>
      <dgm:spPr/>
    </dgm:pt>
    <dgm:pt modelId="{4F3609A5-1B59-4DC0-8CAD-D409596F75FD}" type="pres">
      <dgm:prSet presAssocID="{8428F638-13D3-4FF1-864C-BA34698CD506}" presName="dstNode" presStyleLbl="node1" presStyleIdx="0" presStyleCnt="5"/>
      <dgm:spPr/>
    </dgm:pt>
    <dgm:pt modelId="{B102DC67-B501-4DB3-B96C-1C3B44A9513F}" type="pres">
      <dgm:prSet presAssocID="{2E537326-0BEE-4EDC-BA80-0734043ACA67}" presName="text_1" presStyleLbl="node1" presStyleIdx="0" presStyleCnt="5" custScaleY="131293" custLinFactNeighborX="1015" custLinFactNeighborY="-16344">
        <dgm:presLayoutVars>
          <dgm:bulletEnabled val="1"/>
        </dgm:presLayoutVars>
      </dgm:prSet>
      <dgm:spPr/>
    </dgm:pt>
    <dgm:pt modelId="{0FC5574A-B723-4357-BBAC-CFD1B71F9B0C}" type="pres">
      <dgm:prSet presAssocID="{2E537326-0BEE-4EDC-BA80-0734043ACA67}" presName="accent_1" presStyleCnt="0"/>
      <dgm:spPr/>
    </dgm:pt>
    <dgm:pt modelId="{8D725E6D-54B2-4E88-82F7-4908D5B1855C}" type="pres">
      <dgm:prSet presAssocID="{2E537326-0BEE-4EDC-BA80-0734043ACA67}" presName="accentRepeatNode" presStyleLbl="solidFgAcc1" presStyleIdx="0" presStyleCnt="5" custScaleY="96318" custLinFactNeighborY="-10460"/>
      <dgm:spPr/>
    </dgm:pt>
    <dgm:pt modelId="{580A5A2A-B123-4488-B886-972A14A501B8}" type="pres">
      <dgm:prSet presAssocID="{446D6583-8AA8-4DCB-AB59-5A53798B7134}" presName="text_2" presStyleLbl="node1" presStyleIdx="1" presStyleCnt="5" custScaleY="148984" custLinFactNeighborX="1063" custLinFactNeighborY="-15519">
        <dgm:presLayoutVars>
          <dgm:bulletEnabled val="1"/>
        </dgm:presLayoutVars>
      </dgm:prSet>
      <dgm:spPr/>
    </dgm:pt>
    <dgm:pt modelId="{53F7A4C4-A633-477A-B29D-95746C2929AE}" type="pres">
      <dgm:prSet presAssocID="{446D6583-8AA8-4DCB-AB59-5A53798B7134}" presName="accent_2" presStyleCnt="0"/>
      <dgm:spPr/>
    </dgm:pt>
    <dgm:pt modelId="{D6A41E2D-1DF0-4C0D-A7F8-83015C7BC3BA}" type="pres">
      <dgm:prSet presAssocID="{446D6583-8AA8-4DCB-AB59-5A53798B7134}" presName="accentRepeatNode" presStyleLbl="solidFgAcc1" presStyleIdx="1" presStyleCnt="5" custScaleX="119051" custScaleY="116548" custLinFactNeighborX="-10933" custLinFactNeighborY="-11096"/>
      <dgm:spPr/>
    </dgm:pt>
    <dgm:pt modelId="{1D06B5A7-890E-4098-ADD4-9CB9FA675583}" type="pres">
      <dgm:prSet presAssocID="{5A820921-B501-41EC-AC52-89CBCF4FFA44}" presName="text_3" presStyleLbl="node1" presStyleIdx="2" presStyleCnt="5" custScaleY="156806" custLinFactNeighborX="-528" custLinFactNeighborY="-12576">
        <dgm:presLayoutVars>
          <dgm:bulletEnabled val="1"/>
        </dgm:presLayoutVars>
      </dgm:prSet>
      <dgm:spPr/>
    </dgm:pt>
    <dgm:pt modelId="{1E06E63C-C4ED-40F3-BE4D-1E518643C2BF}" type="pres">
      <dgm:prSet presAssocID="{5A820921-B501-41EC-AC52-89CBCF4FFA44}" presName="accent_3" presStyleCnt="0"/>
      <dgm:spPr/>
    </dgm:pt>
    <dgm:pt modelId="{78FB8002-F052-4185-B2A7-BA347A532F72}" type="pres">
      <dgm:prSet presAssocID="{5A820921-B501-41EC-AC52-89CBCF4FFA44}" presName="accentRepeatNode" presStyleLbl="solidFgAcc1" presStyleIdx="2" presStyleCnt="5" custScaleX="121865" custScaleY="114577" custLinFactNeighborX="-10999" custLinFactNeighborY="-6416"/>
      <dgm:spPr/>
    </dgm:pt>
    <dgm:pt modelId="{9917A957-ACC2-4631-9AFA-83D29F1A6781}" type="pres">
      <dgm:prSet presAssocID="{DA3BFCAF-6B45-4D6F-94A4-627D721658BA}" presName="text_4" presStyleLbl="node1" presStyleIdx="3" presStyleCnt="5" custScaleY="154388" custLinFactNeighborX="1063" custLinFactNeighborY="8746">
        <dgm:presLayoutVars>
          <dgm:bulletEnabled val="1"/>
        </dgm:presLayoutVars>
      </dgm:prSet>
      <dgm:spPr/>
    </dgm:pt>
    <dgm:pt modelId="{3638A247-7BD5-47FD-89AE-AB3FE83FC0D2}" type="pres">
      <dgm:prSet presAssocID="{DA3BFCAF-6B45-4D6F-94A4-627D721658BA}" presName="accent_4" presStyleCnt="0"/>
      <dgm:spPr/>
    </dgm:pt>
    <dgm:pt modelId="{D16F3FCC-FE45-4520-AE41-B4DADD32A0D0}" type="pres">
      <dgm:prSet presAssocID="{DA3BFCAF-6B45-4D6F-94A4-627D721658BA}" presName="accentRepeatNode" presStyleLbl="solidFgAcc1" presStyleIdx="3" presStyleCnt="5" custScaleX="113437" custScaleY="117213" custLinFactNeighborX="-1972" custLinFactNeighborY="-1622"/>
      <dgm:spPr/>
    </dgm:pt>
    <dgm:pt modelId="{78991D95-95AC-402D-831C-2324E87B597F}" type="pres">
      <dgm:prSet presAssocID="{211BC674-BAF8-436C-A008-120BB9E16897}" presName="text_5" presStyleLbl="node1" presStyleIdx="4" presStyleCnt="5" custScaleY="138376" custLinFactNeighborX="1015" custLinFactNeighborY="13892">
        <dgm:presLayoutVars>
          <dgm:bulletEnabled val="1"/>
        </dgm:presLayoutVars>
      </dgm:prSet>
      <dgm:spPr/>
    </dgm:pt>
    <dgm:pt modelId="{9F47E647-925E-4155-B495-50B6D0A42A8C}" type="pres">
      <dgm:prSet presAssocID="{211BC674-BAF8-436C-A008-120BB9E16897}" presName="accent_5" presStyleCnt="0"/>
      <dgm:spPr/>
    </dgm:pt>
    <dgm:pt modelId="{9A1E1E78-2364-4B64-A553-1A9F44964553}" type="pres">
      <dgm:prSet presAssocID="{211BC674-BAF8-436C-A008-120BB9E16897}" presName="accentRepeatNode" presStyleLbl="solidFgAcc1" presStyleIdx="4" presStyleCnt="5" custScaleX="97808" custScaleY="112204" custLinFactNeighborX="1777" custLinFactNeighborY="5132"/>
      <dgm:spPr/>
    </dgm:pt>
  </dgm:ptLst>
  <dgm:cxnLst>
    <dgm:cxn modelId="{7336E51E-02AC-4203-9EFE-A97E1ED9E902}" type="presOf" srcId="{2E537326-0BEE-4EDC-BA80-0734043ACA67}" destId="{B102DC67-B501-4DB3-B96C-1C3B44A9513F}" srcOrd="0" destOrd="0" presId="urn:microsoft.com/office/officeart/2008/layout/VerticalCurvedList"/>
    <dgm:cxn modelId="{25BD5A21-1A72-482B-ACDB-474A6A77A879}" type="presOf" srcId="{211BC674-BAF8-436C-A008-120BB9E16897}" destId="{78991D95-95AC-402D-831C-2324E87B597F}" srcOrd="0" destOrd="0" presId="urn:microsoft.com/office/officeart/2008/layout/VerticalCurvedList"/>
    <dgm:cxn modelId="{F6D2825C-3E99-45C5-8177-8D6FF46569DC}" type="presOf" srcId="{5A820921-B501-41EC-AC52-89CBCF4FFA44}" destId="{1D06B5A7-890E-4098-ADD4-9CB9FA675583}" srcOrd="0" destOrd="0" presId="urn:microsoft.com/office/officeart/2008/layout/VerticalCurvedList"/>
    <dgm:cxn modelId="{01F52543-23BB-421F-8B75-9FBBCC378766}" type="presOf" srcId="{85BB6E2C-7581-4984-9F12-0A41494D2E4D}" destId="{8FF3D49E-F808-4B28-9D0A-5C942A130BF3}" srcOrd="0" destOrd="0" presId="urn:microsoft.com/office/officeart/2008/layout/VerticalCurvedList"/>
    <dgm:cxn modelId="{5BC84775-0514-44AD-A867-8A94303FA8E7}" srcId="{8428F638-13D3-4FF1-864C-BA34698CD506}" destId="{211BC674-BAF8-436C-A008-120BB9E16897}" srcOrd="4" destOrd="0" parTransId="{0CC84343-0FFC-4119-9E73-D174CCB52E44}" sibTransId="{0AB19D85-3C7C-48A0-9991-4971E3D564C4}"/>
    <dgm:cxn modelId="{64F89CAB-2D4E-40F3-ABE7-4CEDECB6FC1A}" srcId="{8428F638-13D3-4FF1-864C-BA34698CD506}" destId="{446D6583-8AA8-4DCB-AB59-5A53798B7134}" srcOrd="1" destOrd="0" parTransId="{CBA401D5-50CA-4EFD-A30A-D0A21693EE54}" sibTransId="{270716E4-F3C0-4196-9540-4E4702E7FC63}"/>
    <dgm:cxn modelId="{830C83C1-3D60-45DF-9DA5-B8AC0FA20B6D}" type="presOf" srcId="{446D6583-8AA8-4DCB-AB59-5A53798B7134}" destId="{580A5A2A-B123-4488-B886-972A14A501B8}" srcOrd="0" destOrd="0" presId="urn:microsoft.com/office/officeart/2008/layout/VerticalCurvedList"/>
    <dgm:cxn modelId="{B4F496CA-5955-4DF6-972A-DE6821B1D60D}" srcId="{8428F638-13D3-4FF1-864C-BA34698CD506}" destId="{DA3BFCAF-6B45-4D6F-94A4-627D721658BA}" srcOrd="3" destOrd="0" parTransId="{9764454C-33F7-4791-9D7D-C4E2356BA544}" sibTransId="{C0D9D066-C73B-49B0-8564-C53EEA56ACF1}"/>
    <dgm:cxn modelId="{ABBD00CC-01E4-4AF2-90D4-8DC1E77FB625}" type="presOf" srcId="{DA3BFCAF-6B45-4D6F-94A4-627D721658BA}" destId="{9917A957-ACC2-4631-9AFA-83D29F1A6781}" srcOrd="0" destOrd="0" presId="urn:microsoft.com/office/officeart/2008/layout/VerticalCurvedList"/>
    <dgm:cxn modelId="{A2B6D1D6-4F20-4494-9583-E5570260BE2C}" srcId="{8428F638-13D3-4FF1-864C-BA34698CD506}" destId="{5A820921-B501-41EC-AC52-89CBCF4FFA44}" srcOrd="2" destOrd="0" parTransId="{1E50CE24-9C46-4125-A902-06A44122F05E}" sibTransId="{9D61EEFF-5818-4F0A-8E39-11218911E712}"/>
    <dgm:cxn modelId="{7E1F61DD-0CC3-4CA0-8799-6F655365F6B7}" srcId="{8428F638-13D3-4FF1-864C-BA34698CD506}" destId="{2E537326-0BEE-4EDC-BA80-0734043ACA67}" srcOrd="0" destOrd="0" parTransId="{436DF171-0827-4C73-87AF-FD16462065F3}" sibTransId="{85BB6E2C-7581-4984-9F12-0A41494D2E4D}"/>
    <dgm:cxn modelId="{9F72C6E3-FC26-4800-A5FB-8BA664B0CC4B}" type="presOf" srcId="{8428F638-13D3-4FF1-864C-BA34698CD506}" destId="{03F689C1-C96A-4818-9DE4-28AE87422289}" srcOrd="0" destOrd="0" presId="urn:microsoft.com/office/officeart/2008/layout/VerticalCurvedList"/>
    <dgm:cxn modelId="{4FEAA861-6128-4032-9237-7044091AB9E1}" type="presParOf" srcId="{03F689C1-C96A-4818-9DE4-28AE87422289}" destId="{1071964E-F99E-4E67-ACFD-8D493CD5CCED}" srcOrd="0" destOrd="0" presId="urn:microsoft.com/office/officeart/2008/layout/VerticalCurvedList"/>
    <dgm:cxn modelId="{47844C3F-52A5-492D-A46A-3EA0B4AA59BB}" type="presParOf" srcId="{1071964E-F99E-4E67-ACFD-8D493CD5CCED}" destId="{80551AD4-FB40-4CF3-BC86-B07DD037165F}" srcOrd="0" destOrd="0" presId="urn:microsoft.com/office/officeart/2008/layout/VerticalCurvedList"/>
    <dgm:cxn modelId="{65578CB5-D2F6-496B-81AE-E5A8931E8B43}" type="presParOf" srcId="{80551AD4-FB40-4CF3-BC86-B07DD037165F}" destId="{ED084D9F-3095-4E7B-950B-60B348E62273}" srcOrd="0" destOrd="0" presId="urn:microsoft.com/office/officeart/2008/layout/VerticalCurvedList"/>
    <dgm:cxn modelId="{C603C1F6-435F-4E04-A837-9F7B6933B6C4}" type="presParOf" srcId="{80551AD4-FB40-4CF3-BC86-B07DD037165F}" destId="{8FF3D49E-F808-4B28-9D0A-5C942A130BF3}" srcOrd="1" destOrd="0" presId="urn:microsoft.com/office/officeart/2008/layout/VerticalCurvedList"/>
    <dgm:cxn modelId="{D5025AF9-39E8-44FD-9B4E-595B7D852EC2}" type="presParOf" srcId="{80551AD4-FB40-4CF3-BC86-B07DD037165F}" destId="{50102C16-3D04-459C-8989-F04B8174DD37}" srcOrd="2" destOrd="0" presId="urn:microsoft.com/office/officeart/2008/layout/VerticalCurvedList"/>
    <dgm:cxn modelId="{757D8711-3F0D-43E9-9E8F-9B64D9B5974B}" type="presParOf" srcId="{80551AD4-FB40-4CF3-BC86-B07DD037165F}" destId="{4F3609A5-1B59-4DC0-8CAD-D409596F75FD}" srcOrd="3" destOrd="0" presId="urn:microsoft.com/office/officeart/2008/layout/VerticalCurvedList"/>
    <dgm:cxn modelId="{990B061E-CD0A-4447-ADE6-E2D58C927121}" type="presParOf" srcId="{1071964E-F99E-4E67-ACFD-8D493CD5CCED}" destId="{B102DC67-B501-4DB3-B96C-1C3B44A9513F}" srcOrd="1" destOrd="0" presId="urn:microsoft.com/office/officeart/2008/layout/VerticalCurvedList"/>
    <dgm:cxn modelId="{B7C21F1F-1799-4FFB-A52A-B5EB904CE176}" type="presParOf" srcId="{1071964E-F99E-4E67-ACFD-8D493CD5CCED}" destId="{0FC5574A-B723-4357-BBAC-CFD1B71F9B0C}" srcOrd="2" destOrd="0" presId="urn:microsoft.com/office/officeart/2008/layout/VerticalCurvedList"/>
    <dgm:cxn modelId="{8DF10100-5ACD-4F6C-BBA5-64A1F7302654}" type="presParOf" srcId="{0FC5574A-B723-4357-BBAC-CFD1B71F9B0C}" destId="{8D725E6D-54B2-4E88-82F7-4908D5B1855C}" srcOrd="0" destOrd="0" presId="urn:microsoft.com/office/officeart/2008/layout/VerticalCurvedList"/>
    <dgm:cxn modelId="{4136F26A-9806-4AF1-8034-0E0C825F95C8}" type="presParOf" srcId="{1071964E-F99E-4E67-ACFD-8D493CD5CCED}" destId="{580A5A2A-B123-4488-B886-972A14A501B8}" srcOrd="3" destOrd="0" presId="urn:microsoft.com/office/officeart/2008/layout/VerticalCurvedList"/>
    <dgm:cxn modelId="{A2D8CCD0-64A6-4F50-BEF3-CF64644EE422}" type="presParOf" srcId="{1071964E-F99E-4E67-ACFD-8D493CD5CCED}" destId="{53F7A4C4-A633-477A-B29D-95746C2929AE}" srcOrd="4" destOrd="0" presId="urn:microsoft.com/office/officeart/2008/layout/VerticalCurvedList"/>
    <dgm:cxn modelId="{90329C68-263C-4857-B74A-9C876EE18586}" type="presParOf" srcId="{53F7A4C4-A633-477A-B29D-95746C2929AE}" destId="{D6A41E2D-1DF0-4C0D-A7F8-83015C7BC3BA}" srcOrd="0" destOrd="0" presId="urn:microsoft.com/office/officeart/2008/layout/VerticalCurvedList"/>
    <dgm:cxn modelId="{49C626E2-9FC3-4991-B3BD-E73CBD3ACAA9}" type="presParOf" srcId="{1071964E-F99E-4E67-ACFD-8D493CD5CCED}" destId="{1D06B5A7-890E-4098-ADD4-9CB9FA675583}" srcOrd="5" destOrd="0" presId="urn:microsoft.com/office/officeart/2008/layout/VerticalCurvedList"/>
    <dgm:cxn modelId="{656B9DE1-4A8C-4FBA-BDAA-98E9F7405D7E}" type="presParOf" srcId="{1071964E-F99E-4E67-ACFD-8D493CD5CCED}" destId="{1E06E63C-C4ED-40F3-BE4D-1E518643C2BF}" srcOrd="6" destOrd="0" presId="urn:microsoft.com/office/officeart/2008/layout/VerticalCurvedList"/>
    <dgm:cxn modelId="{154C6B18-B58D-45A3-B0FA-7DE62072019B}" type="presParOf" srcId="{1E06E63C-C4ED-40F3-BE4D-1E518643C2BF}" destId="{78FB8002-F052-4185-B2A7-BA347A532F72}" srcOrd="0" destOrd="0" presId="urn:microsoft.com/office/officeart/2008/layout/VerticalCurvedList"/>
    <dgm:cxn modelId="{ACEDC781-C8F3-4EA3-9049-5A18267D96E1}" type="presParOf" srcId="{1071964E-F99E-4E67-ACFD-8D493CD5CCED}" destId="{9917A957-ACC2-4631-9AFA-83D29F1A6781}" srcOrd="7" destOrd="0" presId="urn:microsoft.com/office/officeart/2008/layout/VerticalCurvedList"/>
    <dgm:cxn modelId="{D2D6B6D5-C3A2-40C0-809D-DAF470F27624}" type="presParOf" srcId="{1071964E-F99E-4E67-ACFD-8D493CD5CCED}" destId="{3638A247-7BD5-47FD-89AE-AB3FE83FC0D2}" srcOrd="8" destOrd="0" presId="urn:microsoft.com/office/officeart/2008/layout/VerticalCurvedList"/>
    <dgm:cxn modelId="{DA3B2554-99AC-4EF4-AA3D-2518F3FD015E}" type="presParOf" srcId="{3638A247-7BD5-47FD-89AE-AB3FE83FC0D2}" destId="{D16F3FCC-FE45-4520-AE41-B4DADD32A0D0}" srcOrd="0" destOrd="0" presId="urn:microsoft.com/office/officeart/2008/layout/VerticalCurvedList"/>
    <dgm:cxn modelId="{A5B514E2-0D98-453F-B121-11515F3451BF}" type="presParOf" srcId="{1071964E-F99E-4E67-ACFD-8D493CD5CCED}" destId="{78991D95-95AC-402D-831C-2324E87B597F}" srcOrd="9" destOrd="0" presId="urn:microsoft.com/office/officeart/2008/layout/VerticalCurvedList"/>
    <dgm:cxn modelId="{D0F62512-9A72-41EC-B427-783511BF264F}" type="presParOf" srcId="{1071964E-F99E-4E67-ACFD-8D493CD5CCED}" destId="{9F47E647-925E-4155-B495-50B6D0A42A8C}" srcOrd="10" destOrd="0" presId="urn:microsoft.com/office/officeart/2008/layout/VerticalCurvedList"/>
    <dgm:cxn modelId="{50CC3BA5-7EC9-41AC-8528-37D3E032B259}" type="presParOf" srcId="{9F47E647-925E-4155-B495-50B6D0A42A8C}" destId="{9A1E1E78-2364-4B64-A553-1A9F449645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0E603F3C-D187-4B49-AF67-781BCD00C6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3CE201F-27A6-4D8F-A29F-2C40D884708B}">
      <dgm:prSet custT="1"/>
      <dgm:spPr/>
      <dgm:t>
        <a:bodyPr/>
        <a:lstStyle/>
        <a:p>
          <a:r>
            <a:rPr lang="en-US" sz="2000" dirty="0">
              <a:latin typeface="+mn-lt"/>
              <a:cs typeface="Times New Roman" panose="02020603050405020304" pitchFamily="18" charset="0"/>
            </a:rPr>
            <a:t>The contribution of the Insurance, Reinsurance and Pensions sector to GDP amounted to 1.9% in 2024 with an annual growth rate of 3.9%. </a:t>
          </a:r>
        </a:p>
      </dgm:t>
    </dgm:pt>
    <dgm:pt modelId="{F288E268-3C66-490A-AD21-DD5C91DADDBC}" type="parTrans" cxnId="{F5EAA8F6-1C13-4686-9B26-EC601D8D329C}">
      <dgm:prSet/>
      <dgm:spPr/>
      <dgm:t>
        <a:bodyPr/>
        <a:lstStyle/>
        <a:p>
          <a:endParaRPr lang="en-US"/>
        </a:p>
      </dgm:t>
    </dgm:pt>
    <dgm:pt modelId="{0C3D89B7-13BE-42C3-A170-034C5F5DE95A}" type="sibTrans" cxnId="{F5EAA8F6-1C13-4686-9B26-EC601D8D329C}">
      <dgm:prSet/>
      <dgm:spPr/>
      <dgm:t>
        <a:bodyPr/>
        <a:lstStyle/>
        <a:p>
          <a:endParaRPr lang="en-US"/>
        </a:p>
      </dgm:t>
    </dgm:pt>
    <dgm:pt modelId="{1C809970-FC1F-4ECD-B877-0A9609B78553}">
      <dgm:prSet/>
      <dgm:spPr/>
      <dgm:t>
        <a:bodyPr/>
        <a:lstStyle/>
        <a:p>
          <a:endParaRPr lang="en-US" dirty="0"/>
        </a:p>
      </dgm:t>
    </dgm:pt>
    <dgm:pt modelId="{4D6DE1F4-81A6-4A1A-9F19-ECF07D8B2F90}" type="parTrans" cxnId="{1654DDF6-8EE1-4CEE-90E5-F114E0417D32}">
      <dgm:prSet/>
      <dgm:spPr/>
      <dgm:t>
        <a:bodyPr/>
        <a:lstStyle/>
        <a:p>
          <a:endParaRPr lang="en-US"/>
        </a:p>
      </dgm:t>
    </dgm:pt>
    <dgm:pt modelId="{328673C2-0C08-4A4B-8D33-E39F07E9BCFB}" type="sibTrans" cxnId="{1654DDF6-8EE1-4CEE-90E5-F114E0417D32}">
      <dgm:prSet/>
      <dgm:spPr/>
      <dgm:t>
        <a:bodyPr/>
        <a:lstStyle/>
        <a:p>
          <a:endParaRPr lang="en-US"/>
        </a:p>
      </dgm:t>
    </dgm:pt>
    <dgm:pt modelId="{CE590B30-A646-4B56-8C25-A61972A22C7D}">
      <dgm:prSet custT="1"/>
      <dgm:spPr/>
      <dgm:t>
        <a:bodyPr/>
        <a:lstStyle/>
        <a:p>
          <a:pPr algn="just"/>
          <a:r>
            <a:rPr lang="en-US" sz="1800" dirty="0">
              <a:latin typeface="+mn-lt"/>
              <a:cs typeface="Times New Roman" panose="02020603050405020304" pitchFamily="18" charset="0"/>
            </a:rPr>
            <a:t>For General Insurance Business, gross premium stood at MUR 16.3 bn in 2023 compared to MUR 14.4bn in 2022 (+14%). For companies in the General Insurance sector. </a:t>
          </a:r>
        </a:p>
        <a:p>
          <a:pPr algn="just"/>
          <a:r>
            <a:rPr lang="en-US" sz="1800" dirty="0">
              <a:latin typeface="+mn-lt"/>
              <a:cs typeface="Times New Roman" panose="02020603050405020304" pitchFamily="18" charset="0"/>
            </a:rPr>
            <a:t>Total Assets amounted to MUR 28.7 bn in 2023 compared to MUR 27.7 bn in 2022 (+4%).</a:t>
          </a:r>
        </a:p>
      </dgm:t>
    </dgm:pt>
    <dgm:pt modelId="{1671DADD-73BF-417A-9DB6-1A5B8E7596DA}" type="parTrans" cxnId="{0679EF62-EF1F-418C-AF25-EDD84ADB5E78}">
      <dgm:prSet/>
      <dgm:spPr/>
      <dgm:t>
        <a:bodyPr/>
        <a:lstStyle/>
        <a:p>
          <a:endParaRPr lang="en-US"/>
        </a:p>
      </dgm:t>
    </dgm:pt>
    <dgm:pt modelId="{E41871A0-014F-478E-8AC3-5A76164D9444}" type="sibTrans" cxnId="{0679EF62-EF1F-418C-AF25-EDD84ADB5E78}">
      <dgm:prSet/>
      <dgm:spPr/>
      <dgm:t>
        <a:bodyPr/>
        <a:lstStyle/>
        <a:p>
          <a:endParaRPr lang="en-US"/>
        </a:p>
      </dgm:t>
    </dgm:pt>
    <dgm:pt modelId="{83FDAB45-20D5-4417-929D-DC691A68A639}" type="pres">
      <dgm:prSet presAssocID="{0E603F3C-D187-4B49-AF67-781BCD00C629}" presName="root" presStyleCnt="0">
        <dgm:presLayoutVars>
          <dgm:dir/>
          <dgm:resizeHandles val="exact"/>
        </dgm:presLayoutVars>
      </dgm:prSet>
      <dgm:spPr/>
    </dgm:pt>
    <dgm:pt modelId="{92E02A16-363C-4341-8FAF-3140601823BE}" type="pres">
      <dgm:prSet presAssocID="{63CE201F-27A6-4D8F-A29F-2C40D884708B}" presName="compNode" presStyleCnt="0"/>
      <dgm:spPr/>
    </dgm:pt>
    <dgm:pt modelId="{2896A07B-A25F-420F-8203-8E6755AE9033}" type="pres">
      <dgm:prSet presAssocID="{63CE201F-27A6-4D8F-A29F-2C40D884708B}" presName="bgRect" presStyleLbl="bgShp" presStyleIdx="0" presStyleCnt="3"/>
      <dgm:spPr/>
    </dgm:pt>
    <dgm:pt modelId="{5A21D083-F541-497D-8A61-B61773D2ECB2}" type="pres">
      <dgm:prSet presAssocID="{63CE201F-27A6-4D8F-A29F-2C40D884708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5F487643-C71F-49CD-8EF2-666AAE2C15B8}" type="pres">
      <dgm:prSet presAssocID="{63CE201F-27A6-4D8F-A29F-2C40D884708B}" presName="spaceRect" presStyleCnt="0"/>
      <dgm:spPr/>
    </dgm:pt>
    <dgm:pt modelId="{E9D24A58-956C-459C-8C5D-7B786735941E}" type="pres">
      <dgm:prSet presAssocID="{63CE201F-27A6-4D8F-A29F-2C40D884708B}" presName="parTx" presStyleLbl="revTx" presStyleIdx="0" presStyleCnt="3" custLinFactNeighborX="1011">
        <dgm:presLayoutVars>
          <dgm:chMax val="0"/>
          <dgm:chPref val="0"/>
        </dgm:presLayoutVars>
      </dgm:prSet>
      <dgm:spPr/>
    </dgm:pt>
    <dgm:pt modelId="{9D5966FF-EA01-4A48-83CD-F604199647D7}" type="pres">
      <dgm:prSet presAssocID="{0C3D89B7-13BE-42C3-A170-034C5F5DE95A}" presName="sibTrans" presStyleCnt="0"/>
      <dgm:spPr/>
    </dgm:pt>
    <dgm:pt modelId="{E1516314-E213-45AB-BB74-DA7CB72BD025}" type="pres">
      <dgm:prSet presAssocID="{1C809970-FC1F-4ECD-B877-0A9609B78553}" presName="compNode" presStyleCnt="0"/>
      <dgm:spPr/>
    </dgm:pt>
    <dgm:pt modelId="{63428C9E-3BEB-4CE0-8BE4-00796A4F2D73}" type="pres">
      <dgm:prSet presAssocID="{1C809970-FC1F-4ECD-B877-0A9609B78553}" presName="bgRect" presStyleLbl="bgShp" presStyleIdx="1" presStyleCnt="3"/>
      <dgm:spPr/>
    </dgm:pt>
    <dgm:pt modelId="{5EA9E4BC-08FB-4CBC-A757-3B71646B9194}" type="pres">
      <dgm:prSet presAssocID="{1C809970-FC1F-4ECD-B877-0A9609B7855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D278B80-846B-4F39-8DDB-20790B6E0D6A}" type="pres">
      <dgm:prSet presAssocID="{1C809970-FC1F-4ECD-B877-0A9609B78553}" presName="spaceRect" presStyleCnt="0"/>
      <dgm:spPr/>
    </dgm:pt>
    <dgm:pt modelId="{73CD4449-F499-4180-A0D5-4C309A701F81}" type="pres">
      <dgm:prSet presAssocID="{1C809970-FC1F-4ECD-B877-0A9609B78553}" presName="parTx" presStyleLbl="revTx" presStyleIdx="1" presStyleCnt="3">
        <dgm:presLayoutVars>
          <dgm:chMax val="0"/>
          <dgm:chPref val="0"/>
        </dgm:presLayoutVars>
      </dgm:prSet>
      <dgm:spPr/>
    </dgm:pt>
    <dgm:pt modelId="{077FEEAA-B8A6-42E4-9DD8-9CA5528740BB}" type="pres">
      <dgm:prSet presAssocID="{328673C2-0C08-4A4B-8D33-E39F07E9BCFB}" presName="sibTrans" presStyleCnt="0"/>
      <dgm:spPr/>
    </dgm:pt>
    <dgm:pt modelId="{DAECD92C-D657-4B2B-B7CD-FCA895AF19C0}" type="pres">
      <dgm:prSet presAssocID="{CE590B30-A646-4B56-8C25-A61972A22C7D}" presName="compNode" presStyleCnt="0"/>
      <dgm:spPr/>
    </dgm:pt>
    <dgm:pt modelId="{5668B1CB-AA98-440B-829A-7CD643BF67ED}" type="pres">
      <dgm:prSet presAssocID="{CE590B30-A646-4B56-8C25-A61972A22C7D}" presName="bgRect" presStyleLbl="bgShp" presStyleIdx="2" presStyleCnt="3"/>
      <dgm:spPr/>
    </dgm:pt>
    <dgm:pt modelId="{905BEC7C-F7AE-477F-9898-EB48B9B253A4}" type="pres">
      <dgm:prSet presAssocID="{CE590B30-A646-4B56-8C25-A61972A22C7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508C0689-502D-420A-8B09-86D2D8652A70}" type="pres">
      <dgm:prSet presAssocID="{CE590B30-A646-4B56-8C25-A61972A22C7D}" presName="spaceRect" presStyleCnt="0"/>
      <dgm:spPr/>
    </dgm:pt>
    <dgm:pt modelId="{518F55C6-9C91-4980-A42C-674ACD7FD179}" type="pres">
      <dgm:prSet presAssocID="{CE590B30-A646-4B56-8C25-A61972A22C7D}" presName="parTx" presStyleLbl="revTx" presStyleIdx="2" presStyleCnt="3" custScaleY="87523">
        <dgm:presLayoutVars>
          <dgm:chMax val="0"/>
          <dgm:chPref val="0"/>
        </dgm:presLayoutVars>
      </dgm:prSet>
      <dgm:spPr/>
    </dgm:pt>
  </dgm:ptLst>
  <dgm:cxnLst>
    <dgm:cxn modelId="{53CFB90E-5C7E-4ED3-B307-5633A64A4DF0}" type="presOf" srcId="{1C809970-FC1F-4ECD-B877-0A9609B78553}" destId="{73CD4449-F499-4180-A0D5-4C309A701F81}" srcOrd="0" destOrd="0" presId="urn:microsoft.com/office/officeart/2018/2/layout/IconVerticalSolidList"/>
    <dgm:cxn modelId="{CB9E9131-2E65-4C95-B92E-E1FA3E2CE30B}" type="presOf" srcId="{CE590B30-A646-4B56-8C25-A61972A22C7D}" destId="{518F55C6-9C91-4980-A42C-674ACD7FD179}" srcOrd="0" destOrd="0" presId="urn:microsoft.com/office/officeart/2018/2/layout/IconVerticalSolidList"/>
    <dgm:cxn modelId="{0679EF62-EF1F-418C-AF25-EDD84ADB5E78}" srcId="{0E603F3C-D187-4B49-AF67-781BCD00C629}" destId="{CE590B30-A646-4B56-8C25-A61972A22C7D}" srcOrd="2" destOrd="0" parTransId="{1671DADD-73BF-417A-9DB6-1A5B8E7596DA}" sibTransId="{E41871A0-014F-478E-8AC3-5A76164D9444}"/>
    <dgm:cxn modelId="{F50DB6B1-A576-4D65-8D96-E9374EE15399}" type="presOf" srcId="{63CE201F-27A6-4D8F-A29F-2C40D884708B}" destId="{E9D24A58-956C-459C-8C5D-7B786735941E}" srcOrd="0" destOrd="0" presId="urn:microsoft.com/office/officeart/2018/2/layout/IconVerticalSolidList"/>
    <dgm:cxn modelId="{BE011DD9-F9EC-423B-A66C-DCA286AD2C9F}" type="presOf" srcId="{0E603F3C-D187-4B49-AF67-781BCD00C629}" destId="{83FDAB45-20D5-4417-929D-DC691A68A639}" srcOrd="0" destOrd="0" presId="urn:microsoft.com/office/officeart/2018/2/layout/IconVerticalSolidList"/>
    <dgm:cxn modelId="{F5EAA8F6-1C13-4686-9B26-EC601D8D329C}" srcId="{0E603F3C-D187-4B49-AF67-781BCD00C629}" destId="{63CE201F-27A6-4D8F-A29F-2C40D884708B}" srcOrd="0" destOrd="0" parTransId="{F288E268-3C66-490A-AD21-DD5C91DADDBC}" sibTransId="{0C3D89B7-13BE-42C3-A170-034C5F5DE95A}"/>
    <dgm:cxn modelId="{1654DDF6-8EE1-4CEE-90E5-F114E0417D32}" srcId="{0E603F3C-D187-4B49-AF67-781BCD00C629}" destId="{1C809970-FC1F-4ECD-B877-0A9609B78553}" srcOrd="1" destOrd="0" parTransId="{4D6DE1F4-81A6-4A1A-9F19-ECF07D8B2F90}" sibTransId="{328673C2-0C08-4A4B-8D33-E39F07E9BCFB}"/>
    <dgm:cxn modelId="{A91EF090-A4DF-4C15-9DD1-DF5CF7469F71}" type="presParOf" srcId="{83FDAB45-20D5-4417-929D-DC691A68A639}" destId="{92E02A16-363C-4341-8FAF-3140601823BE}" srcOrd="0" destOrd="0" presId="urn:microsoft.com/office/officeart/2018/2/layout/IconVerticalSolidList"/>
    <dgm:cxn modelId="{CACCF96A-1AE8-49A6-8FC2-9EF49C96A4F5}" type="presParOf" srcId="{92E02A16-363C-4341-8FAF-3140601823BE}" destId="{2896A07B-A25F-420F-8203-8E6755AE9033}" srcOrd="0" destOrd="0" presId="urn:microsoft.com/office/officeart/2018/2/layout/IconVerticalSolidList"/>
    <dgm:cxn modelId="{39EDFDAA-3E40-4EF7-8511-C11C80731AE8}" type="presParOf" srcId="{92E02A16-363C-4341-8FAF-3140601823BE}" destId="{5A21D083-F541-497D-8A61-B61773D2ECB2}" srcOrd="1" destOrd="0" presId="urn:microsoft.com/office/officeart/2018/2/layout/IconVerticalSolidList"/>
    <dgm:cxn modelId="{7C0A577C-D29A-4C1B-BE22-74345FEA6136}" type="presParOf" srcId="{92E02A16-363C-4341-8FAF-3140601823BE}" destId="{5F487643-C71F-49CD-8EF2-666AAE2C15B8}" srcOrd="2" destOrd="0" presId="urn:microsoft.com/office/officeart/2018/2/layout/IconVerticalSolidList"/>
    <dgm:cxn modelId="{F0EA2F48-BCE4-4C60-8B35-2E3A484F128C}" type="presParOf" srcId="{92E02A16-363C-4341-8FAF-3140601823BE}" destId="{E9D24A58-956C-459C-8C5D-7B786735941E}" srcOrd="3" destOrd="0" presId="urn:microsoft.com/office/officeart/2018/2/layout/IconVerticalSolidList"/>
    <dgm:cxn modelId="{11AF07B3-0E6C-4978-855C-70B27C9F6A27}" type="presParOf" srcId="{83FDAB45-20D5-4417-929D-DC691A68A639}" destId="{9D5966FF-EA01-4A48-83CD-F604199647D7}" srcOrd="1" destOrd="0" presId="urn:microsoft.com/office/officeart/2018/2/layout/IconVerticalSolidList"/>
    <dgm:cxn modelId="{8CCB6564-C792-4A5A-98A6-52163024F8D6}" type="presParOf" srcId="{83FDAB45-20D5-4417-929D-DC691A68A639}" destId="{E1516314-E213-45AB-BB74-DA7CB72BD025}" srcOrd="2" destOrd="0" presId="urn:microsoft.com/office/officeart/2018/2/layout/IconVerticalSolidList"/>
    <dgm:cxn modelId="{CEDED276-C241-4666-9B3D-FAC49F3EC838}" type="presParOf" srcId="{E1516314-E213-45AB-BB74-DA7CB72BD025}" destId="{63428C9E-3BEB-4CE0-8BE4-00796A4F2D73}" srcOrd="0" destOrd="0" presId="urn:microsoft.com/office/officeart/2018/2/layout/IconVerticalSolidList"/>
    <dgm:cxn modelId="{4228485C-F6FE-4DD3-9615-E14836A268CF}" type="presParOf" srcId="{E1516314-E213-45AB-BB74-DA7CB72BD025}" destId="{5EA9E4BC-08FB-4CBC-A757-3B71646B9194}" srcOrd="1" destOrd="0" presId="urn:microsoft.com/office/officeart/2018/2/layout/IconVerticalSolidList"/>
    <dgm:cxn modelId="{1004DA82-B3EA-4118-9201-08E0EC199C03}" type="presParOf" srcId="{E1516314-E213-45AB-BB74-DA7CB72BD025}" destId="{9D278B80-846B-4F39-8DDB-20790B6E0D6A}" srcOrd="2" destOrd="0" presId="urn:microsoft.com/office/officeart/2018/2/layout/IconVerticalSolidList"/>
    <dgm:cxn modelId="{B191E44A-EA60-4D6D-8241-8462923E658E}" type="presParOf" srcId="{E1516314-E213-45AB-BB74-DA7CB72BD025}" destId="{73CD4449-F499-4180-A0D5-4C309A701F81}" srcOrd="3" destOrd="0" presId="urn:microsoft.com/office/officeart/2018/2/layout/IconVerticalSolidList"/>
    <dgm:cxn modelId="{C1FA2EBD-E9C5-43F1-8D25-938F494CAFCB}" type="presParOf" srcId="{83FDAB45-20D5-4417-929D-DC691A68A639}" destId="{077FEEAA-B8A6-42E4-9DD8-9CA5528740BB}" srcOrd="3" destOrd="0" presId="urn:microsoft.com/office/officeart/2018/2/layout/IconVerticalSolidList"/>
    <dgm:cxn modelId="{E50D38AF-299D-4988-9029-6854E02ACAAA}" type="presParOf" srcId="{83FDAB45-20D5-4417-929D-DC691A68A639}" destId="{DAECD92C-D657-4B2B-B7CD-FCA895AF19C0}" srcOrd="4" destOrd="0" presId="urn:microsoft.com/office/officeart/2018/2/layout/IconVerticalSolidList"/>
    <dgm:cxn modelId="{64B90155-6A6C-4C2C-8DDC-186E78E0EDC0}" type="presParOf" srcId="{DAECD92C-D657-4B2B-B7CD-FCA895AF19C0}" destId="{5668B1CB-AA98-440B-829A-7CD643BF67ED}" srcOrd="0" destOrd="0" presId="urn:microsoft.com/office/officeart/2018/2/layout/IconVerticalSolidList"/>
    <dgm:cxn modelId="{697BAAF3-24B1-48E4-BA6E-E5E11B6E84EE}" type="presParOf" srcId="{DAECD92C-D657-4B2B-B7CD-FCA895AF19C0}" destId="{905BEC7C-F7AE-477F-9898-EB48B9B253A4}" srcOrd="1" destOrd="0" presId="urn:microsoft.com/office/officeart/2018/2/layout/IconVerticalSolidList"/>
    <dgm:cxn modelId="{72D0C150-5631-4FA8-8B09-273808D982E0}" type="presParOf" srcId="{DAECD92C-D657-4B2B-B7CD-FCA895AF19C0}" destId="{508C0689-502D-420A-8B09-86D2D8652A70}" srcOrd="2" destOrd="0" presId="urn:microsoft.com/office/officeart/2018/2/layout/IconVerticalSolidList"/>
    <dgm:cxn modelId="{64B5B70A-0389-44C8-A790-0EDA01F8411B}" type="presParOf" srcId="{DAECD92C-D657-4B2B-B7CD-FCA895AF19C0}" destId="{518F55C6-9C91-4980-A42C-674ACD7FD1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rgbClr val="FFC000"/>
        </a:solidFill>
      </dgm:spPr>
      <dgm:t>
        <a:bodyPr/>
        <a:lstStyle/>
        <a:p>
          <a:r>
            <a:rPr lang="en-US" b="1" dirty="0"/>
            <a:t>ML Vulnerability</a:t>
          </a:r>
        </a:p>
        <a:p>
          <a:r>
            <a:rPr lang="en-US" dirty="0"/>
            <a:t>Medium </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dgm:spPr>
        <a:solidFill>
          <a:srgbClr val="C00000"/>
        </a:solidFill>
      </dgm:spPr>
      <dgm:t>
        <a:bodyPr/>
        <a:lstStyle/>
        <a:p>
          <a:r>
            <a:rPr lang="en-US" b="1" dirty="0"/>
            <a:t>ML Threat</a:t>
          </a:r>
        </a:p>
        <a:p>
          <a:r>
            <a:rPr lang="en-US" dirty="0"/>
            <a:t>High</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dgm:spPr>
        <a:solidFill>
          <a:srgbClr val="FF0000"/>
        </a:solidFill>
      </dgm:spPr>
      <dgm:t>
        <a:bodyPr/>
        <a:lstStyle/>
        <a:p>
          <a:r>
            <a:rPr lang="en-US" b="1" dirty="0"/>
            <a:t>ML Risk</a:t>
          </a:r>
        </a:p>
        <a:p>
          <a:r>
            <a:rPr lang="en-US" dirty="0"/>
            <a:t>Medium-High </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LinFactNeighborX="34376" custLinFactNeighborY="-1628">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10020" custScaleY="99901">
        <dgm:presLayoutVars>
          <dgm:bulletEnabled val="1"/>
        </dgm:presLayoutVars>
      </dgm:prSet>
      <dgm:spPr/>
    </dgm:pt>
  </dgm:ptLst>
  <dgm:cxnLst>
    <dgm:cxn modelId="{2361D312-CBC3-426D-BD3B-F865D5033320}" type="presOf" srcId="{EB46D5EB-37B8-4B57-9BCA-F8075F4ECC0F}" destId="{A0353DD2-63E1-48E0-943F-BE0440DBFA14}" srcOrd="0" destOrd="0" presId="urn:microsoft.com/office/officeart/2005/8/layout/equation1"/>
    <dgm:cxn modelId="{4EE7DB2B-1DBD-4CAA-A810-A8C7872E18C9}" type="presOf" srcId="{E2E95BD0-97B4-4FFC-83B0-90DDBB7C513B}" destId="{9F71A9C0-522E-43A0-9F19-2B6CAB861A7F}" srcOrd="0" destOrd="0" presId="urn:microsoft.com/office/officeart/2005/8/layout/equation1"/>
    <dgm:cxn modelId="{920D027A-99CA-42C0-87B8-01310560B65D}" type="presOf" srcId="{776E4EC9-263F-4B67-9E2B-213E86B2E20C}" destId="{7F163FD0-D97E-41FE-8F95-238295058340}" srcOrd="0" destOrd="0" presId="urn:microsoft.com/office/officeart/2005/8/layout/equation1"/>
    <dgm:cxn modelId="{ACF1A89E-0DE0-488F-B97C-031AD540FBD5}" type="presOf" srcId="{0FCD5FDE-8DF8-43B2-9DD7-3EC6C1BF222A}" destId="{35E111CF-2090-4D71-83FB-301B0DF8681E}"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0D2B38DA-8FA6-4023-A713-FA4B08F90FFF}" type="presOf" srcId="{D0874AA7-3E92-46AC-A210-CDBD238481AD}" destId="{D47214AC-92FD-495B-8C50-6AE7CDA55AAA}" srcOrd="0" destOrd="0" presId="urn:microsoft.com/office/officeart/2005/8/layout/equation1"/>
    <dgm:cxn modelId="{B0928CF5-99A5-43C2-8DDC-DAC8AD5A3205}" srcId="{E2E95BD0-97B4-4FFC-83B0-90DDBB7C513B}" destId="{776E4EC9-263F-4B67-9E2B-213E86B2E20C}" srcOrd="1" destOrd="0" parTransId="{CF42E500-AFB0-4C9D-8C8D-269EC75F5260}" sibTransId="{0FCD5FDE-8DF8-43B2-9DD7-3EC6C1BF222A}"/>
    <dgm:cxn modelId="{7E75A5F6-92B4-427C-94D4-8A288169FBD5}" type="presOf" srcId="{CFC1D679-55B9-4AE2-8342-FDFEBB40F4F6}" destId="{2D1169CA-FFC5-40AF-88C7-1691225454D1}" srcOrd="0" destOrd="0" presId="urn:microsoft.com/office/officeart/2005/8/layout/equation1"/>
    <dgm:cxn modelId="{8BF7EB25-95B7-44F1-A3B5-4350D992FC80}" type="presParOf" srcId="{9F71A9C0-522E-43A0-9F19-2B6CAB861A7F}" destId="{D47214AC-92FD-495B-8C50-6AE7CDA55AAA}" srcOrd="0" destOrd="0" presId="urn:microsoft.com/office/officeart/2005/8/layout/equation1"/>
    <dgm:cxn modelId="{431B7157-95E9-4DFC-A76F-EDBE8A450726}" type="presParOf" srcId="{9F71A9C0-522E-43A0-9F19-2B6CAB861A7F}" destId="{C934472B-1B60-42E9-AB5A-4BF2D81E170E}" srcOrd="1" destOrd="0" presId="urn:microsoft.com/office/officeart/2005/8/layout/equation1"/>
    <dgm:cxn modelId="{0668F767-E259-4D55-9AE5-3B676E5C6B3A}" type="presParOf" srcId="{9F71A9C0-522E-43A0-9F19-2B6CAB861A7F}" destId="{A0353DD2-63E1-48E0-943F-BE0440DBFA14}" srcOrd="2" destOrd="0" presId="urn:microsoft.com/office/officeart/2005/8/layout/equation1"/>
    <dgm:cxn modelId="{B4C7C1CE-EA5D-4616-B05F-FC9EFEBB8CAB}" type="presParOf" srcId="{9F71A9C0-522E-43A0-9F19-2B6CAB861A7F}" destId="{2C93FCE9-F0C3-4098-99C7-59279C192643}" srcOrd="3" destOrd="0" presId="urn:microsoft.com/office/officeart/2005/8/layout/equation1"/>
    <dgm:cxn modelId="{B6731D2E-BD1D-42CF-8A59-650ADE2D4FE5}" type="presParOf" srcId="{9F71A9C0-522E-43A0-9F19-2B6CAB861A7F}" destId="{7F163FD0-D97E-41FE-8F95-238295058340}" srcOrd="4" destOrd="0" presId="urn:microsoft.com/office/officeart/2005/8/layout/equation1"/>
    <dgm:cxn modelId="{206BFA88-80B2-49D1-9343-EE101F85EE60}" type="presParOf" srcId="{9F71A9C0-522E-43A0-9F19-2B6CAB861A7F}" destId="{96981353-2D2A-4E88-9674-36A11C3D91E3}" srcOrd="5" destOrd="0" presId="urn:microsoft.com/office/officeart/2005/8/layout/equation1"/>
    <dgm:cxn modelId="{FEFD2C0B-9D17-4590-9C47-95CB7F029C98}" type="presParOf" srcId="{9F71A9C0-522E-43A0-9F19-2B6CAB861A7F}" destId="{35E111CF-2090-4D71-83FB-301B0DF8681E}" srcOrd="6" destOrd="0" presId="urn:microsoft.com/office/officeart/2005/8/layout/equation1"/>
    <dgm:cxn modelId="{6551524F-8B04-4F4B-8768-D2E979980618}" type="presParOf" srcId="{9F71A9C0-522E-43A0-9F19-2B6CAB861A7F}" destId="{BDBDD0E2-015C-41A4-9126-A462DEF556C5}" srcOrd="7" destOrd="0" presId="urn:microsoft.com/office/officeart/2005/8/layout/equation1"/>
    <dgm:cxn modelId="{A5E61DF7-0747-429C-BACD-AD29E3A5A748}"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1BBC24B-1846-4DCB-923A-BEF59F8DA8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453674-4964-4D4F-89FA-9918F60FE3C0}">
      <dgm:prSet/>
      <dgm:spPr>
        <a:solidFill>
          <a:schemeClr val="tx2">
            <a:lumMod val="20000"/>
            <a:lumOff val="80000"/>
          </a:schemeClr>
        </a:solidFill>
      </dgm:spPr>
      <dgm:t>
        <a:bodyPr/>
        <a:lstStyle/>
        <a:p>
          <a:r>
            <a:rPr lang="en-US" dirty="0">
              <a:latin typeface="+mn-lt"/>
              <a:cs typeface="Times New Roman" panose="02020603050405020304" pitchFamily="18" charset="0"/>
            </a:rPr>
            <a:t>Long-Term Insurance</a:t>
          </a:r>
        </a:p>
      </dgm:t>
    </dgm:pt>
    <dgm:pt modelId="{A2A41F11-383B-4A67-86D9-0B455B67143E}" type="parTrans" cxnId="{743D9BA1-1B06-4D88-8D73-00855F1DC936}">
      <dgm:prSet/>
      <dgm:spPr/>
      <dgm:t>
        <a:bodyPr/>
        <a:lstStyle/>
        <a:p>
          <a:endParaRPr lang="en-US">
            <a:latin typeface="Times New Roman" panose="02020603050405020304" pitchFamily="18" charset="0"/>
            <a:cs typeface="Times New Roman" panose="02020603050405020304" pitchFamily="18" charset="0"/>
          </a:endParaRPr>
        </a:p>
      </dgm:t>
    </dgm:pt>
    <dgm:pt modelId="{A210030F-CFAA-4F44-8DF5-5865261AA6FF}" type="sibTrans" cxnId="{743D9BA1-1B06-4D88-8D73-00855F1DC936}">
      <dgm:prSet/>
      <dgm:spPr/>
      <dgm:t>
        <a:bodyPr/>
        <a:lstStyle/>
        <a:p>
          <a:endParaRPr lang="en-US">
            <a:latin typeface="Times New Roman" panose="02020603050405020304" pitchFamily="18" charset="0"/>
            <a:cs typeface="Times New Roman" panose="02020603050405020304" pitchFamily="18" charset="0"/>
          </a:endParaRPr>
        </a:p>
      </dgm:t>
    </dgm:pt>
    <dgm:pt modelId="{33A51D38-13EB-478C-B9C3-7FEC4FB22CDA}">
      <dgm:prSet/>
      <dgm:spPr/>
      <dgm:t>
        <a:bodyPr/>
        <a:lstStyle/>
        <a:p>
          <a:r>
            <a:rPr lang="en-US" dirty="0">
              <a:latin typeface="+mn-lt"/>
              <a:cs typeface="Times New Roman" panose="02020603050405020304" pitchFamily="18" charset="0"/>
            </a:rPr>
            <a:t>ML Threat Rating: </a:t>
          </a:r>
          <a:r>
            <a:rPr lang="en-US" dirty="0">
              <a:solidFill>
                <a:schemeClr val="accent6"/>
              </a:solidFill>
              <a:latin typeface="+mn-lt"/>
              <a:cs typeface="Times New Roman" panose="02020603050405020304" pitchFamily="18" charset="0"/>
            </a:rPr>
            <a:t>Medium-Low</a:t>
          </a:r>
        </a:p>
      </dgm:t>
    </dgm:pt>
    <dgm:pt modelId="{9B81B5E4-3FE2-42F8-A585-FC1E41E49EF6}" type="parTrans" cxnId="{ED03D351-16D8-4258-B2EE-2DCC92C77B71}">
      <dgm:prSet/>
      <dgm:spPr/>
      <dgm:t>
        <a:bodyPr/>
        <a:lstStyle/>
        <a:p>
          <a:endParaRPr lang="en-US">
            <a:latin typeface="Times New Roman" panose="02020603050405020304" pitchFamily="18" charset="0"/>
            <a:cs typeface="Times New Roman" panose="02020603050405020304" pitchFamily="18" charset="0"/>
          </a:endParaRPr>
        </a:p>
      </dgm:t>
    </dgm:pt>
    <dgm:pt modelId="{38F0E3B5-BD8C-4AD2-9FA2-69214513E562}" type="sibTrans" cxnId="{ED03D351-16D8-4258-B2EE-2DCC92C77B71}">
      <dgm:prSet/>
      <dgm:spPr/>
      <dgm:t>
        <a:bodyPr/>
        <a:lstStyle/>
        <a:p>
          <a:endParaRPr lang="en-US">
            <a:latin typeface="Times New Roman" panose="02020603050405020304" pitchFamily="18" charset="0"/>
            <a:cs typeface="Times New Roman" panose="02020603050405020304" pitchFamily="18" charset="0"/>
          </a:endParaRPr>
        </a:p>
      </dgm:t>
    </dgm:pt>
    <dgm:pt modelId="{14FB581A-D00C-4D77-A173-5A0F41242809}">
      <dgm:prSet/>
      <dgm:spPr/>
      <dgm:t>
        <a:bodyPr/>
        <a:lstStyle/>
        <a:p>
          <a:r>
            <a:rPr lang="en-US" dirty="0">
              <a:latin typeface="+mn-lt"/>
              <a:cs typeface="Times New Roman" panose="02020603050405020304" pitchFamily="18" charset="0"/>
            </a:rPr>
            <a:t>One domestic typology reported – fraud committed by employee of LT insurer</a:t>
          </a:r>
        </a:p>
      </dgm:t>
    </dgm:pt>
    <dgm:pt modelId="{945D3771-3258-4290-A174-CD85FBB9F4F6}" type="parTrans" cxnId="{87E8BC00-62D7-4127-B24B-F39AAB17FC30}">
      <dgm:prSet/>
      <dgm:spPr/>
      <dgm:t>
        <a:bodyPr/>
        <a:lstStyle/>
        <a:p>
          <a:endParaRPr lang="en-US">
            <a:latin typeface="Times New Roman" panose="02020603050405020304" pitchFamily="18" charset="0"/>
            <a:cs typeface="Times New Roman" panose="02020603050405020304" pitchFamily="18" charset="0"/>
          </a:endParaRPr>
        </a:p>
      </dgm:t>
    </dgm:pt>
    <dgm:pt modelId="{2125B6EB-5710-4129-997B-7684290E61DD}" type="sibTrans" cxnId="{87E8BC00-62D7-4127-B24B-F39AAB17FC30}">
      <dgm:prSet/>
      <dgm:spPr/>
      <dgm:t>
        <a:bodyPr/>
        <a:lstStyle/>
        <a:p>
          <a:endParaRPr lang="en-US">
            <a:latin typeface="Times New Roman" panose="02020603050405020304" pitchFamily="18" charset="0"/>
            <a:cs typeface="Times New Roman" panose="02020603050405020304" pitchFamily="18" charset="0"/>
          </a:endParaRPr>
        </a:p>
      </dgm:t>
    </dgm:pt>
    <dgm:pt modelId="{5B96DC5D-EFF9-4BBA-A9AA-7F7111866E61}">
      <dgm:prSet/>
      <dgm:spPr/>
      <dgm:t>
        <a:bodyPr/>
        <a:lstStyle/>
        <a:p>
          <a:r>
            <a:rPr lang="en-US" dirty="0">
              <a:latin typeface="+mn-lt"/>
              <a:cs typeface="Times New Roman" panose="02020603050405020304" pitchFamily="18" charset="0"/>
            </a:rPr>
            <a:t>International typologies indicate potential criminal exploitation.</a:t>
          </a:r>
        </a:p>
      </dgm:t>
    </dgm:pt>
    <dgm:pt modelId="{E168B5BF-261D-460D-AEA4-8B814507711F}" type="parTrans" cxnId="{9298EE22-7C29-4586-8836-FF988706F75C}">
      <dgm:prSet/>
      <dgm:spPr/>
      <dgm:t>
        <a:bodyPr/>
        <a:lstStyle/>
        <a:p>
          <a:endParaRPr lang="en-US">
            <a:latin typeface="Times New Roman" panose="02020603050405020304" pitchFamily="18" charset="0"/>
            <a:cs typeface="Times New Roman" panose="02020603050405020304" pitchFamily="18" charset="0"/>
          </a:endParaRPr>
        </a:p>
      </dgm:t>
    </dgm:pt>
    <dgm:pt modelId="{6E45D593-61BB-49E9-9347-D22F764DC296}" type="sibTrans" cxnId="{9298EE22-7C29-4586-8836-FF988706F75C}">
      <dgm:prSet/>
      <dgm:spPr/>
      <dgm:t>
        <a:bodyPr/>
        <a:lstStyle/>
        <a:p>
          <a:endParaRPr lang="en-US">
            <a:latin typeface="Times New Roman" panose="02020603050405020304" pitchFamily="18" charset="0"/>
            <a:cs typeface="Times New Roman" panose="02020603050405020304" pitchFamily="18" charset="0"/>
          </a:endParaRPr>
        </a:p>
      </dgm:t>
    </dgm:pt>
    <dgm:pt modelId="{48CD9A8B-5E68-4C94-B9B1-A7C7796F6C2F}">
      <dgm:prSet/>
      <dgm:spPr>
        <a:solidFill>
          <a:schemeClr val="tx2">
            <a:lumMod val="20000"/>
            <a:lumOff val="80000"/>
          </a:schemeClr>
        </a:solidFill>
      </dgm:spPr>
      <dgm:t>
        <a:bodyPr/>
        <a:lstStyle/>
        <a:p>
          <a:r>
            <a:rPr lang="en-US" dirty="0">
              <a:latin typeface="+mn-lt"/>
              <a:cs typeface="Times New Roman" panose="02020603050405020304" pitchFamily="18" charset="0"/>
            </a:rPr>
            <a:t>General Insurance</a:t>
          </a:r>
        </a:p>
      </dgm:t>
    </dgm:pt>
    <dgm:pt modelId="{A4558D66-4CA1-4B9B-8B02-E267254B3C05}" type="parTrans" cxnId="{E5942ADC-F1ED-4EFC-8A31-BE65F81AFC83}">
      <dgm:prSet/>
      <dgm:spPr/>
      <dgm:t>
        <a:bodyPr/>
        <a:lstStyle/>
        <a:p>
          <a:endParaRPr lang="en-US">
            <a:latin typeface="Times New Roman" panose="02020603050405020304" pitchFamily="18" charset="0"/>
            <a:cs typeface="Times New Roman" panose="02020603050405020304" pitchFamily="18" charset="0"/>
          </a:endParaRPr>
        </a:p>
      </dgm:t>
    </dgm:pt>
    <dgm:pt modelId="{69782A08-654C-4129-B39E-B6C34D441FD1}" type="sibTrans" cxnId="{E5942ADC-F1ED-4EFC-8A31-BE65F81AFC83}">
      <dgm:prSet/>
      <dgm:spPr/>
      <dgm:t>
        <a:bodyPr/>
        <a:lstStyle/>
        <a:p>
          <a:endParaRPr lang="en-US">
            <a:latin typeface="Times New Roman" panose="02020603050405020304" pitchFamily="18" charset="0"/>
            <a:cs typeface="Times New Roman" panose="02020603050405020304" pitchFamily="18" charset="0"/>
          </a:endParaRPr>
        </a:p>
      </dgm:t>
    </dgm:pt>
    <dgm:pt modelId="{4730913A-5C2B-440A-AFD8-A9C5C42452BD}">
      <dgm:prSet custT="1"/>
      <dgm:spPr/>
      <dgm:t>
        <a:bodyPr/>
        <a:lstStyle/>
        <a:p>
          <a:r>
            <a:rPr lang="en-US" sz="2300" kern="1200" dirty="0">
              <a:latin typeface="+mn-lt"/>
              <a:cs typeface="Times New Roman" panose="02020603050405020304" pitchFamily="18" charset="0"/>
            </a:rPr>
            <a:t>ML Threat Rating: </a:t>
          </a:r>
          <a:r>
            <a:rPr lang="en-US" sz="2300" kern="1200" dirty="0">
              <a:solidFill>
                <a:schemeClr val="accent6">
                  <a:lumMod val="75000"/>
                </a:schemeClr>
              </a:solidFill>
              <a:latin typeface="+mn-lt"/>
              <a:cs typeface="Times New Roman" panose="02020603050405020304" pitchFamily="18" charset="0"/>
            </a:rPr>
            <a:t>Low</a:t>
          </a:r>
          <a:r>
            <a:rPr lang="en-US" sz="2300" kern="1200" dirty="0">
              <a:latin typeface="+mn-lt"/>
              <a:cs typeface="Times New Roman" panose="02020603050405020304" pitchFamily="18" charset="0"/>
            </a:rPr>
            <a:t>, except Motor Insurance (</a:t>
          </a:r>
          <a:r>
            <a:rPr lang="en-US" sz="2300" kern="1200" dirty="0">
              <a:solidFill>
                <a:srgbClr val="70AD47"/>
              </a:solidFill>
              <a:latin typeface="Calibri" panose="020F0502020204030204"/>
              <a:ea typeface="+mn-ea"/>
              <a:cs typeface="Times New Roman" panose="02020603050405020304" pitchFamily="18" charset="0"/>
            </a:rPr>
            <a:t>Medium-Low</a:t>
          </a:r>
          <a:r>
            <a:rPr lang="en-US" sz="2300" kern="1200" dirty="0">
              <a:latin typeface="+mn-lt"/>
              <a:cs typeface="Times New Roman" panose="02020603050405020304" pitchFamily="18" charset="0"/>
            </a:rPr>
            <a:t>)</a:t>
          </a:r>
        </a:p>
      </dgm:t>
    </dgm:pt>
    <dgm:pt modelId="{CCCB4A5B-D13D-4F97-A61A-7EBB0B3BDFD1}" type="parTrans" cxnId="{4676F999-78A4-4B8B-BEAD-269A36C88E7F}">
      <dgm:prSet/>
      <dgm:spPr/>
      <dgm:t>
        <a:bodyPr/>
        <a:lstStyle/>
        <a:p>
          <a:endParaRPr lang="en-US">
            <a:latin typeface="Times New Roman" panose="02020603050405020304" pitchFamily="18" charset="0"/>
            <a:cs typeface="Times New Roman" panose="02020603050405020304" pitchFamily="18" charset="0"/>
          </a:endParaRPr>
        </a:p>
      </dgm:t>
    </dgm:pt>
    <dgm:pt modelId="{3D0B1E3D-42B9-46F4-9FC6-24F2F238B376}" type="sibTrans" cxnId="{4676F999-78A4-4B8B-BEAD-269A36C88E7F}">
      <dgm:prSet/>
      <dgm:spPr/>
      <dgm:t>
        <a:bodyPr/>
        <a:lstStyle/>
        <a:p>
          <a:endParaRPr lang="en-US">
            <a:latin typeface="Times New Roman" panose="02020603050405020304" pitchFamily="18" charset="0"/>
            <a:cs typeface="Times New Roman" panose="02020603050405020304" pitchFamily="18" charset="0"/>
          </a:endParaRPr>
        </a:p>
      </dgm:t>
    </dgm:pt>
    <dgm:pt modelId="{CCFF010B-6D40-4761-A2F1-F36524EE7F9F}">
      <dgm:prSet/>
      <dgm:spPr/>
      <dgm:t>
        <a:bodyPr/>
        <a:lstStyle/>
        <a:p>
          <a:r>
            <a:rPr lang="en-US" dirty="0">
              <a:latin typeface="+mn-lt"/>
              <a:cs typeface="Times New Roman" panose="02020603050405020304" pitchFamily="18" charset="0"/>
            </a:rPr>
            <a:t>One domestic typology involving motor insurance</a:t>
          </a:r>
        </a:p>
      </dgm:t>
    </dgm:pt>
    <dgm:pt modelId="{389EF7A0-D0AA-49AA-8164-349BD0D1021E}" type="parTrans" cxnId="{1557C0DB-E7BB-4D96-A7C6-2C65C5150288}">
      <dgm:prSet/>
      <dgm:spPr/>
      <dgm:t>
        <a:bodyPr/>
        <a:lstStyle/>
        <a:p>
          <a:endParaRPr lang="en-US">
            <a:latin typeface="Times New Roman" panose="02020603050405020304" pitchFamily="18" charset="0"/>
            <a:cs typeface="Times New Roman" panose="02020603050405020304" pitchFamily="18" charset="0"/>
          </a:endParaRPr>
        </a:p>
      </dgm:t>
    </dgm:pt>
    <dgm:pt modelId="{47FFE6DE-3915-40AA-A3BB-61E6844A471C}" type="sibTrans" cxnId="{1557C0DB-E7BB-4D96-A7C6-2C65C5150288}">
      <dgm:prSet/>
      <dgm:spPr/>
      <dgm:t>
        <a:bodyPr/>
        <a:lstStyle/>
        <a:p>
          <a:endParaRPr lang="en-US">
            <a:latin typeface="Times New Roman" panose="02020603050405020304" pitchFamily="18" charset="0"/>
            <a:cs typeface="Times New Roman" panose="02020603050405020304" pitchFamily="18" charset="0"/>
          </a:endParaRPr>
        </a:p>
      </dgm:t>
    </dgm:pt>
    <dgm:pt modelId="{06D320F8-EB9C-45F0-95C8-6D416122992A}">
      <dgm:prSet/>
      <dgm:spPr/>
      <dgm:t>
        <a:bodyPr/>
        <a:lstStyle/>
        <a:p>
          <a:r>
            <a:rPr lang="en-US" dirty="0">
              <a:latin typeface="+mn-lt"/>
              <a:cs typeface="Times New Roman" panose="02020603050405020304" pitchFamily="18" charset="0"/>
            </a:rPr>
            <a:t>Risks exist due to potential fraud, where proceeds could be used for ML.</a:t>
          </a:r>
        </a:p>
      </dgm:t>
    </dgm:pt>
    <dgm:pt modelId="{4404A919-152F-46E3-86D8-B8C9220EAD4A}" type="parTrans" cxnId="{89D092BB-7DC9-47B5-B30D-77B4DABA51F5}">
      <dgm:prSet/>
      <dgm:spPr/>
      <dgm:t>
        <a:bodyPr/>
        <a:lstStyle/>
        <a:p>
          <a:endParaRPr lang="en-US">
            <a:latin typeface="Times New Roman" panose="02020603050405020304" pitchFamily="18" charset="0"/>
            <a:cs typeface="Times New Roman" panose="02020603050405020304" pitchFamily="18" charset="0"/>
          </a:endParaRPr>
        </a:p>
      </dgm:t>
    </dgm:pt>
    <dgm:pt modelId="{6C884777-9FFC-4C0A-8185-AFD17B4F898D}" type="sibTrans" cxnId="{89D092BB-7DC9-47B5-B30D-77B4DABA51F5}">
      <dgm:prSet/>
      <dgm:spPr/>
      <dgm:t>
        <a:bodyPr/>
        <a:lstStyle/>
        <a:p>
          <a:endParaRPr lang="en-US">
            <a:latin typeface="Times New Roman" panose="02020603050405020304" pitchFamily="18" charset="0"/>
            <a:cs typeface="Times New Roman" panose="02020603050405020304" pitchFamily="18" charset="0"/>
          </a:endParaRPr>
        </a:p>
      </dgm:t>
    </dgm:pt>
    <dgm:pt modelId="{AB70926B-3FA5-467D-8730-DFEA7B8E1930}" type="pres">
      <dgm:prSet presAssocID="{F1BBC24B-1846-4DCB-923A-BEF59F8DA80D}" presName="vert0" presStyleCnt="0">
        <dgm:presLayoutVars>
          <dgm:dir/>
          <dgm:animOne val="branch"/>
          <dgm:animLvl val="lvl"/>
        </dgm:presLayoutVars>
      </dgm:prSet>
      <dgm:spPr/>
    </dgm:pt>
    <dgm:pt modelId="{A76D9D9F-5CD0-4B04-A952-2B19A937D65B}" type="pres">
      <dgm:prSet presAssocID="{E6453674-4964-4D4F-89FA-9918F60FE3C0}" presName="thickLine" presStyleLbl="alignNode1" presStyleIdx="0" presStyleCnt="8"/>
      <dgm:spPr/>
    </dgm:pt>
    <dgm:pt modelId="{B86C678C-2B3D-4911-B47E-E2A32FCC7CA1}" type="pres">
      <dgm:prSet presAssocID="{E6453674-4964-4D4F-89FA-9918F60FE3C0}" presName="horz1" presStyleCnt="0"/>
      <dgm:spPr/>
    </dgm:pt>
    <dgm:pt modelId="{EC2ACEFC-7BDC-4892-8FA8-0EA01604E8B6}" type="pres">
      <dgm:prSet presAssocID="{E6453674-4964-4D4F-89FA-9918F60FE3C0}" presName="tx1" presStyleLbl="revTx" presStyleIdx="0" presStyleCnt="8"/>
      <dgm:spPr/>
    </dgm:pt>
    <dgm:pt modelId="{8C45CBB0-AD8D-49C3-82D3-9D324B171B21}" type="pres">
      <dgm:prSet presAssocID="{E6453674-4964-4D4F-89FA-9918F60FE3C0}" presName="vert1" presStyleCnt="0"/>
      <dgm:spPr/>
    </dgm:pt>
    <dgm:pt modelId="{C6DE81C1-23C5-43DD-A642-3CEAB7D0C23F}" type="pres">
      <dgm:prSet presAssocID="{33A51D38-13EB-478C-B9C3-7FEC4FB22CDA}" presName="thickLine" presStyleLbl="alignNode1" presStyleIdx="1" presStyleCnt="8"/>
      <dgm:spPr/>
    </dgm:pt>
    <dgm:pt modelId="{D54A66D7-CEEA-4959-AE75-ABB9E1816091}" type="pres">
      <dgm:prSet presAssocID="{33A51D38-13EB-478C-B9C3-7FEC4FB22CDA}" presName="horz1" presStyleCnt="0"/>
      <dgm:spPr/>
    </dgm:pt>
    <dgm:pt modelId="{0E303766-7524-443E-AB36-2AC50733928B}" type="pres">
      <dgm:prSet presAssocID="{33A51D38-13EB-478C-B9C3-7FEC4FB22CDA}" presName="tx1" presStyleLbl="revTx" presStyleIdx="1" presStyleCnt="8"/>
      <dgm:spPr/>
    </dgm:pt>
    <dgm:pt modelId="{1968C7DD-A999-444E-B536-4BEA31DCA784}" type="pres">
      <dgm:prSet presAssocID="{33A51D38-13EB-478C-B9C3-7FEC4FB22CDA}" presName="vert1" presStyleCnt="0"/>
      <dgm:spPr/>
    </dgm:pt>
    <dgm:pt modelId="{BD60F5E0-5BB4-44F9-BA2C-E423B1A0A154}" type="pres">
      <dgm:prSet presAssocID="{14FB581A-D00C-4D77-A173-5A0F41242809}" presName="thickLine" presStyleLbl="alignNode1" presStyleIdx="2" presStyleCnt="8"/>
      <dgm:spPr/>
    </dgm:pt>
    <dgm:pt modelId="{B71E6E1B-B30B-41BC-8273-68A610E884FA}" type="pres">
      <dgm:prSet presAssocID="{14FB581A-D00C-4D77-A173-5A0F41242809}" presName="horz1" presStyleCnt="0"/>
      <dgm:spPr/>
    </dgm:pt>
    <dgm:pt modelId="{B019B49C-E988-449B-89E3-36DF8CC2138B}" type="pres">
      <dgm:prSet presAssocID="{14FB581A-D00C-4D77-A173-5A0F41242809}" presName="tx1" presStyleLbl="revTx" presStyleIdx="2" presStyleCnt="8"/>
      <dgm:spPr/>
    </dgm:pt>
    <dgm:pt modelId="{84BBF116-CD7B-4189-89BD-DA1CAB5C4CA7}" type="pres">
      <dgm:prSet presAssocID="{14FB581A-D00C-4D77-A173-5A0F41242809}" presName="vert1" presStyleCnt="0"/>
      <dgm:spPr/>
    </dgm:pt>
    <dgm:pt modelId="{070AC30F-65D9-4505-8A86-96C7646F9B91}" type="pres">
      <dgm:prSet presAssocID="{5B96DC5D-EFF9-4BBA-A9AA-7F7111866E61}" presName="thickLine" presStyleLbl="alignNode1" presStyleIdx="3" presStyleCnt="8"/>
      <dgm:spPr/>
    </dgm:pt>
    <dgm:pt modelId="{81B6492A-1077-4828-9A69-21A2B54C6AF7}" type="pres">
      <dgm:prSet presAssocID="{5B96DC5D-EFF9-4BBA-A9AA-7F7111866E61}" presName="horz1" presStyleCnt="0"/>
      <dgm:spPr/>
    </dgm:pt>
    <dgm:pt modelId="{2B772248-F510-4913-83D9-1DEA7AA29140}" type="pres">
      <dgm:prSet presAssocID="{5B96DC5D-EFF9-4BBA-A9AA-7F7111866E61}" presName="tx1" presStyleLbl="revTx" presStyleIdx="3" presStyleCnt="8"/>
      <dgm:spPr/>
    </dgm:pt>
    <dgm:pt modelId="{76680742-CDFA-404C-A213-BF12CBF1B2B5}" type="pres">
      <dgm:prSet presAssocID="{5B96DC5D-EFF9-4BBA-A9AA-7F7111866E61}" presName="vert1" presStyleCnt="0"/>
      <dgm:spPr/>
    </dgm:pt>
    <dgm:pt modelId="{0C3E0F43-D005-41AC-8605-4DEC0252AC6E}" type="pres">
      <dgm:prSet presAssocID="{48CD9A8B-5E68-4C94-B9B1-A7C7796F6C2F}" presName="thickLine" presStyleLbl="alignNode1" presStyleIdx="4" presStyleCnt="8"/>
      <dgm:spPr/>
    </dgm:pt>
    <dgm:pt modelId="{27C361D0-B31A-405D-AD56-52D7343FC06D}" type="pres">
      <dgm:prSet presAssocID="{48CD9A8B-5E68-4C94-B9B1-A7C7796F6C2F}" presName="horz1" presStyleCnt="0"/>
      <dgm:spPr/>
    </dgm:pt>
    <dgm:pt modelId="{F9B4F920-66B1-488D-B4EF-A78B8C3A543E}" type="pres">
      <dgm:prSet presAssocID="{48CD9A8B-5E68-4C94-B9B1-A7C7796F6C2F}" presName="tx1" presStyleLbl="revTx" presStyleIdx="4" presStyleCnt="8"/>
      <dgm:spPr/>
    </dgm:pt>
    <dgm:pt modelId="{1FEC9C66-C7CA-4510-BA9B-90D94C341566}" type="pres">
      <dgm:prSet presAssocID="{48CD9A8B-5E68-4C94-B9B1-A7C7796F6C2F}" presName="vert1" presStyleCnt="0"/>
      <dgm:spPr/>
    </dgm:pt>
    <dgm:pt modelId="{3460B348-9FC7-4118-9A76-BFB769888C21}" type="pres">
      <dgm:prSet presAssocID="{4730913A-5C2B-440A-AFD8-A9C5C42452BD}" presName="thickLine" presStyleLbl="alignNode1" presStyleIdx="5" presStyleCnt="8"/>
      <dgm:spPr/>
    </dgm:pt>
    <dgm:pt modelId="{8954B969-D587-4297-9CEC-CD2EA0568120}" type="pres">
      <dgm:prSet presAssocID="{4730913A-5C2B-440A-AFD8-A9C5C42452BD}" presName="horz1" presStyleCnt="0"/>
      <dgm:spPr/>
    </dgm:pt>
    <dgm:pt modelId="{F1CECF1D-02D2-4F68-A571-35DFC60D2618}" type="pres">
      <dgm:prSet presAssocID="{4730913A-5C2B-440A-AFD8-A9C5C42452BD}" presName="tx1" presStyleLbl="revTx" presStyleIdx="5" presStyleCnt="8"/>
      <dgm:spPr/>
    </dgm:pt>
    <dgm:pt modelId="{7A335052-2E6C-4EDE-A9B4-8E5F5B492F64}" type="pres">
      <dgm:prSet presAssocID="{4730913A-5C2B-440A-AFD8-A9C5C42452BD}" presName="vert1" presStyleCnt="0"/>
      <dgm:spPr/>
    </dgm:pt>
    <dgm:pt modelId="{5EC4B457-0EBA-4860-ACB1-AA54600CA8E9}" type="pres">
      <dgm:prSet presAssocID="{CCFF010B-6D40-4761-A2F1-F36524EE7F9F}" presName="thickLine" presStyleLbl="alignNode1" presStyleIdx="6" presStyleCnt="8"/>
      <dgm:spPr/>
    </dgm:pt>
    <dgm:pt modelId="{272F8611-8788-47B9-8BA3-5B4DDB81CFDC}" type="pres">
      <dgm:prSet presAssocID="{CCFF010B-6D40-4761-A2F1-F36524EE7F9F}" presName="horz1" presStyleCnt="0"/>
      <dgm:spPr/>
    </dgm:pt>
    <dgm:pt modelId="{8DF1150C-F781-4102-BF4D-24C4D8A84447}" type="pres">
      <dgm:prSet presAssocID="{CCFF010B-6D40-4761-A2F1-F36524EE7F9F}" presName="tx1" presStyleLbl="revTx" presStyleIdx="6" presStyleCnt="8"/>
      <dgm:spPr/>
    </dgm:pt>
    <dgm:pt modelId="{75EAB26D-7C06-48FD-A978-294ADEFA20A1}" type="pres">
      <dgm:prSet presAssocID="{CCFF010B-6D40-4761-A2F1-F36524EE7F9F}" presName="vert1" presStyleCnt="0"/>
      <dgm:spPr/>
    </dgm:pt>
    <dgm:pt modelId="{29649831-3C65-4176-A215-F1E08EAD00D2}" type="pres">
      <dgm:prSet presAssocID="{06D320F8-EB9C-45F0-95C8-6D416122992A}" presName="thickLine" presStyleLbl="alignNode1" presStyleIdx="7" presStyleCnt="8"/>
      <dgm:spPr/>
    </dgm:pt>
    <dgm:pt modelId="{9419ADCA-62EE-463B-87D2-03B281C74831}" type="pres">
      <dgm:prSet presAssocID="{06D320F8-EB9C-45F0-95C8-6D416122992A}" presName="horz1" presStyleCnt="0"/>
      <dgm:spPr/>
    </dgm:pt>
    <dgm:pt modelId="{7B38194F-A146-419B-82C0-A75C5CDABE8C}" type="pres">
      <dgm:prSet presAssocID="{06D320F8-EB9C-45F0-95C8-6D416122992A}" presName="tx1" presStyleLbl="revTx" presStyleIdx="7" presStyleCnt="8"/>
      <dgm:spPr/>
    </dgm:pt>
    <dgm:pt modelId="{3191A311-E277-4EBB-A0AC-01E75B5D3F4F}" type="pres">
      <dgm:prSet presAssocID="{06D320F8-EB9C-45F0-95C8-6D416122992A}" presName="vert1" presStyleCnt="0"/>
      <dgm:spPr/>
    </dgm:pt>
  </dgm:ptLst>
  <dgm:cxnLst>
    <dgm:cxn modelId="{87E8BC00-62D7-4127-B24B-F39AAB17FC30}" srcId="{F1BBC24B-1846-4DCB-923A-BEF59F8DA80D}" destId="{14FB581A-D00C-4D77-A173-5A0F41242809}" srcOrd="2" destOrd="0" parTransId="{945D3771-3258-4290-A174-CD85FBB9F4F6}" sibTransId="{2125B6EB-5710-4129-997B-7684290E61DD}"/>
    <dgm:cxn modelId="{6A428F04-C719-48B4-B1DB-66DA001310BB}" type="presOf" srcId="{33A51D38-13EB-478C-B9C3-7FEC4FB22CDA}" destId="{0E303766-7524-443E-AB36-2AC50733928B}" srcOrd="0" destOrd="0" presId="urn:microsoft.com/office/officeart/2008/layout/LinedList"/>
    <dgm:cxn modelId="{40945D20-9B08-4E53-8018-F4695F5EC3A7}" type="presOf" srcId="{4730913A-5C2B-440A-AFD8-A9C5C42452BD}" destId="{F1CECF1D-02D2-4F68-A571-35DFC60D2618}" srcOrd="0" destOrd="0" presId="urn:microsoft.com/office/officeart/2008/layout/LinedList"/>
    <dgm:cxn modelId="{9298EE22-7C29-4586-8836-FF988706F75C}" srcId="{F1BBC24B-1846-4DCB-923A-BEF59F8DA80D}" destId="{5B96DC5D-EFF9-4BBA-A9AA-7F7111866E61}" srcOrd="3" destOrd="0" parTransId="{E168B5BF-261D-460D-AEA4-8B814507711F}" sibTransId="{6E45D593-61BB-49E9-9347-D22F764DC296}"/>
    <dgm:cxn modelId="{F5F75A24-614C-4353-AD70-02FC07E72EA7}" type="presOf" srcId="{CCFF010B-6D40-4761-A2F1-F36524EE7F9F}" destId="{8DF1150C-F781-4102-BF4D-24C4D8A84447}" srcOrd="0" destOrd="0" presId="urn:microsoft.com/office/officeart/2008/layout/LinedList"/>
    <dgm:cxn modelId="{875E5843-441F-464F-B2AA-1198CB3D100E}" type="presOf" srcId="{5B96DC5D-EFF9-4BBA-A9AA-7F7111866E61}" destId="{2B772248-F510-4913-83D9-1DEA7AA29140}" srcOrd="0" destOrd="0" presId="urn:microsoft.com/office/officeart/2008/layout/LinedList"/>
    <dgm:cxn modelId="{ED03D351-16D8-4258-B2EE-2DCC92C77B71}" srcId="{F1BBC24B-1846-4DCB-923A-BEF59F8DA80D}" destId="{33A51D38-13EB-478C-B9C3-7FEC4FB22CDA}" srcOrd="1" destOrd="0" parTransId="{9B81B5E4-3FE2-42F8-A585-FC1E41E49EF6}" sibTransId="{38F0E3B5-BD8C-4AD2-9FA2-69214513E562}"/>
    <dgm:cxn modelId="{7FDCDC80-5137-4C63-A33D-A41B8C1A942B}" type="presOf" srcId="{14FB581A-D00C-4D77-A173-5A0F41242809}" destId="{B019B49C-E988-449B-89E3-36DF8CC2138B}" srcOrd="0" destOrd="0" presId="urn:microsoft.com/office/officeart/2008/layout/LinedList"/>
    <dgm:cxn modelId="{4676F999-78A4-4B8B-BEAD-269A36C88E7F}" srcId="{F1BBC24B-1846-4DCB-923A-BEF59F8DA80D}" destId="{4730913A-5C2B-440A-AFD8-A9C5C42452BD}" srcOrd="5" destOrd="0" parTransId="{CCCB4A5B-D13D-4F97-A61A-7EBB0B3BDFD1}" sibTransId="{3D0B1E3D-42B9-46F4-9FC6-24F2F238B376}"/>
    <dgm:cxn modelId="{743D9BA1-1B06-4D88-8D73-00855F1DC936}" srcId="{F1BBC24B-1846-4DCB-923A-BEF59F8DA80D}" destId="{E6453674-4964-4D4F-89FA-9918F60FE3C0}" srcOrd="0" destOrd="0" parTransId="{A2A41F11-383B-4A67-86D9-0B455B67143E}" sibTransId="{A210030F-CFAA-4F44-8DF5-5865261AA6FF}"/>
    <dgm:cxn modelId="{89D092BB-7DC9-47B5-B30D-77B4DABA51F5}" srcId="{F1BBC24B-1846-4DCB-923A-BEF59F8DA80D}" destId="{06D320F8-EB9C-45F0-95C8-6D416122992A}" srcOrd="7" destOrd="0" parTransId="{4404A919-152F-46E3-86D8-B8C9220EAD4A}" sibTransId="{6C884777-9FFC-4C0A-8185-AFD17B4F898D}"/>
    <dgm:cxn modelId="{9DF23DC1-5058-4698-B3E8-F7DDFD3FCDB2}" type="presOf" srcId="{F1BBC24B-1846-4DCB-923A-BEF59F8DA80D}" destId="{AB70926B-3FA5-467D-8730-DFEA7B8E1930}" srcOrd="0" destOrd="0" presId="urn:microsoft.com/office/officeart/2008/layout/LinedList"/>
    <dgm:cxn modelId="{FB39D0D4-77A4-434F-97AD-C61180802415}" type="presOf" srcId="{06D320F8-EB9C-45F0-95C8-6D416122992A}" destId="{7B38194F-A146-419B-82C0-A75C5CDABE8C}" srcOrd="0" destOrd="0" presId="urn:microsoft.com/office/officeart/2008/layout/LinedList"/>
    <dgm:cxn modelId="{1557C0DB-E7BB-4D96-A7C6-2C65C5150288}" srcId="{F1BBC24B-1846-4DCB-923A-BEF59F8DA80D}" destId="{CCFF010B-6D40-4761-A2F1-F36524EE7F9F}" srcOrd="6" destOrd="0" parTransId="{389EF7A0-D0AA-49AA-8164-349BD0D1021E}" sibTransId="{47FFE6DE-3915-40AA-A3BB-61E6844A471C}"/>
    <dgm:cxn modelId="{E5942ADC-F1ED-4EFC-8A31-BE65F81AFC83}" srcId="{F1BBC24B-1846-4DCB-923A-BEF59F8DA80D}" destId="{48CD9A8B-5E68-4C94-B9B1-A7C7796F6C2F}" srcOrd="4" destOrd="0" parTransId="{A4558D66-4CA1-4B9B-8B02-E267254B3C05}" sibTransId="{69782A08-654C-4129-B39E-B6C34D441FD1}"/>
    <dgm:cxn modelId="{593E41DC-2EF0-4EE5-9316-11960254B427}" type="presOf" srcId="{48CD9A8B-5E68-4C94-B9B1-A7C7796F6C2F}" destId="{F9B4F920-66B1-488D-B4EF-A78B8C3A543E}" srcOrd="0" destOrd="0" presId="urn:microsoft.com/office/officeart/2008/layout/LinedList"/>
    <dgm:cxn modelId="{AA00C7F7-9B54-40BB-8805-B201921F4E89}" type="presOf" srcId="{E6453674-4964-4D4F-89FA-9918F60FE3C0}" destId="{EC2ACEFC-7BDC-4892-8FA8-0EA01604E8B6}" srcOrd="0" destOrd="0" presId="urn:microsoft.com/office/officeart/2008/layout/LinedList"/>
    <dgm:cxn modelId="{DF6BA3D2-6001-43FC-8F0D-3B895085A347}" type="presParOf" srcId="{AB70926B-3FA5-467D-8730-DFEA7B8E1930}" destId="{A76D9D9F-5CD0-4B04-A952-2B19A937D65B}" srcOrd="0" destOrd="0" presId="urn:microsoft.com/office/officeart/2008/layout/LinedList"/>
    <dgm:cxn modelId="{6EB0C30A-8FAE-4A67-A99B-23171123E4A3}" type="presParOf" srcId="{AB70926B-3FA5-467D-8730-DFEA7B8E1930}" destId="{B86C678C-2B3D-4911-B47E-E2A32FCC7CA1}" srcOrd="1" destOrd="0" presId="urn:microsoft.com/office/officeart/2008/layout/LinedList"/>
    <dgm:cxn modelId="{979936BD-3C5D-4644-A7E5-86C997BE1061}" type="presParOf" srcId="{B86C678C-2B3D-4911-B47E-E2A32FCC7CA1}" destId="{EC2ACEFC-7BDC-4892-8FA8-0EA01604E8B6}" srcOrd="0" destOrd="0" presId="urn:microsoft.com/office/officeart/2008/layout/LinedList"/>
    <dgm:cxn modelId="{6AA15C59-EB1E-4252-B964-DD299738F39D}" type="presParOf" srcId="{B86C678C-2B3D-4911-B47E-E2A32FCC7CA1}" destId="{8C45CBB0-AD8D-49C3-82D3-9D324B171B21}" srcOrd="1" destOrd="0" presId="urn:microsoft.com/office/officeart/2008/layout/LinedList"/>
    <dgm:cxn modelId="{13EC7411-43BF-4B54-A41C-BCC23EB2A657}" type="presParOf" srcId="{AB70926B-3FA5-467D-8730-DFEA7B8E1930}" destId="{C6DE81C1-23C5-43DD-A642-3CEAB7D0C23F}" srcOrd="2" destOrd="0" presId="urn:microsoft.com/office/officeart/2008/layout/LinedList"/>
    <dgm:cxn modelId="{36371391-CFCE-4BBD-8B13-CCE0A5DECECA}" type="presParOf" srcId="{AB70926B-3FA5-467D-8730-DFEA7B8E1930}" destId="{D54A66D7-CEEA-4959-AE75-ABB9E1816091}" srcOrd="3" destOrd="0" presId="urn:microsoft.com/office/officeart/2008/layout/LinedList"/>
    <dgm:cxn modelId="{D6B90908-91EA-464D-B29C-40CE1E9761A3}" type="presParOf" srcId="{D54A66D7-CEEA-4959-AE75-ABB9E1816091}" destId="{0E303766-7524-443E-AB36-2AC50733928B}" srcOrd="0" destOrd="0" presId="urn:microsoft.com/office/officeart/2008/layout/LinedList"/>
    <dgm:cxn modelId="{8796B7C9-CFA0-4D04-BF04-28D35310166C}" type="presParOf" srcId="{D54A66D7-CEEA-4959-AE75-ABB9E1816091}" destId="{1968C7DD-A999-444E-B536-4BEA31DCA784}" srcOrd="1" destOrd="0" presId="urn:microsoft.com/office/officeart/2008/layout/LinedList"/>
    <dgm:cxn modelId="{0BE11A4F-6AEA-4E96-BC3E-A8D149BAD459}" type="presParOf" srcId="{AB70926B-3FA5-467D-8730-DFEA7B8E1930}" destId="{BD60F5E0-5BB4-44F9-BA2C-E423B1A0A154}" srcOrd="4" destOrd="0" presId="urn:microsoft.com/office/officeart/2008/layout/LinedList"/>
    <dgm:cxn modelId="{E446955B-7373-4687-95AF-E6D9DFE98766}" type="presParOf" srcId="{AB70926B-3FA5-467D-8730-DFEA7B8E1930}" destId="{B71E6E1B-B30B-41BC-8273-68A610E884FA}" srcOrd="5" destOrd="0" presId="urn:microsoft.com/office/officeart/2008/layout/LinedList"/>
    <dgm:cxn modelId="{50525874-58EA-4470-A816-464CDF024AED}" type="presParOf" srcId="{B71E6E1B-B30B-41BC-8273-68A610E884FA}" destId="{B019B49C-E988-449B-89E3-36DF8CC2138B}" srcOrd="0" destOrd="0" presId="urn:microsoft.com/office/officeart/2008/layout/LinedList"/>
    <dgm:cxn modelId="{CA287713-970E-4078-83C9-3A12CCBB760F}" type="presParOf" srcId="{B71E6E1B-B30B-41BC-8273-68A610E884FA}" destId="{84BBF116-CD7B-4189-89BD-DA1CAB5C4CA7}" srcOrd="1" destOrd="0" presId="urn:microsoft.com/office/officeart/2008/layout/LinedList"/>
    <dgm:cxn modelId="{125F4AAB-0118-4A03-A015-7D79033E8013}" type="presParOf" srcId="{AB70926B-3FA5-467D-8730-DFEA7B8E1930}" destId="{070AC30F-65D9-4505-8A86-96C7646F9B91}" srcOrd="6" destOrd="0" presId="urn:microsoft.com/office/officeart/2008/layout/LinedList"/>
    <dgm:cxn modelId="{71D48B1E-B31E-406B-9B2B-5A3ADCF0B95C}" type="presParOf" srcId="{AB70926B-3FA5-467D-8730-DFEA7B8E1930}" destId="{81B6492A-1077-4828-9A69-21A2B54C6AF7}" srcOrd="7" destOrd="0" presId="urn:microsoft.com/office/officeart/2008/layout/LinedList"/>
    <dgm:cxn modelId="{97E36940-4450-4C0D-934E-8532B6E7545C}" type="presParOf" srcId="{81B6492A-1077-4828-9A69-21A2B54C6AF7}" destId="{2B772248-F510-4913-83D9-1DEA7AA29140}" srcOrd="0" destOrd="0" presId="urn:microsoft.com/office/officeart/2008/layout/LinedList"/>
    <dgm:cxn modelId="{8C2D4EBF-6505-4E7D-AAFB-7035BF0B3B9E}" type="presParOf" srcId="{81B6492A-1077-4828-9A69-21A2B54C6AF7}" destId="{76680742-CDFA-404C-A213-BF12CBF1B2B5}" srcOrd="1" destOrd="0" presId="urn:microsoft.com/office/officeart/2008/layout/LinedList"/>
    <dgm:cxn modelId="{A2CC490D-EFE3-4F1D-A91E-E135F4DD6512}" type="presParOf" srcId="{AB70926B-3FA5-467D-8730-DFEA7B8E1930}" destId="{0C3E0F43-D005-41AC-8605-4DEC0252AC6E}" srcOrd="8" destOrd="0" presId="urn:microsoft.com/office/officeart/2008/layout/LinedList"/>
    <dgm:cxn modelId="{5E48BE7B-9535-457A-B2B2-053EAF55D08F}" type="presParOf" srcId="{AB70926B-3FA5-467D-8730-DFEA7B8E1930}" destId="{27C361D0-B31A-405D-AD56-52D7343FC06D}" srcOrd="9" destOrd="0" presId="urn:microsoft.com/office/officeart/2008/layout/LinedList"/>
    <dgm:cxn modelId="{C67BE456-38F5-446F-A9D5-154C238222F7}" type="presParOf" srcId="{27C361D0-B31A-405D-AD56-52D7343FC06D}" destId="{F9B4F920-66B1-488D-B4EF-A78B8C3A543E}" srcOrd="0" destOrd="0" presId="urn:microsoft.com/office/officeart/2008/layout/LinedList"/>
    <dgm:cxn modelId="{95F5CBAD-61CC-45B2-B50D-D5960A1C069D}" type="presParOf" srcId="{27C361D0-B31A-405D-AD56-52D7343FC06D}" destId="{1FEC9C66-C7CA-4510-BA9B-90D94C341566}" srcOrd="1" destOrd="0" presId="urn:microsoft.com/office/officeart/2008/layout/LinedList"/>
    <dgm:cxn modelId="{9B614A1F-8DFD-4316-A9E3-CD9BBEC51435}" type="presParOf" srcId="{AB70926B-3FA5-467D-8730-DFEA7B8E1930}" destId="{3460B348-9FC7-4118-9A76-BFB769888C21}" srcOrd="10" destOrd="0" presId="urn:microsoft.com/office/officeart/2008/layout/LinedList"/>
    <dgm:cxn modelId="{A6B18CD5-D35B-4163-9EAD-DFC2BD13F9F7}" type="presParOf" srcId="{AB70926B-3FA5-467D-8730-DFEA7B8E1930}" destId="{8954B969-D587-4297-9CEC-CD2EA0568120}" srcOrd="11" destOrd="0" presId="urn:microsoft.com/office/officeart/2008/layout/LinedList"/>
    <dgm:cxn modelId="{CBECB62B-B379-4169-A63F-4E576E2249A6}" type="presParOf" srcId="{8954B969-D587-4297-9CEC-CD2EA0568120}" destId="{F1CECF1D-02D2-4F68-A571-35DFC60D2618}" srcOrd="0" destOrd="0" presId="urn:microsoft.com/office/officeart/2008/layout/LinedList"/>
    <dgm:cxn modelId="{70F18D9F-1205-4B47-99FF-D4A2C5EE6DE8}" type="presParOf" srcId="{8954B969-D587-4297-9CEC-CD2EA0568120}" destId="{7A335052-2E6C-4EDE-A9B4-8E5F5B492F64}" srcOrd="1" destOrd="0" presId="urn:microsoft.com/office/officeart/2008/layout/LinedList"/>
    <dgm:cxn modelId="{32154122-2CE2-480C-B5C3-D369C72F6C5A}" type="presParOf" srcId="{AB70926B-3FA5-467D-8730-DFEA7B8E1930}" destId="{5EC4B457-0EBA-4860-ACB1-AA54600CA8E9}" srcOrd="12" destOrd="0" presId="urn:microsoft.com/office/officeart/2008/layout/LinedList"/>
    <dgm:cxn modelId="{AA76E07F-D0E4-4873-A0A1-AC0E433A1B60}" type="presParOf" srcId="{AB70926B-3FA5-467D-8730-DFEA7B8E1930}" destId="{272F8611-8788-47B9-8BA3-5B4DDB81CFDC}" srcOrd="13" destOrd="0" presId="urn:microsoft.com/office/officeart/2008/layout/LinedList"/>
    <dgm:cxn modelId="{5EDC61A1-F9DC-4F23-B48E-0F8BA31CE771}" type="presParOf" srcId="{272F8611-8788-47B9-8BA3-5B4DDB81CFDC}" destId="{8DF1150C-F781-4102-BF4D-24C4D8A84447}" srcOrd="0" destOrd="0" presId="urn:microsoft.com/office/officeart/2008/layout/LinedList"/>
    <dgm:cxn modelId="{6BE7FF35-C0B0-41AE-962E-8257604F537B}" type="presParOf" srcId="{272F8611-8788-47B9-8BA3-5B4DDB81CFDC}" destId="{75EAB26D-7C06-48FD-A978-294ADEFA20A1}" srcOrd="1" destOrd="0" presId="urn:microsoft.com/office/officeart/2008/layout/LinedList"/>
    <dgm:cxn modelId="{94753B7E-97C5-45E1-B408-8EB6B9752829}" type="presParOf" srcId="{AB70926B-3FA5-467D-8730-DFEA7B8E1930}" destId="{29649831-3C65-4176-A215-F1E08EAD00D2}" srcOrd="14" destOrd="0" presId="urn:microsoft.com/office/officeart/2008/layout/LinedList"/>
    <dgm:cxn modelId="{3B937E65-DE69-44E4-8DC7-6336635CE7EF}" type="presParOf" srcId="{AB70926B-3FA5-467D-8730-DFEA7B8E1930}" destId="{9419ADCA-62EE-463B-87D2-03B281C74831}" srcOrd="15" destOrd="0" presId="urn:microsoft.com/office/officeart/2008/layout/LinedList"/>
    <dgm:cxn modelId="{93E4AF23-5C0F-44E8-AF41-B14C80ED07A0}" type="presParOf" srcId="{9419ADCA-62EE-463B-87D2-03B281C74831}" destId="{7B38194F-A146-419B-82C0-A75C5CDABE8C}" srcOrd="0" destOrd="0" presId="urn:microsoft.com/office/officeart/2008/layout/LinedList"/>
    <dgm:cxn modelId="{23B50DDA-B5C8-4FC5-86F9-7E750B9BFF49}" type="presParOf" srcId="{9419ADCA-62EE-463B-87D2-03B281C74831}" destId="{3191A311-E277-4EBB-A0AC-01E75B5D3F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E00463-69CB-4961-BEAF-C5C32B7157C8}" type="doc">
      <dgm:prSet loTypeId="urn:microsoft.com/office/officeart/2005/8/layout/hierarchy3" loCatId="hierarchy" qsTypeId="urn:microsoft.com/office/officeart/2005/8/quickstyle/simple1" qsCatId="simple" csTypeId="urn:microsoft.com/office/officeart/2018/5/colors/Iconchunking_neutralbg_colorful2" csCatId="colorful" phldr="1"/>
      <dgm:spPr/>
      <dgm:t>
        <a:bodyPr/>
        <a:lstStyle/>
        <a:p>
          <a:endParaRPr lang="en-US"/>
        </a:p>
      </dgm:t>
    </dgm:pt>
    <dgm:pt modelId="{6AC624B8-B1F5-48B2-BDBA-6A5F2830997B}">
      <dgm:prSet custT="1"/>
      <dgm:spPr/>
      <dgm:t>
        <a:bodyPr/>
        <a:lstStyle/>
        <a:p>
          <a:pPr>
            <a:defRPr b="1"/>
          </a:pPr>
          <a:r>
            <a:rPr lang="en-US" sz="1600" dirty="0">
              <a:latin typeface="+mn-lt"/>
              <a:cs typeface="Times New Roman" panose="02020603050405020304" pitchFamily="18" charset="0"/>
            </a:rPr>
            <a:t>Existence of strong AML legal framework and FSC’s risk-based supervision.</a:t>
          </a:r>
        </a:p>
      </dgm:t>
    </dgm:pt>
    <dgm:pt modelId="{A2147D19-9C60-4AEA-B33B-2EAC9C4F97EA}" type="parTrans" cxnId="{C6241D76-0D7A-4F73-8165-5D7B60F4EA78}">
      <dgm:prSet/>
      <dgm:spPr/>
      <dgm:t>
        <a:bodyPr/>
        <a:lstStyle/>
        <a:p>
          <a:endParaRPr lang="en-US" sz="2000">
            <a:latin typeface="Times New Roman" panose="02020603050405020304" pitchFamily="18" charset="0"/>
            <a:cs typeface="Times New Roman" panose="02020603050405020304" pitchFamily="18" charset="0"/>
          </a:endParaRPr>
        </a:p>
      </dgm:t>
    </dgm:pt>
    <dgm:pt modelId="{4D2144EB-6E3D-46FF-B73D-FA47A3556F5E}" type="sibTrans" cxnId="{C6241D76-0D7A-4F73-8165-5D7B60F4EA78}">
      <dgm:prSet/>
      <dgm:spPr/>
      <dgm:t>
        <a:bodyPr/>
        <a:lstStyle/>
        <a:p>
          <a:endParaRPr lang="en-US" sz="2000">
            <a:latin typeface="Times New Roman" panose="02020603050405020304" pitchFamily="18" charset="0"/>
            <a:cs typeface="Times New Roman" panose="02020603050405020304" pitchFamily="18" charset="0"/>
          </a:endParaRPr>
        </a:p>
      </dgm:t>
    </dgm:pt>
    <dgm:pt modelId="{B5AA4C98-6D25-4D53-953E-4656F8BF54CC}">
      <dgm:prSet custT="1"/>
      <dgm:spPr/>
      <dgm:t>
        <a:bodyPr/>
        <a:lstStyle/>
        <a:p>
          <a:pPr>
            <a:defRPr b="1"/>
          </a:pPr>
          <a:r>
            <a:rPr lang="en-US" sz="1600" dirty="0">
              <a:latin typeface="+mn-lt"/>
              <a:cs typeface="Times New Roman" panose="02020603050405020304" pitchFamily="18" charset="0"/>
            </a:rPr>
            <a:t>FSC maintains ML/TF risk understanding through offsite monitoring, onsite inspections, and follow-ups.</a:t>
          </a:r>
        </a:p>
      </dgm:t>
    </dgm:pt>
    <dgm:pt modelId="{FA7CC84A-7BCA-4908-9922-61FE779D91EB}" type="parTrans" cxnId="{65523A13-F6F6-40DC-BC5A-C5C99FE8DE60}">
      <dgm:prSet/>
      <dgm:spPr/>
      <dgm:t>
        <a:bodyPr/>
        <a:lstStyle/>
        <a:p>
          <a:endParaRPr lang="en-US" sz="2000">
            <a:latin typeface="Times New Roman" panose="02020603050405020304" pitchFamily="18" charset="0"/>
            <a:cs typeface="Times New Roman" panose="02020603050405020304" pitchFamily="18" charset="0"/>
          </a:endParaRPr>
        </a:p>
      </dgm:t>
    </dgm:pt>
    <dgm:pt modelId="{3A08CC52-4D8A-45C5-A174-218DDB35673A}" type="sibTrans" cxnId="{65523A13-F6F6-40DC-BC5A-C5C99FE8DE60}">
      <dgm:prSet/>
      <dgm:spPr/>
      <dgm:t>
        <a:bodyPr/>
        <a:lstStyle/>
        <a:p>
          <a:endParaRPr lang="en-US" sz="2000">
            <a:latin typeface="Times New Roman" panose="02020603050405020304" pitchFamily="18" charset="0"/>
            <a:cs typeface="Times New Roman" panose="02020603050405020304" pitchFamily="18" charset="0"/>
          </a:endParaRPr>
        </a:p>
      </dgm:t>
    </dgm:pt>
    <dgm:pt modelId="{97A24D66-52F2-4B91-A11D-A6639B1D57A9}">
      <dgm:prSet custT="1"/>
      <dgm:spPr/>
      <dgm:t>
        <a:bodyPr/>
        <a:lstStyle/>
        <a:p>
          <a:pPr>
            <a:defRPr b="1"/>
          </a:pPr>
          <a:r>
            <a:rPr lang="en-US" sz="1600" dirty="0">
              <a:latin typeface="+mn-lt"/>
              <a:cs typeface="Times New Roman" panose="02020603050405020304" pitchFamily="18" charset="0"/>
            </a:rPr>
            <a:t>Onsite inspections revealed that insurance companies have improved AML/CFT compliance by implementing:</a:t>
          </a:r>
        </a:p>
      </dgm:t>
    </dgm:pt>
    <dgm:pt modelId="{0CB1D3A1-1042-42A6-9650-2629FEAFD723}" type="parTrans" cxnId="{9115E992-C056-440B-AA3D-32455260F9A0}">
      <dgm:prSet/>
      <dgm:spPr/>
      <dgm:t>
        <a:bodyPr/>
        <a:lstStyle/>
        <a:p>
          <a:endParaRPr lang="en-US" sz="2000">
            <a:latin typeface="Times New Roman" panose="02020603050405020304" pitchFamily="18" charset="0"/>
            <a:cs typeface="Times New Roman" panose="02020603050405020304" pitchFamily="18" charset="0"/>
          </a:endParaRPr>
        </a:p>
      </dgm:t>
    </dgm:pt>
    <dgm:pt modelId="{9101A9CC-74F9-4917-B171-6A532DA7BA98}" type="sibTrans" cxnId="{9115E992-C056-440B-AA3D-32455260F9A0}">
      <dgm:prSet/>
      <dgm:spPr/>
      <dgm:t>
        <a:bodyPr/>
        <a:lstStyle/>
        <a:p>
          <a:endParaRPr lang="en-US" sz="2000">
            <a:latin typeface="Times New Roman" panose="02020603050405020304" pitchFamily="18" charset="0"/>
            <a:cs typeface="Times New Roman" panose="02020603050405020304" pitchFamily="18" charset="0"/>
          </a:endParaRPr>
        </a:p>
      </dgm:t>
    </dgm:pt>
    <dgm:pt modelId="{E0C150F5-785F-48F6-8B00-610B6C14C3A4}">
      <dgm:prSet custT="1"/>
      <dgm:spPr/>
      <dgm:t>
        <a:bodyPr/>
        <a:lstStyle/>
        <a:p>
          <a:pPr algn="just"/>
          <a:r>
            <a:rPr lang="en-US" sz="1200" dirty="0">
              <a:latin typeface="+mn-lt"/>
              <a:cs typeface="Times New Roman" panose="02020603050405020304" pitchFamily="18" charset="0"/>
            </a:rPr>
            <a:t>AML systems to identify high-risk transactions (PEPs, clients from non-equivalent jurisdictions, watch-listed clients) and mitigate associated risks.</a:t>
          </a:r>
        </a:p>
      </dgm:t>
    </dgm:pt>
    <dgm:pt modelId="{FA974FF6-5163-496E-91C8-A46C7950147C}" type="parTrans" cxnId="{4534C973-B919-40D2-9309-EF8641EE1952}">
      <dgm:prSet/>
      <dgm:spPr/>
      <dgm:t>
        <a:bodyPr/>
        <a:lstStyle/>
        <a:p>
          <a:endParaRPr lang="en-US" sz="2800">
            <a:latin typeface="Times New Roman" panose="02020603050405020304" pitchFamily="18" charset="0"/>
            <a:cs typeface="Times New Roman" panose="02020603050405020304" pitchFamily="18" charset="0"/>
          </a:endParaRPr>
        </a:p>
      </dgm:t>
    </dgm:pt>
    <dgm:pt modelId="{7BBFE1E6-900D-421D-B1E4-3374F8542D05}" type="sibTrans" cxnId="{4534C973-B919-40D2-9309-EF8641EE1952}">
      <dgm:prSet/>
      <dgm:spPr/>
      <dgm:t>
        <a:bodyPr/>
        <a:lstStyle/>
        <a:p>
          <a:endParaRPr lang="en-US" sz="2000">
            <a:latin typeface="Times New Roman" panose="02020603050405020304" pitchFamily="18" charset="0"/>
            <a:cs typeface="Times New Roman" panose="02020603050405020304" pitchFamily="18" charset="0"/>
          </a:endParaRPr>
        </a:p>
      </dgm:t>
    </dgm:pt>
    <dgm:pt modelId="{3E4DCE02-4002-4201-9119-685AD2A82076}">
      <dgm:prSet custT="1"/>
      <dgm:spPr/>
      <dgm:t>
        <a:bodyPr/>
        <a:lstStyle/>
        <a:p>
          <a:pPr algn="just"/>
          <a:r>
            <a:rPr lang="en-US" sz="1400" dirty="0">
              <a:latin typeface="+mn-lt"/>
              <a:cs typeface="Times New Roman" panose="02020603050405020304" pitchFamily="18" charset="0"/>
            </a:rPr>
            <a:t>Customer acceptance policies for risk profiling and periodic reviews of high-risk clients.</a:t>
          </a:r>
        </a:p>
      </dgm:t>
    </dgm:pt>
    <dgm:pt modelId="{3DDF362F-31D2-4F3D-9353-67677400180E}" type="parTrans" cxnId="{372FDF2A-45F0-4C41-AC0B-8DBAC027550B}">
      <dgm:prSet/>
      <dgm:spPr/>
      <dgm:t>
        <a:bodyPr/>
        <a:lstStyle/>
        <a:p>
          <a:endParaRPr lang="en-US" sz="2800">
            <a:latin typeface="Times New Roman" panose="02020603050405020304" pitchFamily="18" charset="0"/>
            <a:cs typeface="Times New Roman" panose="02020603050405020304" pitchFamily="18" charset="0"/>
          </a:endParaRPr>
        </a:p>
      </dgm:t>
    </dgm:pt>
    <dgm:pt modelId="{BB13F546-4590-416F-B30B-EC5FA079B274}" type="sibTrans" cxnId="{372FDF2A-45F0-4C41-AC0B-8DBAC027550B}">
      <dgm:prSet/>
      <dgm:spPr/>
      <dgm:t>
        <a:bodyPr/>
        <a:lstStyle/>
        <a:p>
          <a:endParaRPr lang="en-US" sz="2000">
            <a:latin typeface="Times New Roman" panose="02020603050405020304" pitchFamily="18" charset="0"/>
            <a:cs typeface="Times New Roman" panose="02020603050405020304" pitchFamily="18" charset="0"/>
          </a:endParaRPr>
        </a:p>
      </dgm:t>
    </dgm:pt>
    <dgm:pt modelId="{E33B26F7-AB2D-4666-96E3-1603A2587D8E}">
      <dgm:prSet custT="1"/>
      <dgm:spPr/>
      <dgm:t>
        <a:bodyPr/>
        <a:lstStyle/>
        <a:p>
          <a:pPr>
            <a:defRPr b="1"/>
          </a:pPr>
          <a:r>
            <a:rPr lang="en-US" sz="1600" dirty="0">
              <a:latin typeface="+mn-lt"/>
              <a:cs typeface="Times New Roman" panose="02020603050405020304" pitchFamily="18" charset="0"/>
            </a:rPr>
            <a:t>Most insurers:</a:t>
          </a:r>
        </a:p>
      </dgm:t>
    </dgm:pt>
    <dgm:pt modelId="{3CAB7757-AE36-409E-9393-F47149C9EFEB}" type="parTrans" cxnId="{0866CC90-80FD-477B-B621-4166A83DBC95}">
      <dgm:prSet/>
      <dgm:spPr/>
      <dgm:t>
        <a:bodyPr/>
        <a:lstStyle/>
        <a:p>
          <a:endParaRPr lang="en-US" sz="2000">
            <a:latin typeface="Times New Roman" panose="02020603050405020304" pitchFamily="18" charset="0"/>
            <a:cs typeface="Times New Roman" panose="02020603050405020304" pitchFamily="18" charset="0"/>
          </a:endParaRPr>
        </a:p>
      </dgm:t>
    </dgm:pt>
    <dgm:pt modelId="{46BA173D-6705-427D-AE67-0A7B88D52968}" type="sibTrans" cxnId="{0866CC90-80FD-477B-B621-4166A83DBC95}">
      <dgm:prSet/>
      <dgm:spPr/>
      <dgm:t>
        <a:bodyPr/>
        <a:lstStyle/>
        <a:p>
          <a:endParaRPr lang="en-US" sz="2000">
            <a:latin typeface="Times New Roman" panose="02020603050405020304" pitchFamily="18" charset="0"/>
            <a:cs typeface="Times New Roman" panose="02020603050405020304" pitchFamily="18" charset="0"/>
          </a:endParaRPr>
        </a:p>
      </dgm:t>
    </dgm:pt>
    <dgm:pt modelId="{62E1F1ED-39F2-418A-B0FE-F17566631911}">
      <dgm:prSet custT="1"/>
      <dgm:spPr/>
      <dgm:t>
        <a:bodyPr/>
        <a:lstStyle/>
        <a:p>
          <a:pPr algn="just"/>
          <a:r>
            <a:rPr lang="en-US" sz="1400" dirty="0">
              <a:latin typeface="+mn-lt"/>
              <a:cs typeface="Times New Roman" panose="02020603050405020304" pitchFamily="18" charset="0"/>
            </a:rPr>
            <a:t>Screen clients and transactions against Sanctions Lists and adverse media.</a:t>
          </a:r>
        </a:p>
      </dgm:t>
    </dgm:pt>
    <dgm:pt modelId="{87A89596-0191-4811-92B7-E92031B18BDD}" type="parTrans" cxnId="{69216FD7-ACC1-4869-B7AE-785AF38EF709}">
      <dgm:prSet/>
      <dgm:spPr/>
      <dgm:t>
        <a:bodyPr/>
        <a:lstStyle/>
        <a:p>
          <a:endParaRPr lang="en-US" sz="2800">
            <a:latin typeface="Times New Roman" panose="02020603050405020304" pitchFamily="18" charset="0"/>
            <a:cs typeface="Times New Roman" panose="02020603050405020304" pitchFamily="18" charset="0"/>
          </a:endParaRPr>
        </a:p>
      </dgm:t>
    </dgm:pt>
    <dgm:pt modelId="{520A909E-2852-4445-8296-577E98756353}" type="sibTrans" cxnId="{69216FD7-ACC1-4869-B7AE-785AF38EF709}">
      <dgm:prSet/>
      <dgm:spPr/>
      <dgm:t>
        <a:bodyPr/>
        <a:lstStyle/>
        <a:p>
          <a:endParaRPr lang="en-US" sz="2000">
            <a:latin typeface="Times New Roman" panose="02020603050405020304" pitchFamily="18" charset="0"/>
            <a:cs typeface="Times New Roman" panose="02020603050405020304" pitchFamily="18" charset="0"/>
          </a:endParaRPr>
        </a:p>
      </dgm:t>
    </dgm:pt>
    <dgm:pt modelId="{F668756B-1C75-474A-9743-5052D8896BBC}">
      <dgm:prSet custT="1"/>
      <dgm:spPr/>
      <dgm:t>
        <a:bodyPr/>
        <a:lstStyle/>
        <a:p>
          <a:pPr algn="just"/>
          <a:r>
            <a:rPr lang="en-US" sz="1400" dirty="0">
              <a:latin typeface="+mn-lt"/>
              <a:cs typeface="Times New Roman" panose="02020603050405020304" pitchFamily="18" charset="0"/>
            </a:rPr>
            <a:t>Identify PEPs, their controlled entities, and individuals on the UN Sanctions List.</a:t>
          </a:r>
        </a:p>
      </dgm:t>
    </dgm:pt>
    <dgm:pt modelId="{B3DBCCFD-7C9B-49A0-AC65-53949503433C}" type="parTrans" cxnId="{96F57D42-8E2C-48D3-BDF1-2E42E4F93AA3}">
      <dgm:prSet/>
      <dgm:spPr/>
      <dgm:t>
        <a:bodyPr/>
        <a:lstStyle/>
        <a:p>
          <a:endParaRPr lang="en-US" sz="2800">
            <a:latin typeface="Times New Roman" panose="02020603050405020304" pitchFamily="18" charset="0"/>
            <a:cs typeface="Times New Roman" panose="02020603050405020304" pitchFamily="18" charset="0"/>
          </a:endParaRPr>
        </a:p>
      </dgm:t>
    </dgm:pt>
    <dgm:pt modelId="{DB418807-4286-461C-935E-F326B5FE0CA3}" type="sibTrans" cxnId="{96F57D42-8E2C-48D3-BDF1-2E42E4F93AA3}">
      <dgm:prSet/>
      <dgm:spPr/>
      <dgm:t>
        <a:bodyPr/>
        <a:lstStyle/>
        <a:p>
          <a:endParaRPr lang="en-US" sz="2000">
            <a:latin typeface="Times New Roman" panose="02020603050405020304" pitchFamily="18" charset="0"/>
            <a:cs typeface="Times New Roman" panose="02020603050405020304" pitchFamily="18" charset="0"/>
          </a:endParaRPr>
        </a:p>
      </dgm:t>
    </dgm:pt>
    <dgm:pt modelId="{2706626A-8416-48C8-8DD4-1C48E189FFD9}">
      <dgm:prSet custT="1"/>
      <dgm:spPr/>
      <dgm:t>
        <a:bodyPr/>
        <a:lstStyle/>
        <a:p>
          <a:pPr>
            <a:defRPr b="1"/>
          </a:pPr>
          <a:r>
            <a:rPr lang="en-US" sz="1600" dirty="0">
              <a:latin typeface="+mn-lt"/>
              <a:cs typeface="Times New Roman" panose="02020603050405020304" pitchFamily="18" charset="0"/>
            </a:rPr>
            <a:t>While strong regulatory frameworks mitigate risks, products like Linked Long-Term and Motor insurance remain vulnerable.</a:t>
          </a:r>
        </a:p>
      </dgm:t>
    </dgm:pt>
    <dgm:pt modelId="{86EFD68A-BBBE-4C67-9541-D63C46462D38}" type="parTrans" cxnId="{6301DC8B-63B7-4E7C-A618-CC6EBA9B69FD}">
      <dgm:prSet/>
      <dgm:spPr/>
      <dgm:t>
        <a:bodyPr/>
        <a:lstStyle/>
        <a:p>
          <a:endParaRPr lang="en-US" sz="2000">
            <a:latin typeface="Times New Roman" panose="02020603050405020304" pitchFamily="18" charset="0"/>
            <a:cs typeface="Times New Roman" panose="02020603050405020304" pitchFamily="18" charset="0"/>
          </a:endParaRPr>
        </a:p>
      </dgm:t>
    </dgm:pt>
    <dgm:pt modelId="{DC40265E-C004-4E93-9468-64D9A9B51924}" type="sibTrans" cxnId="{6301DC8B-63B7-4E7C-A618-CC6EBA9B69FD}">
      <dgm:prSet/>
      <dgm:spPr/>
      <dgm:t>
        <a:bodyPr/>
        <a:lstStyle/>
        <a:p>
          <a:endParaRPr lang="en-US" sz="2000">
            <a:latin typeface="Times New Roman" panose="02020603050405020304" pitchFamily="18" charset="0"/>
            <a:cs typeface="Times New Roman" panose="02020603050405020304" pitchFamily="18" charset="0"/>
          </a:endParaRPr>
        </a:p>
      </dgm:t>
    </dgm:pt>
    <dgm:pt modelId="{0F4D5260-9B29-4DFE-AF8F-2DF91715A9BE}" type="pres">
      <dgm:prSet presAssocID="{BDE00463-69CB-4961-BEAF-C5C32B7157C8}" presName="diagram" presStyleCnt="0">
        <dgm:presLayoutVars>
          <dgm:chPref val="1"/>
          <dgm:dir/>
          <dgm:animOne val="branch"/>
          <dgm:animLvl val="lvl"/>
          <dgm:resizeHandles/>
        </dgm:presLayoutVars>
      </dgm:prSet>
      <dgm:spPr/>
    </dgm:pt>
    <dgm:pt modelId="{CF88B238-52CB-4A64-9596-D5AC95CE2940}" type="pres">
      <dgm:prSet presAssocID="{6AC624B8-B1F5-48B2-BDBA-6A5F2830997B}" presName="root" presStyleCnt="0"/>
      <dgm:spPr/>
    </dgm:pt>
    <dgm:pt modelId="{A40DC807-D29C-431F-90ED-25173CB97A85}" type="pres">
      <dgm:prSet presAssocID="{6AC624B8-B1F5-48B2-BDBA-6A5F2830997B}" presName="rootComposite" presStyleCnt="0"/>
      <dgm:spPr/>
    </dgm:pt>
    <dgm:pt modelId="{3A79DFB7-3FCD-4AEE-864F-8054FDD313EF}" type="pres">
      <dgm:prSet presAssocID="{6AC624B8-B1F5-48B2-BDBA-6A5F2830997B}" presName="rootText" presStyleLbl="node1" presStyleIdx="0" presStyleCnt="5" custScaleX="682935" custScaleY="928713"/>
      <dgm:spPr/>
    </dgm:pt>
    <dgm:pt modelId="{0F54D8A9-C1DC-492E-B63E-39AA95F48425}" type="pres">
      <dgm:prSet presAssocID="{6AC624B8-B1F5-48B2-BDBA-6A5F2830997B}" presName="rootConnector" presStyleLbl="node1" presStyleIdx="0" presStyleCnt="5"/>
      <dgm:spPr/>
    </dgm:pt>
    <dgm:pt modelId="{2D696FE4-0D3D-45DC-ABA4-1B30317ED849}" type="pres">
      <dgm:prSet presAssocID="{6AC624B8-B1F5-48B2-BDBA-6A5F2830997B}" presName="childShape" presStyleCnt="0"/>
      <dgm:spPr/>
    </dgm:pt>
    <dgm:pt modelId="{5E84914E-E89F-423E-87AA-3CE9B441C7C7}" type="pres">
      <dgm:prSet presAssocID="{B5AA4C98-6D25-4D53-953E-4656F8BF54CC}" presName="root" presStyleCnt="0"/>
      <dgm:spPr/>
    </dgm:pt>
    <dgm:pt modelId="{21E74DFE-F1F3-48B6-8DE1-66331BED08EF}" type="pres">
      <dgm:prSet presAssocID="{B5AA4C98-6D25-4D53-953E-4656F8BF54CC}" presName="rootComposite" presStyleCnt="0"/>
      <dgm:spPr/>
    </dgm:pt>
    <dgm:pt modelId="{EE52FD2A-B505-4121-9F21-AB1AB4869E62}" type="pres">
      <dgm:prSet presAssocID="{B5AA4C98-6D25-4D53-953E-4656F8BF54CC}" presName="rootText" presStyleLbl="node1" presStyleIdx="1" presStyleCnt="5" custScaleX="682935" custScaleY="928713"/>
      <dgm:spPr/>
    </dgm:pt>
    <dgm:pt modelId="{6F5B601B-4374-45AF-805F-94BB7FBA6E45}" type="pres">
      <dgm:prSet presAssocID="{B5AA4C98-6D25-4D53-953E-4656F8BF54CC}" presName="rootConnector" presStyleLbl="node1" presStyleIdx="1" presStyleCnt="5"/>
      <dgm:spPr/>
    </dgm:pt>
    <dgm:pt modelId="{8926B8D9-A92D-42AC-8A21-4F1FA9C71699}" type="pres">
      <dgm:prSet presAssocID="{B5AA4C98-6D25-4D53-953E-4656F8BF54CC}" presName="childShape" presStyleCnt="0"/>
      <dgm:spPr/>
    </dgm:pt>
    <dgm:pt modelId="{17ACFEB2-A351-4072-BE59-5FBC29E7F8FA}" type="pres">
      <dgm:prSet presAssocID="{97A24D66-52F2-4B91-A11D-A6639B1D57A9}" presName="root" presStyleCnt="0"/>
      <dgm:spPr/>
    </dgm:pt>
    <dgm:pt modelId="{AC711D3A-CFCA-4B0F-8A83-8280D066576C}" type="pres">
      <dgm:prSet presAssocID="{97A24D66-52F2-4B91-A11D-A6639B1D57A9}" presName="rootComposite" presStyleCnt="0"/>
      <dgm:spPr/>
    </dgm:pt>
    <dgm:pt modelId="{27EA514A-43DF-4C46-A445-75B0E2A1F639}" type="pres">
      <dgm:prSet presAssocID="{97A24D66-52F2-4B91-A11D-A6639B1D57A9}" presName="rootText" presStyleLbl="node1" presStyleIdx="2" presStyleCnt="5" custScaleX="682935" custScaleY="928713"/>
      <dgm:spPr/>
    </dgm:pt>
    <dgm:pt modelId="{FA45C896-E004-4EA3-A663-50083F079D7F}" type="pres">
      <dgm:prSet presAssocID="{97A24D66-52F2-4B91-A11D-A6639B1D57A9}" presName="rootConnector" presStyleLbl="node1" presStyleIdx="2" presStyleCnt="5"/>
      <dgm:spPr/>
    </dgm:pt>
    <dgm:pt modelId="{37A00ED0-9F50-4039-9299-BC9923ED83AF}" type="pres">
      <dgm:prSet presAssocID="{97A24D66-52F2-4B91-A11D-A6639B1D57A9}" presName="childShape" presStyleCnt="0"/>
      <dgm:spPr/>
    </dgm:pt>
    <dgm:pt modelId="{ECB840F0-5D90-4865-8B13-F7406D639D53}" type="pres">
      <dgm:prSet presAssocID="{FA974FF6-5163-496E-91C8-A46C7950147C}" presName="Name13" presStyleLbl="parChTrans1D2" presStyleIdx="0" presStyleCnt="4" custSzX="257701" custSzY="935496"/>
      <dgm:spPr/>
    </dgm:pt>
    <dgm:pt modelId="{E3628B91-03F5-407A-9737-5EC8502CF6E1}" type="pres">
      <dgm:prSet presAssocID="{E0C150F5-785F-48F6-8B00-610B6C14C3A4}" presName="childText" presStyleLbl="bgAcc1" presStyleIdx="0" presStyleCnt="4" custScaleX="682935" custScaleY="928713">
        <dgm:presLayoutVars>
          <dgm:bulletEnabled val="1"/>
        </dgm:presLayoutVars>
      </dgm:prSet>
      <dgm:spPr/>
    </dgm:pt>
    <dgm:pt modelId="{DD8CBD5A-0847-4DA9-8226-68B30ED7A4E4}" type="pres">
      <dgm:prSet presAssocID="{3DDF362F-31D2-4F3D-9353-67677400180E}" presName="Name13" presStyleLbl="parChTrans1D2" presStyleIdx="1" presStyleCnt="4" custSzX="257701" custSzY="2747104"/>
      <dgm:spPr/>
    </dgm:pt>
    <dgm:pt modelId="{FC1D5CBB-D4C8-4721-AD33-0C2E544AD388}" type="pres">
      <dgm:prSet presAssocID="{3E4DCE02-4002-4201-9119-685AD2A82076}" presName="childText" presStyleLbl="bgAcc1" presStyleIdx="1" presStyleCnt="4" custScaleX="682935" custScaleY="928713">
        <dgm:presLayoutVars>
          <dgm:bulletEnabled val="1"/>
        </dgm:presLayoutVars>
      </dgm:prSet>
      <dgm:spPr/>
    </dgm:pt>
    <dgm:pt modelId="{F0695F33-EF22-4BCC-BCD7-B23ABDCB2495}" type="pres">
      <dgm:prSet presAssocID="{E33B26F7-AB2D-4666-96E3-1603A2587D8E}" presName="root" presStyleCnt="0"/>
      <dgm:spPr/>
    </dgm:pt>
    <dgm:pt modelId="{4C6ABF8F-0DAF-4227-9D38-21759A0A5C9E}" type="pres">
      <dgm:prSet presAssocID="{E33B26F7-AB2D-4666-96E3-1603A2587D8E}" presName="rootComposite" presStyleCnt="0"/>
      <dgm:spPr/>
    </dgm:pt>
    <dgm:pt modelId="{E09E2E9F-2EC2-4F43-B437-D63D86B0C7D2}" type="pres">
      <dgm:prSet presAssocID="{E33B26F7-AB2D-4666-96E3-1603A2587D8E}" presName="rootText" presStyleLbl="node1" presStyleIdx="3" presStyleCnt="5" custScaleX="682935" custScaleY="928713"/>
      <dgm:spPr/>
    </dgm:pt>
    <dgm:pt modelId="{17368524-C6FC-47DF-B077-5A188DEA84AE}" type="pres">
      <dgm:prSet presAssocID="{E33B26F7-AB2D-4666-96E3-1603A2587D8E}" presName="rootConnector" presStyleLbl="node1" presStyleIdx="3" presStyleCnt="5"/>
      <dgm:spPr/>
    </dgm:pt>
    <dgm:pt modelId="{817143D9-2664-4F4E-8F60-E4090BF6289F}" type="pres">
      <dgm:prSet presAssocID="{E33B26F7-AB2D-4666-96E3-1603A2587D8E}" presName="childShape" presStyleCnt="0"/>
      <dgm:spPr/>
    </dgm:pt>
    <dgm:pt modelId="{91F98EEA-6AC4-4F89-8586-91C651494A6C}" type="pres">
      <dgm:prSet presAssocID="{87A89596-0191-4811-92B7-E92031B18BDD}" presName="Name13" presStyleLbl="parChTrans1D2" presStyleIdx="2" presStyleCnt="4" custSzX="257701" custSzY="935496"/>
      <dgm:spPr/>
    </dgm:pt>
    <dgm:pt modelId="{7883B054-459B-4C6F-A053-B149B28C0756}" type="pres">
      <dgm:prSet presAssocID="{62E1F1ED-39F2-418A-B0FE-F17566631911}" presName="childText" presStyleLbl="bgAcc1" presStyleIdx="2" presStyleCnt="4" custScaleX="682935" custScaleY="928713">
        <dgm:presLayoutVars>
          <dgm:bulletEnabled val="1"/>
        </dgm:presLayoutVars>
      </dgm:prSet>
      <dgm:spPr/>
    </dgm:pt>
    <dgm:pt modelId="{E4CA6E53-7E34-4B98-AC9E-15EC5E13800B}" type="pres">
      <dgm:prSet presAssocID="{B3DBCCFD-7C9B-49A0-AC65-53949503433C}" presName="Name13" presStyleLbl="parChTrans1D2" presStyleIdx="3" presStyleCnt="4" custSzX="257701" custSzY="2747104"/>
      <dgm:spPr/>
    </dgm:pt>
    <dgm:pt modelId="{CCB892ED-10FF-456A-B612-223A090DF56C}" type="pres">
      <dgm:prSet presAssocID="{F668756B-1C75-474A-9743-5052D8896BBC}" presName="childText" presStyleLbl="bgAcc1" presStyleIdx="3" presStyleCnt="4" custScaleX="682935" custScaleY="928713">
        <dgm:presLayoutVars>
          <dgm:bulletEnabled val="1"/>
        </dgm:presLayoutVars>
      </dgm:prSet>
      <dgm:spPr/>
    </dgm:pt>
    <dgm:pt modelId="{A527747D-650B-4137-8C16-DAE8F586F993}" type="pres">
      <dgm:prSet presAssocID="{2706626A-8416-48C8-8DD4-1C48E189FFD9}" presName="root" presStyleCnt="0"/>
      <dgm:spPr/>
    </dgm:pt>
    <dgm:pt modelId="{0DF7CF91-0D5B-45BA-9DB2-8C1C93118726}" type="pres">
      <dgm:prSet presAssocID="{2706626A-8416-48C8-8DD4-1C48E189FFD9}" presName="rootComposite" presStyleCnt="0"/>
      <dgm:spPr/>
    </dgm:pt>
    <dgm:pt modelId="{6F2DB24E-6EF4-448B-8E51-8C94F276B7C2}" type="pres">
      <dgm:prSet presAssocID="{2706626A-8416-48C8-8DD4-1C48E189FFD9}" presName="rootText" presStyleLbl="node1" presStyleIdx="4" presStyleCnt="5" custScaleX="682935" custScaleY="928713"/>
      <dgm:spPr/>
    </dgm:pt>
    <dgm:pt modelId="{3F5702EA-A93C-4D0F-ACD4-F664EDE61FA4}" type="pres">
      <dgm:prSet presAssocID="{2706626A-8416-48C8-8DD4-1C48E189FFD9}" presName="rootConnector" presStyleLbl="node1" presStyleIdx="4" presStyleCnt="5"/>
      <dgm:spPr/>
    </dgm:pt>
    <dgm:pt modelId="{A09E42DF-815C-43BE-9734-E6410E27CFAE}" type="pres">
      <dgm:prSet presAssocID="{2706626A-8416-48C8-8DD4-1C48E189FFD9}" presName="childShape" presStyleCnt="0"/>
      <dgm:spPr/>
    </dgm:pt>
  </dgm:ptLst>
  <dgm:cxnLst>
    <dgm:cxn modelId="{A1DA3F00-5D60-43C8-A283-FE5A40DAE3DD}" type="presOf" srcId="{97A24D66-52F2-4B91-A11D-A6639B1D57A9}" destId="{FA45C896-E004-4EA3-A663-50083F079D7F}" srcOrd="1" destOrd="0" presId="urn:microsoft.com/office/officeart/2005/8/layout/hierarchy3"/>
    <dgm:cxn modelId="{7CD6ED07-1F57-4E68-8892-8D6B953D83BB}" type="presOf" srcId="{B5AA4C98-6D25-4D53-953E-4656F8BF54CC}" destId="{EE52FD2A-B505-4121-9F21-AB1AB4869E62}" srcOrd="0" destOrd="0" presId="urn:microsoft.com/office/officeart/2005/8/layout/hierarchy3"/>
    <dgm:cxn modelId="{65523A13-F6F6-40DC-BC5A-C5C99FE8DE60}" srcId="{BDE00463-69CB-4961-BEAF-C5C32B7157C8}" destId="{B5AA4C98-6D25-4D53-953E-4656F8BF54CC}" srcOrd="1" destOrd="0" parTransId="{FA7CC84A-7BCA-4908-9922-61FE779D91EB}" sibTransId="{3A08CC52-4D8A-45C5-A174-218DDB35673A}"/>
    <dgm:cxn modelId="{3C2FCA2A-559B-4D94-BC70-C3E4251DF5FC}" type="presOf" srcId="{6AC624B8-B1F5-48B2-BDBA-6A5F2830997B}" destId="{3A79DFB7-3FCD-4AEE-864F-8054FDD313EF}" srcOrd="0" destOrd="0" presId="urn:microsoft.com/office/officeart/2005/8/layout/hierarchy3"/>
    <dgm:cxn modelId="{372FDF2A-45F0-4C41-AC0B-8DBAC027550B}" srcId="{97A24D66-52F2-4B91-A11D-A6639B1D57A9}" destId="{3E4DCE02-4002-4201-9119-685AD2A82076}" srcOrd="1" destOrd="0" parTransId="{3DDF362F-31D2-4F3D-9353-67677400180E}" sibTransId="{BB13F546-4590-416F-B30B-EC5FA079B274}"/>
    <dgm:cxn modelId="{C2D0362C-7A2D-4C4B-BB0B-C584BCD72743}" type="presOf" srcId="{B5AA4C98-6D25-4D53-953E-4656F8BF54CC}" destId="{6F5B601B-4374-45AF-805F-94BB7FBA6E45}" srcOrd="1" destOrd="0" presId="urn:microsoft.com/office/officeart/2005/8/layout/hierarchy3"/>
    <dgm:cxn modelId="{96F57D42-8E2C-48D3-BDF1-2E42E4F93AA3}" srcId="{E33B26F7-AB2D-4666-96E3-1603A2587D8E}" destId="{F668756B-1C75-474A-9743-5052D8896BBC}" srcOrd="1" destOrd="0" parTransId="{B3DBCCFD-7C9B-49A0-AC65-53949503433C}" sibTransId="{DB418807-4286-461C-935E-F326B5FE0CA3}"/>
    <dgm:cxn modelId="{3D2C8849-B9F1-42B6-969A-446D06C8DDBE}" type="presOf" srcId="{2706626A-8416-48C8-8DD4-1C48E189FFD9}" destId="{6F2DB24E-6EF4-448B-8E51-8C94F276B7C2}" srcOrd="0" destOrd="0" presId="urn:microsoft.com/office/officeart/2005/8/layout/hierarchy3"/>
    <dgm:cxn modelId="{3B38464A-57AA-4467-B99E-B5ABA1460E15}" type="presOf" srcId="{3DDF362F-31D2-4F3D-9353-67677400180E}" destId="{DD8CBD5A-0847-4DA9-8226-68B30ED7A4E4}" srcOrd="0" destOrd="0" presId="urn:microsoft.com/office/officeart/2005/8/layout/hierarchy3"/>
    <dgm:cxn modelId="{7FBCEE70-66C9-40C9-898C-E6254465C3B4}" type="presOf" srcId="{BDE00463-69CB-4961-BEAF-C5C32B7157C8}" destId="{0F4D5260-9B29-4DFE-AF8F-2DF91715A9BE}" srcOrd="0" destOrd="0" presId="urn:microsoft.com/office/officeart/2005/8/layout/hierarchy3"/>
    <dgm:cxn modelId="{47AAAF72-2820-491B-9631-2942BC038161}" type="presOf" srcId="{E33B26F7-AB2D-4666-96E3-1603A2587D8E}" destId="{17368524-C6FC-47DF-B077-5A188DEA84AE}" srcOrd="1" destOrd="0" presId="urn:microsoft.com/office/officeart/2005/8/layout/hierarchy3"/>
    <dgm:cxn modelId="{4534C973-B919-40D2-9309-EF8641EE1952}" srcId="{97A24D66-52F2-4B91-A11D-A6639B1D57A9}" destId="{E0C150F5-785F-48F6-8B00-610B6C14C3A4}" srcOrd="0" destOrd="0" parTransId="{FA974FF6-5163-496E-91C8-A46C7950147C}" sibTransId="{7BBFE1E6-900D-421D-B1E4-3374F8542D05}"/>
    <dgm:cxn modelId="{C6241D76-0D7A-4F73-8165-5D7B60F4EA78}" srcId="{BDE00463-69CB-4961-BEAF-C5C32B7157C8}" destId="{6AC624B8-B1F5-48B2-BDBA-6A5F2830997B}" srcOrd="0" destOrd="0" parTransId="{A2147D19-9C60-4AEA-B33B-2EAC9C4F97EA}" sibTransId="{4D2144EB-6E3D-46FF-B73D-FA47A3556F5E}"/>
    <dgm:cxn modelId="{5C69F385-C314-4189-8D72-E3165D6B6E00}" type="presOf" srcId="{6AC624B8-B1F5-48B2-BDBA-6A5F2830997B}" destId="{0F54D8A9-C1DC-492E-B63E-39AA95F48425}" srcOrd="1" destOrd="0" presId="urn:microsoft.com/office/officeart/2005/8/layout/hierarchy3"/>
    <dgm:cxn modelId="{BCAD4086-4BDA-4FD2-A214-ACFD1EE18987}" type="presOf" srcId="{2706626A-8416-48C8-8DD4-1C48E189FFD9}" destId="{3F5702EA-A93C-4D0F-ACD4-F664EDE61FA4}" srcOrd="1" destOrd="0" presId="urn:microsoft.com/office/officeart/2005/8/layout/hierarchy3"/>
    <dgm:cxn modelId="{6301DC8B-63B7-4E7C-A618-CC6EBA9B69FD}" srcId="{BDE00463-69CB-4961-BEAF-C5C32B7157C8}" destId="{2706626A-8416-48C8-8DD4-1C48E189FFD9}" srcOrd="4" destOrd="0" parTransId="{86EFD68A-BBBE-4C67-9541-D63C46462D38}" sibTransId="{DC40265E-C004-4E93-9468-64D9A9B51924}"/>
    <dgm:cxn modelId="{7544E08F-DA23-4750-A239-1569F344C405}" type="presOf" srcId="{B3DBCCFD-7C9B-49A0-AC65-53949503433C}" destId="{E4CA6E53-7E34-4B98-AC9E-15EC5E13800B}" srcOrd="0" destOrd="0" presId="urn:microsoft.com/office/officeart/2005/8/layout/hierarchy3"/>
    <dgm:cxn modelId="{0866CC90-80FD-477B-B621-4166A83DBC95}" srcId="{BDE00463-69CB-4961-BEAF-C5C32B7157C8}" destId="{E33B26F7-AB2D-4666-96E3-1603A2587D8E}" srcOrd="3" destOrd="0" parTransId="{3CAB7757-AE36-409E-9393-F47149C9EFEB}" sibTransId="{46BA173D-6705-427D-AE67-0A7B88D52968}"/>
    <dgm:cxn modelId="{D6BC4991-D5D9-483F-AEFA-D1AEF4B24252}" type="presOf" srcId="{62E1F1ED-39F2-418A-B0FE-F17566631911}" destId="{7883B054-459B-4C6F-A053-B149B28C0756}" srcOrd="0" destOrd="0" presId="urn:microsoft.com/office/officeart/2005/8/layout/hierarchy3"/>
    <dgm:cxn modelId="{9115E992-C056-440B-AA3D-32455260F9A0}" srcId="{BDE00463-69CB-4961-BEAF-C5C32B7157C8}" destId="{97A24D66-52F2-4B91-A11D-A6639B1D57A9}" srcOrd="2" destOrd="0" parTransId="{0CB1D3A1-1042-42A6-9650-2629FEAFD723}" sibTransId="{9101A9CC-74F9-4917-B171-6A532DA7BA98}"/>
    <dgm:cxn modelId="{2D3ED494-BE1B-494C-AC1F-3AEAE26D3C4B}" type="presOf" srcId="{E0C150F5-785F-48F6-8B00-610B6C14C3A4}" destId="{E3628B91-03F5-407A-9737-5EC8502CF6E1}" srcOrd="0" destOrd="0" presId="urn:microsoft.com/office/officeart/2005/8/layout/hierarchy3"/>
    <dgm:cxn modelId="{C3C10096-A8D0-432D-B089-8974DF2D15B0}" type="presOf" srcId="{FA974FF6-5163-496E-91C8-A46C7950147C}" destId="{ECB840F0-5D90-4865-8B13-F7406D639D53}" srcOrd="0" destOrd="0" presId="urn:microsoft.com/office/officeart/2005/8/layout/hierarchy3"/>
    <dgm:cxn modelId="{52008298-DDB0-46DB-B113-2003A8E6AE18}" type="presOf" srcId="{97A24D66-52F2-4B91-A11D-A6639B1D57A9}" destId="{27EA514A-43DF-4C46-A445-75B0E2A1F639}" srcOrd="0" destOrd="0" presId="urn:microsoft.com/office/officeart/2005/8/layout/hierarchy3"/>
    <dgm:cxn modelId="{51A628A2-1049-4A73-9ED4-69921E3C1410}" type="presOf" srcId="{E33B26F7-AB2D-4666-96E3-1603A2587D8E}" destId="{E09E2E9F-2EC2-4F43-B437-D63D86B0C7D2}" srcOrd="0" destOrd="0" presId="urn:microsoft.com/office/officeart/2005/8/layout/hierarchy3"/>
    <dgm:cxn modelId="{281C53C7-D5F3-4D65-A090-06F9E6C37EAA}" type="presOf" srcId="{F668756B-1C75-474A-9743-5052D8896BBC}" destId="{CCB892ED-10FF-456A-B612-223A090DF56C}" srcOrd="0" destOrd="0" presId="urn:microsoft.com/office/officeart/2005/8/layout/hierarchy3"/>
    <dgm:cxn modelId="{69216FD7-ACC1-4869-B7AE-785AF38EF709}" srcId="{E33B26F7-AB2D-4666-96E3-1603A2587D8E}" destId="{62E1F1ED-39F2-418A-B0FE-F17566631911}" srcOrd="0" destOrd="0" parTransId="{87A89596-0191-4811-92B7-E92031B18BDD}" sibTransId="{520A909E-2852-4445-8296-577E98756353}"/>
    <dgm:cxn modelId="{07F5B6E1-E344-4AC7-B780-263F717B05F6}" type="presOf" srcId="{3E4DCE02-4002-4201-9119-685AD2A82076}" destId="{FC1D5CBB-D4C8-4721-AD33-0C2E544AD388}" srcOrd="0" destOrd="0" presId="urn:microsoft.com/office/officeart/2005/8/layout/hierarchy3"/>
    <dgm:cxn modelId="{FB5ECFED-6A83-4FDF-8BA6-5BDB534D1D8C}" type="presOf" srcId="{87A89596-0191-4811-92B7-E92031B18BDD}" destId="{91F98EEA-6AC4-4F89-8586-91C651494A6C}" srcOrd="0" destOrd="0" presId="urn:microsoft.com/office/officeart/2005/8/layout/hierarchy3"/>
    <dgm:cxn modelId="{F48C5A83-B556-4E31-B2F1-E7EE00965499}" type="presParOf" srcId="{0F4D5260-9B29-4DFE-AF8F-2DF91715A9BE}" destId="{CF88B238-52CB-4A64-9596-D5AC95CE2940}" srcOrd="0" destOrd="0" presId="urn:microsoft.com/office/officeart/2005/8/layout/hierarchy3"/>
    <dgm:cxn modelId="{081D0C39-9B7B-4673-BA96-6C3B48F07354}" type="presParOf" srcId="{CF88B238-52CB-4A64-9596-D5AC95CE2940}" destId="{A40DC807-D29C-431F-90ED-25173CB97A85}" srcOrd="0" destOrd="0" presId="urn:microsoft.com/office/officeart/2005/8/layout/hierarchy3"/>
    <dgm:cxn modelId="{42466268-FBB8-4776-8BAC-2DBB28F9A6A2}" type="presParOf" srcId="{A40DC807-D29C-431F-90ED-25173CB97A85}" destId="{3A79DFB7-3FCD-4AEE-864F-8054FDD313EF}" srcOrd="0" destOrd="0" presId="urn:microsoft.com/office/officeart/2005/8/layout/hierarchy3"/>
    <dgm:cxn modelId="{5788CC37-072F-416F-ABD4-67668F6DC420}" type="presParOf" srcId="{A40DC807-D29C-431F-90ED-25173CB97A85}" destId="{0F54D8A9-C1DC-492E-B63E-39AA95F48425}" srcOrd="1" destOrd="0" presId="urn:microsoft.com/office/officeart/2005/8/layout/hierarchy3"/>
    <dgm:cxn modelId="{052EEC8D-6367-4893-A7D2-176BEC52B038}" type="presParOf" srcId="{CF88B238-52CB-4A64-9596-D5AC95CE2940}" destId="{2D696FE4-0D3D-45DC-ABA4-1B30317ED849}" srcOrd="1" destOrd="0" presId="urn:microsoft.com/office/officeart/2005/8/layout/hierarchy3"/>
    <dgm:cxn modelId="{89025D7B-D2CF-420E-B4CF-D62DA3B78CDB}" type="presParOf" srcId="{0F4D5260-9B29-4DFE-AF8F-2DF91715A9BE}" destId="{5E84914E-E89F-423E-87AA-3CE9B441C7C7}" srcOrd="1" destOrd="0" presId="urn:microsoft.com/office/officeart/2005/8/layout/hierarchy3"/>
    <dgm:cxn modelId="{58620A60-561D-4672-A62B-C29C7C9669C9}" type="presParOf" srcId="{5E84914E-E89F-423E-87AA-3CE9B441C7C7}" destId="{21E74DFE-F1F3-48B6-8DE1-66331BED08EF}" srcOrd="0" destOrd="0" presId="urn:microsoft.com/office/officeart/2005/8/layout/hierarchy3"/>
    <dgm:cxn modelId="{E0119739-87C5-4D7D-975F-DF7056EAE61B}" type="presParOf" srcId="{21E74DFE-F1F3-48B6-8DE1-66331BED08EF}" destId="{EE52FD2A-B505-4121-9F21-AB1AB4869E62}" srcOrd="0" destOrd="0" presId="urn:microsoft.com/office/officeart/2005/8/layout/hierarchy3"/>
    <dgm:cxn modelId="{314328F2-AD1E-40D7-8DD1-A7F346C7E5C2}" type="presParOf" srcId="{21E74DFE-F1F3-48B6-8DE1-66331BED08EF}" destId="{6F5B601B-4374-45AF-805F-94BB7FBA6E45}" srcOrd="1" destOrd="0" presId="urn:microsoft.com/office/officeart/2005/8/layout/hierarchy3"/>
    <dgm:cxn modelId="{C026E7CF-20D3-4E4F-8698-C70E30A26208}" type="presParOf" srcId="{5E84914E-E89F-423E-87AA-3CE9B441C7C7}" destId="{8926B8D9-A92D-42AC-8A21-4F1FA9C71699}" srcOrd="1" destOrd="0" presId="urn:microsoft.com/office/officeart/2005/8/layout/hierarchy3"/>
    <dgm:cxn modelId="{203509B1-CDEF-4F8C-B408-08C59C6137F7}" type="presParOf" srcId="{0F4D5260-9B29-4DFE-AF8F-2DF91715A9BE}" destId="{17ACFEB2-A351-4072-BE59-5FBC29E7F8FA}" srcOrd="2" destOrd="0" presId="urn:microsoft.com/office/officeart/2005/8/layout/hierarchy3"/>
    <dgm:cxn modelId="{F521E747-C8C7-48E1-BA4F-AFE9100599FE}" type="presParOf" srcId="{17ACFEB2-A351-4072-BE59-5FBC29E7F8FA}" destId="{AC711D3A-CFCA-4B0F-8A83-8280D066576C}" srcOrd="0" destOrd="0" presId="urn:microsoft.com/office/officeart/2005/8/layout/hierarchy3"/>
    <dgm:cxn modelId="{200D5921-33FF-4C19-A164-95A4DBAA6507}" type="presParOf" srcId="{AC711D3A-CFCA-4B0F-8A83-8280D066576C}" destId="{27EA514A-43DF-4C46-A445-75B0E2A1F639}" srcOrd="0" destOrd="0" presId="urn:microsoft.com/office/officeart/2005/8/layout/hierarchy3"/>
    <dgm:cxn modelId="{BF304E2C-1994-4CD2-BF04-6CDB4020E9E2}" type="presParOf" srcId="{AC711D3A-CFCA-4B0F-8A83-8280D066576C}" destId="{FA45C896-E004-4EA3-A663-50083F079D7F}" srcOrd="1" destOrd="0" presId="urn:microsoft.com/office/officeart/2005/8/layout/hierarchy3"/>
    <dgm:cxn modelId="{8F47FD4E-F8C5-4321-939B-2742AF761519}" type="presParOf" srcId="{17ACFEB2-A351-4072-BE59-5FBC29E7F8FA}" destId="{37A00ED0-9F50-4039-9299-BC9923ED83AF}" srcOrd="1" destOrd="0" presId="urn:microsoft.com/office/officeart/2005/8/layout/hierarchy3"/>
    <dgm:cxn modelId="{D0B04A2A-DE94-441A-B0C3-153B44D16EB9}" type="presParOf" srcId="{37A00ED0-9F50-4039-9299-BC9923ED83AF}" destId="{ECB840F0-5D90-4865-8B13-F7406D639D53}" srcOrd="0" destOrd="0" presId="urn:microsoft.com/office/officeart/2005/8/layout/hierarchy3"/>
    <dgm:cxn modelId="{2473357C-C810-43D1-944B-0817B36F05A4}" type="presParOf" srcId="{37A00ED0-9F50-4039-9299-BC9923ED83AF}" destId="{E3628B91-03F5-407A-9737-5EC8502CF6E1}" srcOrd="1" destOrd="0" presId="urn:microsoft.com/office/officeart/2005/8/layout/hierarchy3"/>
    <dgm:cxn modelId="{0CAB7ACA-2C0D-47B5-9C88-0E1F3345D81D}" type="presParOf" srcId="{37A00ED0-9F50-4039-9299-BC9923ED83AF}" destId="{DD8CBD5A-0847-4DA9-8226-68B30ED7A4E4}" srcOrd="2" destOrd="0" presId="urn:microsoft.com/office/officeart/2005/8/layout/hierarchy3"/>
    <dgm:cxn modelId="{F9B0F2D3-1330-4905-B048-3CABCDA58494}" type="presParOf" srcId="{37A00ED0-9F50-4039-9299-BC9923ED83AF}" destId="{FC1D5CBB-D4C8-4721-AD33-0C2E544AD388}" srcOrd="3" destOrd="0" presId="urn:microsoft.com/office/officeart/2005/8/layout/hierarchy3"/>
    <dgm:cxn modelId="{9E9C19BD-2086-4B4A-9B5E-61ABBBABF60C}" type="presParOf" srcId="{0F4D5260-9B29-4DFE-AF8F-2DF91715A9BE}" destId="{F0695F33-EF22-4BCC-BCD7-B23ABDCB2495}" srcOrd="3" destOrd="0" presId="urn:microsoft.com/office/officeart/2005/8/layout/hierarchy3"/>
    <dgm:cxn modelId="{A7B162BC-2249-4095-AA4F-264270A4A51E}" type="presParOf" srcId="{F0695F33-EF22-4BCC-BCD7-B23ABDCB2495}" destId="{4C6ABF8F-0DAF-4227-9D38-21759A0A5C9E}" srcOrd="0" destOrd="0" presId="urn:microsoft.com/office/officeart/2005/8/layout/hierarchy3"/>
    <dgm:cxn modelId="{1C7DD9DA-1D66-4A9D-9896-BCEAB329D2BC}" type="presParOf" srcId="{4C6ABF8F-0DAF-4227-9D38-21759A0A5C9E}" destId="{E09E2E9F-2EC2-4F43-B437-D63D86B0C7D2}" srcOrd="0" destOrd="0" presId="urn:microsoft.com/office/officeart/2005/8/layout/hierarchy3"/>
    <dgm:cxn modelId="{27D6C489-B269-4092-B886-25B8144416DC}" type="presParOf" srcId="{4C6ABF8F-0DAF-4227-9D38-21759A0A5C9E}" destId="{17368524-C6FC-47DF-B077-5A188DEA84AE}" srcOrd="1" destOrd="0" presId="urn:microsoft.com/office/officeart/2005/8/layout/hierarchy3"/>
    <dgm:cxn modelId="{2ED93B76-2C27-4F16-B521-EF6E4D08C37F}" type="presParOf" srcId="{F0695F33-EF22-4BCC-BCD7-B23ABDCB2495}" destId="{817143D9-2664-4F4E-8F60-E4090BF6289F}" srcOrd="1" destOrd="0" presId="urn:microsoft.com/office/officeart/2005/8/layout/hierarchy3"/>
    <dgm:cxn modelId="{0C5AE665-38D3-477F-A1E7-6FCD88AEF80F}" type="presParOf" srcId="{817143D9-2664-4F4E-8F60-E4090BF6289F}" destId="{91F98EEA-6AC4-4F89-8586-91C651494A6C}" srcOrd="0" destOrd="0" presId="urn:microsoft.com/office/officeart/2005/8/layout/hierarchy3"/>
    <dgm:cxn modelId="{A019E6FD-5AE2-40BD-8EBC-DA0D60A7C7FF}" type="presParOf" srcId="{817143D9-2664-4F4E-8F60-E4090BF6289F}" destId="{7883B054-459B-4C6F-A053-B149B28C0756}" srcOrd="1" destOrd="0" presId="urn:microsoft.com/office/officeart/2005/8/layout/hierarchy3"/>
    <dgm:cxn modelId="{24EDAA82-C8E0-4DA9-B89B-7346EFA6551A}" type="presParOf" srcId="{817143D9-2664-4F4E-8F60-E4090BF6289F}" destId="{E4CA6E53-7E34-4B98-AC9E-15EC5E13800B}" srcOrd="2" destOrd="0" presId="urn:microsoft.com/office/officeart/2005/8/layout/hierarchy3"/>
    <dgm:cxn modelId="{96D7AD2E-0405-4C19-8FEF-59FE478E94E0}" type="presParOf" srcId="{817143D9-2664-4F4E-8F60-E4090BF6289F}" destId="{CCB892ED-10FF-456A-B612-223A090DF56C}" srcOrd="3" destOrd="0" presId="urn:microsoft.com/office/officeart/2005/8/layout/hierarchy3"/>
    <dgm:cxn modelId="{CAAECC1F-0572-40F5-B7D6-E6508E1F0D2B}" type="presParOf" srcId="{0F4D5260-9B29-4DFE-AF8F-2DF91715A9BE}" destId="{A527747D-650B-4137-8C16-DAE8F586F993}" srcOrd="4" destOrd="0" presId="urn:microsoft.com/office/officeart/2005/8/layout/hierarchy3"/>
    <dgm:cxn modelId="{62F51998-8777-4D5F-96CB-7BD1BA39F511}" type="presParOf" srcId="{A527747D-650B-4137-8C16-DAE8F586F993}" destId="{0DF7CF91-0D5B-45BA-9DB2-8C1C93118726}" srcOrd="0" destOrd="0" presId="urn:microsoft.com/office/officeart/2005/8/layout/hierarchy3"/>
    <dgm:cxn modelId="{C574928F-31BA-4290-8F2B-570471AB9E33}" type="presParOf" srcId="{0DF7CF91-0D5B-45BA-9DB2-8C1C93118726}" destId="{6F2DB24E-6EF4-448B-8E51-8C94F276B7C2}" srcOrd="0" destOrd="0" presId="urn:microsoft.com/office/officeart/2005/8/layout/hierarchy3"/>
    <dgm:cxn modelId="{3141E8F1-96AB-4AA7-AF30-13EB976103B3}" type="presParOf" srcId="{0DF7CF91-0D5B-45BA-9DB2-8C1C93118726}" destId="{3F5702EA-A93C-4D0F-ACD4-F664EDE61FA4}" srcOrd="1" destOrd="0" presId="urn:microsoft.com/office/officeart/2005/8/layout/hierarchy3"/>
    <dgm:cxn modelId="{38E75D18-EBCF-47C7-8DE6-C25A99D78CBB}" type="presParOf" srcId="{A527747D-650B-4137-8C16-DAE8F586F993}" destId="{A09E42DF-815C-43BE-9734-E6410E27CFA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A11AAE-0289-4E81-A1B6-484835FE0F0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AE73740-0F33-4F48-8B27-120319AE4EC9}">
      <dgm:prSet custT="1"/>
      <dgm:spPr/>
      <dgm:t>
        <a:bodyPr/>
        <a:lstStyle/>
        <a:p>
          <a:pPr algn="just"/>
          <a:r>
            <a:rPr lang="en-US" sz="2100" kern="1200" dirty="0">
              <a:latin typeface="+mn-lt"/>
              <a:cs typeface="Times New Roman" panose="02020603050405020304" pitchFamily="18" charset="0"/>
            </a:rPr>
            <a:t>Long-term insurance products were rated as </a:t>
          </a:r>
          <a:r>
            <a:rPr lang="en-US" sz="2100" b="1" kern="1200" dirty="0">
              <a:solidFill>
                <a:schemeClr val="accent6"/>
              </a:solidFill>
              <a:latin typeface="+mn-lt"/>
              <a:cs typeface="Times New Roman" panose="02020603050405020304" pitchFamily="18" charset="0"/>
            </a:rPr>
            <a:t>Medium Low</a:t>
          </a:r>
          <a:r>
            <a:rPr lang="en-US" sz="2100" kern="1200" dirty="0">
              <a:latin typeface="+mn-lt"/>
              <a:cs typeface="Times New Roman" panose="02020603050405020304" pitchFamily="18" charset="0"/>
            </a:rPr>
            <a:t> except for Linked long-term insurance which was rated as </a:t>
          </a:r>
          <a:r>
            <a:rPr lang="en-US" sz="2100" b="1" kern="1200" dirty="0">
              <a:solidFill>
                <a:srgbClr val="FFCC00"/>
              </a:solidFill>
              <a:latin typeface="Calibri" panose="020F0502020204030204"/>
              <a:ea typeface="+mn-ea"/>
              <a:cs typeface="Times New Roman" panose="02020603050405020304" pitchFamily="18" charset="0"/>
            </a:rPr>
            <a:t>Medium</a:t>
          </a:r>
          <a:r>
            <a:rPr lang="en-US" sz="2100" kern="1200" dirty="0">
              <a:latin typeface="+mn-lt"/>
              <a:cs typeface="Times New Roman" panose="02020603050405020304" pitchFamily="18" charset="0"/>
            </a:rPr>
            <a:t> for ML risk. This is primarily due to its investment flexibility, liquidity, and capacity to process large fund volumes for Linked long-term insurance. </a:t>
          </a:r>
        </a:p>
      </dgm:t>
    </dgm:pt>
    <dgm:pt modelId="{1EDFEFD9-DBC0-4A85-B35C-918E29D01D1F}" type="parTrans" cxnId="{59ACF0EE-0E16-43DC-9909-DC98408955F9}">
      <dgm:prSet/>
      <dgm:spPr/>
      <dgm:t>
        <a:bodyPr/>
        <a:lstStyle/>
        <a:p>
          <a:endParaRPr lang="en-US"/>
        </a:p>
      </dgm:t>
    </dgm:pt>
    <dgm:pt modelId="{BD00AAF5-F936-4AB5-B0A5-495E1483BB4E}" type="sibTrans" cxnId="{59ACF0EE-0E16-43DC-9909-DC98408955F9}">
      <dgm:prSet/>
      <dgm:spPr/>
      <dgm:t>
        <a:bodyPr/>
        <a:lstStyle/>
        <a:p>
          <a:endParaRPr lang="en-US"/>
        </a:p>
      </dgm:t>
    </dgm:pt>
    <dgm:pt modelId="{2333FBD7-FABD-4689-9EF4-E3EE8E921E42}">
      <dgm:prSet custT="1"/>
      <dgm:spPr/>
      <dgm:t>
        <a:bodyPr/>
        <a:lstStyle/>
        <a:p>
          <a:pPr algn="just"/>
          <a:r>
            <a:rPr lang="en-US" sz="2100" kern="1200" dirty="0">
              <a:latin typeface="+mn-lt"/>
              <a:cs typeface="Times New Roman" panose="02020603050405020304" pitchFamily="18" charset="0"/>
            </a:rPr>
            <a:t>For General insurance, motor insurance was found to be </a:t>
          </a:r>
          <a:r>
            <a:rPr lang="en-US" sz="2100" b="1" kern="1200" dirty="0">
              <a:solidFill>
                <a:srgbClr val="FFCC00"/>
              </a:solidFill>
              <a:latin typeface="+mn-lt"/>
              <a:cs typeface="Times New Roman" panose="02020603050405020304" pitchFamily="18" charset="0"/>
            </a:rPr>
            <a:t>Medium</a:t>
          </a:r>
          <a:r>
            <a:rPr lang="en-US" sz="2100" kern="1200" dirty="0">
              <a:latin typeface="+mn-lt"/>
              <a:cs typeface="Times New Roman" panose="02020603050405020304" pitchFamily="18" charset="0"/>
            </a:rPr>
            <a:t>, primarily due to fraudulent claims to launder money. </a:t>
          </a:r>
        </a:p>
        <a:p>
          <a:pPr algn="just"/>
          <a:r>
            <a:rPr lang="en-US" sz="2100" kern="1200" dirty="0">
              <a:latin typeface="+mn-lt"/>
              <a:cs typeface="Times New Roman" panose="02020603050405020304" pitchFamily="18" charset="0"/>
            </a:rPr>
            <a:t>Property, Liability, A &amp; H are rated </a:t>
          </a:r>
          <a:r>
            <a:rPr lang="en-US" sz="2100" b="1" kern="1200" dirty="0">
              <a:solidFill>
                <a:schemeClr val="accent6"/>
              </a:solidFill>
              <a:latin typeface="+mn-lt"/>
              <a:ea typeface="+mn-ea"/>
              <a:cs typeface="Times New Roman" panose="02020603050405020304" pitchFamily="18" charset="0"/>
            </a:rPr>
            <a:t>Medium Low</a:t>
          </a:r>
          <a:r>
            <a:rPr lang="en-US" sz="2100" kern="1200" dirty="0">
              <a:latin typeface="+mn-lt"/>
              <a:cs typeface="Times New Roman" panose="02020603050405020304" pitchFamily="18" charset="0"/>
            </a:rPr>
            <a:t>, while Miscellaneous, Transportation, Guarantee and Engineering are rated </a:t>
          </a:r>
          <a:r>
            <a:rPr lang="en-US" sz="2100" b="1" kern="1200" dirty="0">
              <a:solidFill>
                <a:schemeClr val="accent6">
                  <a:lumMod val="75000"/>
                </a:schemeClr>
              </a:solidFill>
              <a:latin typeface="+mn-lt"/>
              <a:cs typeface="Times New Roman" panose="02020603050405020304" pitchFamily="18" charset="0"/>
            </a:rPr>
            <a:t>Low</a:t>
          </a:r>
          <a:r>
            <a:rPr lang="en-US" sz="2100" kern="1200" dirty="0">
              <a:latin typeface="+mn-lt"/>
              <a:cs typeface="Times New Roman" panose="02020603050405020304" pitchFamily="18" charset="0"/>
            </a:rPr>
            <a:t>.</a:t>
          </a:r>
        </a:p>
      </dgm:t>
    </dgm:pt>
    <dgm:pt modelId="{D326909A-82C5-4859-9100-3918B4C7CBC9}" type="parTrans" cxnId="{8D2BB4FB-E744-4B9A-911B-8C86D4C7212C}">
      <dgm:prSet/>
      <dgm:spPr/>
      <dgm:t>
        <a:bodyPr/>
        <a:lstStyle/>
        <a:p>
          <a:endParaRPr lang="en-US"/>
        </a:p>
      </dgm:t>
    </dgm:pt>
    <dgm:pt modelId="{0EE2D66E-7361-411A-8FD7-083AB6B866C9}" type="sibTrans" cxnId="{8D2BB4FB-E744-4B9A-911B-8C86D4C7212C}">
      <dgm:prSet/>
      <dgm:spPr/>
      <dgm:t>
        <a:bodyPr/>
        <a:lstStyle/>
        <a:p>
          <a:endParaRPr lang="en-US"/>
        </a:p>
      </dgm:t>
    </dgm:pt>
    <dgm:pt modelId="{70686E5F-3E3A-4748-B2C0-19CA2C427B24}" type="pres">
      <dgm:prSet presAssocID="{DEA11AAE-0289-4E81-A1B6-484835FE0F0A}" presName="hierChild1" presStyleCnt="0">
        <dgm:presLayoutVars>
          <dgm:chPref val="1"/>
          <dgm:dir/>
          <dgm:animOne val="branch"/>
          <dgm:animLvl val="lvl"/>
          <dgm:resizeHandles/>
        </dgm:presLayoutVars>
      </dgm:prSet>
      <dgm:spPr/>
    </dgm:pt>
    <dgm:pt modelId="{E0CBF07C-A891-4E6F-B6E6-88B621E04389}" type="pres">
      <dgm:prSet presAssocID="{5AE73740-0F33-4F48-8B27-120319AE4EC9}" presName="hierRoot1" presStyleCnt="0"/>
      <dgm:spPr/>
    </dgm:pt>
    <dgm:pt modelId="{D523B949-4396-41AE-A094-C75476654C30}" type="pres">
      <dgm:prSet presAssocID="{5AE73740-0F33-4F48-8B27-120319AE4EC9}" presName="composite" presStyleCnt="0"/>
      <dgm:spPr/>
    </dgm:pt>
    <dgm:pt modelId="{88F9377B-66CD-4D2F-8EF9-2FAD9237A05A}" type="pres">
      <dgm:prSet presAssocID="{5AE73740-0F33-4F48-8B27-120319AE4EC9}" presName="background" presStyleLbl="node0" presStyleIdx="0" presStyleCnt="2"/>
      <dgm:spPr/>
    </dgm:pt>
    <dgm:pt modelId="{C01FCCD5-B329-4E96-8B43-82B0F589488B}" type="pres">
      <dgm:prSet presAssocID="{5AE73740-0F33-4F48-8B27-120319AE4EC9}" presName="text" presStyleLbl="fgAcc0" presStyleIdx="0" presStyleCnt="2">
        <dgm:presLayoutVars>
          <dgm:chPref val="3"/>
        </dgm:presLayoutVars>
      </dgm:prSet>
      <dgm:spPr/>
    </dgm:pt>
    <dgm:pt modelId="{DE12F72A-2802-43BA-A255-3411951D0443}" type="pres">
      <dgm:prSet presAssocID="{5AE73740-0F33-4F48-8B27-120319AE4EC9}" presName="hierChild2" presStyleCnt="0"/>
      <dgm:spPr/>
    </dgm:pt>
    <dgm:pt modelId="{2B97801C-3B00-4A0C-A454-5C0382A8AB2E}" type="pres">
      <dgm:prSet presAssocID="{2333FBD7-FABD-4689-9EF4-E3EE8E921E42}" presName="hierRoot1" presStyleCnt="0"/>
      <dgm:spPr/>
    </dgm:pt>
    <dgm:pt modelId="{9E7A2048-2B7C-4CD0-96A5-D6AFA05C9E82}" type="pres">
      <dgm:prSet presAssocID="{2333FBD7-FABD-4689-9EF4-E3EE8E921E42}" presName="composite" presStyleCnt="0"/>
      <dgm:spPr/>
    </dgm:pt>
    <dgm:pt modelId="{9C311D3E-5F55-4BC9-BF44-258363F0D964}" type="pres">
      <dgm:prSet presAssocID="{2333FBD7-FABD-4689-9EF4-E3EE8E921E42}" presName="background" presStyleLbl="node0" presStyleIdx="1" presStyleCnt="2"/>
      <dgm:spPr/>
    </dgm:pt>
    <dgm:pt modelId="{45297E62-6FF1-48E3-A4DB-4F92D2BB0610}" type="pres">
      <dgm:prSet presAssocID="{2333FBD7-FABD-4689-9EF4-E3EE8E921E42}" presName="text" presStyleLbl="fgAcc0" presStyleIdx="1" presStyleCnt="2">
        <dgm:presLayoutVars>
          <dgm:chPref val="3"/>
        </dgm:presLayoutVars>
      </dgm:prSet>
      <dgm:spPr/>
    </dgm:pt>
    <dgm:pt modelId="{3E3B2D5E-2E60-4CD6-99D2-F2213F08EA2A}" type="pres">
      <dgm:prSet presAssocID="{2333FBD7-FABD-4689-9EF4-E3EE8E921E42}" presName="hierChild2" presStyleCnt="0"/>
      <dgm:spPr/>
    </dgm:pt>
  </dgm:ptLst>
  <dgm:cxnLst>
    <dgm:cxn modelId="{FF65B641-5E69-4F80-898D-4AAF8A538B7A}" type="presOf" srcId="{DEA11AAE-0289-4E81-A1B6-484835FE0F0A}" destId="{70686E5F-3E3A-4748-B2C0-19CA2C427B24}" srcOrd="0" destOrd="0" presId="urn:microsoft.com/office/officeart/2005/8/layout/hierarchy1"/>
    <dgm:cxn modelId="{EE699EA6-D824-43A7-AB9C-EF335341B1F7}" type="presOf" srcId="{2333FBD7-FABD-4689-9EF4-E3EE8E921E42}" destId="{45297E62-6FF1-48E3-A4DB-4F92D2BB0610}" srcOrd="0" destOrd="0" presId="urn:microsoft.com/office/officeart/2005/8/layout/hierarchy1"/>
    <dgm:cxn modelId="{A122FDBA-084C-4181-ADD9-5BBF982697C5}" type="presOf" srcId="{5AE73740-0F33-4F48-8B27-120319AE4EC9}" destId="{C01FCCD5-B329-4E96-8B43-82B0F589488B}" srcOrd="0" destOrd="0" presId="urn:microsoft.com/office/officeart/2005/8/layout/hierarchy1"/>
    <dgm:cxn modelId="{59ACF0EE-0E16-43DC-9909-DC98408955F9}" srcId="{DEA11AAE-0289-4E81-A1B6-484835FE0F0A}" destId="{5AE73740-0F33-4F48-8B27-120319AE4EC9}" srcOrd="0" destOrd="0" parTransId="{1EDFEFD9-DBC0-4A85-B35C-918E29D01D1F}" sibTransId="{BD00AAF5-F936-4AB5-B0A5-495E1483BB4E}"/>
    <dgm:cxn modelId="{8D2BB4FB-E744-4B9A-911B-8C86D4C7212C}" srcId="{DEA11AAE-0289-4E81-A1B6-484835FE0F0A}" destId="{2333FBD7-FABD-4689-9EF4-E3EE8E921E42}" srcOrd="1" destOrd="0" parTransId="{D326909A-82C5-4859-9100-3918B4C7CBC9}" sibTransId="{0EE2D66E-7361-411A-8FD7-083AB6B866C9}"/>
    <dgm:cxn modelId="{7C12BABB-6215-4C5F-AABA-2DEC4A3540BA}" type="presParOf" srcId="{70686E5F-3E3A-4748-B2C0-19CA2C427B24}" destId="{E0CBF07C-A891-4E6F-B6E6-88B621E04389}" srcOrd="0" destOrd="0" presId="urn:microsoft.com/office/officeart/2005/8/layout/hierarchy1"/>
    <dgm:cxn modelId="{74D77ADB-E179-4284-B674-E43D7DB3254D}" type="presParOf" srcId="{E0CBF07C-A891-4E6F-B6E6-88B621E04389}" destId="{D523B949-4396-41AE-A094-C75476654C30}" srcOrd="0" destOrd="0" presId="urn:microsoft.com/office/officeart/2005/8/layout/hierarchy1"/>
    <dgm:cxn modelId="{ED81206A-07D8-4166-99C6-CD45B86D0650}" type="presParOf" srcId="{D523B949-4396-41AE-A094-C75476654C30}" destId="{88F9377B-66CD-4D2F-8EF9-2FAD9237A05A}" srcOrd="0" destOrd="0" presId="urn:microsoft.com/office/officeart/2005/8/layout/hierarchy1"/>
    <dgm:cxn modelId="{720C347A-0724-4721-8B50-5A94FB9E55E0}" type="presParOf" srcId="{D523B949-4396-41AE-A094-C75476654C30}" destId="{C01FCCD5-B329-4E96-8B43-82B0F589488B}" srcOrd="1" destOrd="0" presId="urn:microsoft.com/office/officeart/2005/8/layout/hierarchy1"/>
    <dgm:cxn modelId="{1ECAABDC-C4D3-4DD9-90A9-F79E74B7E9B9}" type="presParOf" srcId="{E0CBF07C-A891-4E6F-B6E6-88B621E04389}" destId="{DE12F72A-2802-43BA-A255-3411951D0443}" srcOrd="1" destOrd="0" presId="urn:microsoft.com/office/officeart/2005/8/layout/hierarchy1"/>
    <dgm:cxn modelId="{35D9288B-2151-4584-9FDE-4F5397D7173B}" type="presParOf" srcId="{70686E5F-3E3A-4748-B2C0-19CA2C427B24}" destId="{2B97801C-3B00-4A0C-A454-5C0382A8AB2E}" srcOrd="1" destOrd="0" presId="urn:microsoft.com/office/officeart/2005/8/layout/hierarchy1"/>
    <dgm:cxn modelId="{3D80F508-C959-4207-B8C0-F1965D050CB7}" type="presParOf" srcId="{2B97801C-3B00-4A0C-A454-5C0382A8AB2E}" destId="{9E7A2048-2B7C-4CD0-96A5-D6AFA05C9E82}" srcOrd="0" destOrd="0" presId="urn:microsoft.com/office/officeart/2005/8/layout/hierarchy1"/>
    <dgm:cxn modelId="{2ADA9BF3-B122-4392-9701-5EF7F182B662}" type="presParOf" srcId="{9E7A2048-2B7C-4CD0-96A5-D6AFA05C9E82}" destId="{9C311D3E-5F55-4BC9-BF44-258363F0D964}" srcOrd="0" destOrd="0" presId="urn:microsoft.com/office/officeart/2005/8/layout/hierarchy1"/>
    <dgm:cxn modelId="{BED8FF92-08FA-44FB-8BC1-5CF57DE5897F}" type="presParOf" srcId="{9E7A2048-2B7C-4CD0-96A5-D6AFA05C9E82}" destId="{45297E62-6FF1-48E3-A4DB-4F92D2BB0610}" srcOrd="1" destOrd="0" presId="urn:microsoft.com/office/officeart/2005/8/layout/hierarchy1"/>
    <dgm:cxn modelId="{7915E94A-01B9-43D2-A0D1-8154B51F3C21}" type="presParOf" srcId="{2B97801C-3B00-4A0C-A454-5C0382A8AB2E}" destId="{3E3B2D5E-2E60-4CD6-99D2-F2213F08EA2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08E8BA-50B5-406B-8A3F-FEAC1DDB19CF}"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99E4E84C-310A-48A0-AD9F-CD2FB2B23F09}">
      <dgm:prSet/>
      <dgm:spPr/>
      <dgm:t>
        <a:bodyPr/>
        <a:lstStyle/>
        <a:p>
          <a:r>
            <a:rPr lang="en-US" dirty="0">
              <a:latin typeface="+mn-lt"/>
              <a:cs typeface="Times New Roman" panose="02020603050405020304" pitchFamily="18" charset="0"/>
            </a:rPr>
            <a:t>TF threat is rated </a:t>
          </a:r>
          <a:r>
            <a:rPr lang="en-US" b="1" dirty="0">
              <a:solidFill>
                <a:schemeClr val="accent6">
                  <a:lumMod val="75000"/>
                </a:schemeClr>
              </a:solidFill>
              <a:latin typeface="+mn-lt"/>
              <a:cs typeface="Times New Roman" panose="02020603050405020304" pitchFamily="18" charset="0"/>
            </a:rPr>
            <a:t>Low. </a:t>
          </a:r>
          <a:endParaRPr lang="en-US" dirty="0">
            <a:solidFill>
              <a:schemeClr val="accent6">
                <a:lumMod val="75000"/>
              </a:schemeClr>
            </a:solidFill>
            <a:latin typeface="+mn-lt"/>
            <a:cs typeface="Times New Roman" panose="02020603050405020304" pitchFamily="18" charset="0"/>
          </a:endParaRPr>
        </a:p>
      </dgm:t>
    </dgm:pt>
    <dgm:pt modelId="{F0B75F71-15FC-4F55-A8E0-717B95AF236B}" type="parTrans" cxnId="{8AF70CD0-B3F3-4352-9B01-51338CB00722}">
      <dgm:prSet/>
      <dgm:spPr/>
      <dgm:t>
        <a:bodyPr/>
        <a:lstStyle/>
        <a:p>
          <a:endParaRPr lang="en-US"/>
        </a:p>
      </dgm:t>
    </dgm:pt>
    <dgm:pt modelId="{3EB490F0-8AC4-493C-935D-E83181F03ECD}" type="sibTrans" cxnId="{8AF70CD0-B3F3-4352-9B01-51338CB00722}">
      <dgm:prSet/>
      <dgm:spPr/>
      <dgm:t>
        <a:bodyPr/>
        <a:lstStyle/>
        <a:p>
          <a:endParaRPr lang="en-US"/>
        </a:p>
      </dgm:t>
    </dgm:pt>
    <dgm:pt modelId="{7D42DCCC-B222-4836-92EA-90644AF2A8C1}">
      <dgm:prSet/>
      <dgm:spPr/>
      <dgm:t>
        <a:bodyPr/>
        <a:lstStyle/>
        <a:p>
          <a:r>
            <a:rPr lang="en-US" dirty="0">
              <a:latin typeface="+mn-lt"/>
              <a:cs typeface="Times New Roman" panose="02020603050405020304" pitchFamily="18" charset="0"/>
            </a:rPr>
            <a:t>No domestic TF case was reported for the period under assessment.</a:t>
          </a:r>
        </a:p>
      </dgm:t>
    </dgm:pt>
    <dgm:pt modelId="{9AA52EFF-FC72-45CA-B2BF-AEC33B842E8F}" type="parTrans" cxnId="{D7032FD8-43AC-419F-8B85-418853025886}">
      <dgm:prSet/>
      <dgm:spPr/>
      <dgm:t>
        <a:bodyPr/>
        <a:lstStyle/>
        <a:p>
          <a:endParaRPr lang="en-US"/>
        </a:p>
      </dgm:t>
    </dgm:pt>
    <dgm:pt modelId="{AD658CA4-0D06-4490-9D8F-CA69094DBD1E}" type="sibTrans" cxnId="{D7032FD8-43AC-419F-8B85-418853025886}">
      <dgm:prSet/>
      <dgm:spPr/>
      <dgm:t>
        <a:bodyPr/>
        <a:lstStyle/>
        <a:p>
          <a:endParaRPr lang="en-US"/>
        </a:p>
      </dgm:t>
    </dgm:pt>
    <dgm:pt modelId="{726A028A-1E62-4B4B-B8EB-6E3238E63A6B}">
      <dgm:prSet/>
      <dgm:spPr/>
      <dgm:t>
        <a:bodyPr/>
        <a:lstStyle/>
        <a:p>
          <a:r>
            <a:rPr lang="en-US" dirty="0">
              <a:latin typeface="+mn-lt"/>
              <a:cs typeface="Times New Roman" panose="02020603050405020304" pitchFamily="18" charset="0"/>
            </a:rPr>
            <a:t>International typologies show that the TF Threat associated with the insurance sector arises from the use or misuse of the sector by terrorists to hide their financial activities, the use of deception to fraudulently obtain damage compensati</a:t>
          </a:r>
          <a:r>
            <a:rPr lang="en-US" dirty="0">
              <a:latin typeface="Times New Roman" panose="02020603050405020304" pitchFamily="18" charset="0"/>
              <a:cs typeface="Times New Roman" panose="02020603050405020304" pitchFamily="18" charset="0"/>
            </a:rPr>
            <a:t>on.</a:t>
          </a:r>
        </a:p>
      </dgm:t>
    </dgm:pt>
    <dgm:pt modelId="{ACACBFB1-C182-4E19-9505-0074BF935E6D}" type="parTrans" cxnId="{B1F90008-4604-48A8-8E09-2FE88C14A826}">
      <dgm:prSet/>
      <dgm:spPr/>
      <dgm:t>
        <a:bodyPr/>
        <a:lstStyle/>
        <a:p>
          <a:endParaRPr lang="en-US"/>
        </a:p>
      </dgm:t>
    </dgm:pt>
    <dgm:pt modelId="{D98F58EE-7639-40BE-B348-ECFE1F3AD587}" type="sibTrans" cxnId="{B1F90008-4604-48A8-8E09-2FE88C14A826}">
      <dgm:prSet/>
      <dgm:spPr/>
      <dgm:t>
        <a:bodyPr/>
        <a:lstStyle/>
        <a:p>
          <a:endParaRPr lang="en-US"/>
        </a:p>
      </dgm:t>
    </dgm:pt>
    <dgm:pt modelId="{BD97492C-5FD5-4867-A69A-00546A356CC0}">
      <dgm:prSet/>
      <dgm:spPr/>
      <dgm:t>
        <a:bodyPr/>
        <a:lstStyle/>
        <a:p>
          <a:r>
            <a:rPr lang="en-US" dirty="0">
              <a:latin typeface="+mn-lt"/>
              <a:cs typeface="Times New Roman" panose="02020603050405020304" pitchFamily="18" charset="0"/>
            </a:rPr>
            <a:t>Terrorists may attempt to file fraudulent insurance claims to generate funds through early cancellation, using fraudulent or suspicious claims as a means of extracting funds from insurance companies</a:t>
          </a:r>
          <a:r>
            <a:rPr lang="en-US" dirty="0">
              <a:latin typeface="Times New Roman" panose="02020603050405020304" pitchFamily="18" charset="0"/>
              <a:cs typeface="Times New Roman" panose="02020603050405020304" pitchFamily="18" charset="0"/>
            </a:rPr>
            <a:t>.</a:t>
          </a:r>
        </a:p>
      </dgm:t>
    </dgm:pt>
    <dgm:pt modelId="{8C0FB688-709F-44F7-B91E-BFAD663D201C}" type="parTrans" cxnId="{5366C0AF-C042-4238-A280-896735457D38}">
      <dgm:prSet/>
      <dgm:spPr/>
      <dgm:t>
        <a:bodyPr/>
        <a:lstStyle/>
        <a:p>
          <a:endParaRPr lang="en-US"/>
        </a:p>
      </dgm:t>
    </dgm:pt>
    <dgm:pt modelId="{3E41CFC7-434F-4461-B432-1E75369C7AAE}" type="sibTrans" cxnId="{5366C0AF-C042-4238-A280-896735457D38}">
      <dgm:prSet/>
      <dgm:spPr/>
      <dgm:t>
        <a:bodyPr/>
        <a:lstStyle/>
        <a:p>
          <a:endParaRPr lang="en-US"/>
        </a:p>
      </dgm:t>
    </dgm:pt>
    <dgm:pt modelId="{BEF74DAE-8F39-48D9-85DB-573E052DA2D2}" type="pres">
      <dgm:prSet presAssocID="{DE08E8BA-50B5-406B-8A3F-FEAC1DDB19CF}" presName="linear" presStyleCnt="0">
        <dgm:presLayoutVars>
          <dgm:animLvl val="lvl"/>
          <dgm:resizeHandles val="exact"/>
        </dgm:presLayoutVars>
      </dgm:prSet>
      <dgm:spPr/>
    </dgm:pt>
    <dgm:pt modelId="{B68A304D-4A44-4436-AB74-E11D65D8A601}" type="pres">
      <dgm:prSet presAssocID="{99E4E84C-310A-48A0-AD9F-CD2FB2B23F09}" presName="parentText" presStyleLbl="node1" presStyleIdx="0" presStyleCnt="4" custLinFactNeighborX="-15823">
        <dgm:presLayoutVars>
          <dgm:chMax val="0"/>
          <dgm:bulletEnabled val="1"/>
        </dgm:presLayoutVars>
      </dgm:prSet>
      <dgm:spPr/>
    </dgm:pt>
    <dgm:pt modelId="{ECEADCA6-D737-4A12-9289-8994AC29224A}" type="pres">
      <dgm:prSet presAssocID="{3EB490F0-8AC4-493C-935D-E83181F03ECD}" presName="spacer" presStyleCnt="0"/>
      <dgm:spPr/>
    </dgm:pt>
    <dgm:pt modelId="{C80A0D1C-5930-41C1-BBFC-8BDACEC49FEB}" type="pres">
      <dgm:prSet presAssocID="{7D42DCCC-B222-4836-92EA-90644AF2A8C1}" presName="parentText" presStyleLbl="node1" presStyleIdx="1" presStyleCnt="4" custLinFactY="-8198" custLinFactNeighborX="291" custLinFactNeighborY="-100000">
        <dgm:presLayoutVars>
          <dgm:chMax val="0"/>
          <dgm:bulletEnabled val="1"/>
        </dgm:presLayoutVars>
      </dgm:prSet>
      <dgm:spPr/>
    </dgm:pt>
    <dgm:pt modelId="{71EE5ABD-67A3-408D-A561-8582B50360E1}" type="pres">
      <dgm:prSet presAssocID="{AD658CA4-0D06-4490-9D8F-CA69094DBD1E}" presName="spacer" presStyleCnt="0"/>
      <dgm:spPr/>
    </dgm:pt>
    <dgm:pt modelId="{BD976B56-407A-42E8-9649-98BB453C58C8}" type="pres">
      <dgm:prSet presAssocID="{726A028A-1E62-4B4B-B8EB-6E3238E63A6B}" presName="parentText" presStyleLbl="node1" presStyleIdx="2" presStyleCnt="4">
        <dgm:presLayoutVars>
          <dgm:chMax val="0"/>
          <dgm:bulletEnabled val="1"/>
        </dgm:presLayoutVars>
      </dgm:prSet>
      <dgm:spPr/>
    </dgm:pt>
    <dgm:pt modelId="{AD8AAE2A-2CA0-408D-BBC7-4065A5F7D68D}" type="pres">
      <dgm:prSet presAssocID="{D98F58EE-7639-40BE-B348-ECFE1F3AD587}" presName="spacer" presStyleCnt="0"/>
      <dgm:spPr/>
    </dgm:pt>
    <dgm:pt modelId="{9F4E9A88-8C6D-4453-A0D1-FCB28D23FDD3}" type="pres">
      <dgm:prSet presAssocID="{BD97492C-5FD5-4867-A69A-00546A356CC0}" presName="parentText" presStyleLbl="node1" presStyleIdx="3" presStyleCnt="4">
        <dgm:presLayoutVars>
          <dgm:chMax val="0"/>
          <dgm:bulletEnabled val="1"/>
        </dgm:presLayoutVars>
      </dgm:prSet>
      <dgm:spPr/>
    </dgm:pt>
  </dgm:ptLst>
  <dgm:cxnLst>
    <dgm:cxn modelId="{B1F90008-4604-48A8-8E09-2FE88C14A826}" srcId="{DE08E8BA-50B5-406B-8A3F-FEAC1DDB19CF}" destId="{726A028A-1E62-4B4B-B8EB-6E3238E63A6B}" srcOrd="2" destOrd="0" parTransId="{ACACBFB1-C182-4E19-9505-0074BF935E6D}" sibTransId="{D98F58EE-7639-40BE-B348-ECFE1F3AD587}"/>
    <dgm:cxn modelId="{56C38B46-6718-4677-8A04-8C680E36FA86}" type="presOf" srcId="{7D42DCCC-B222-4836-92EA-90644AF2A8C1}" destId="{C80A0D1C-5930-41C1-BBFC-8BDACEC49FEB}" srcOrd="0" destOrd="0" presId="urn:microsoft.com/office/officeart/2005/8/layout/vList2"/>
    <dgm:cxn modelId="{8B4B308D-54B2-4BED-A744-87309FF48BB1}" type="presOf" srcId="{DE08E8BA-50B5-406B-8A3F-FEAC1DDB19CF}" destId="{BEF74DAE-8F39-48D9-85DB-573E052DA2D2}" srcOrd="0" destOrd="0" presId="urn:microsoft.com/office/officeart/2005/8/layout/vList2"/>
    <dgm:cxn modelId="{5366C0AF-C042-4238-A280-896735457D38}" srcId="{DE08E8BA-50B5-406B-8A3F-FEAC1DDB19CF}" destId="{BD97492C-5FD5-4867-A69A-00546A356CC0}" srcOrd="3" destOrd="0" parTransId="{8C0FB688-709F-44F7-B91E-BFAD663D201C}" sibTransId="{3E41CFC7-434F-4461-B432-1E75369C7AAE}"/>
    <dgm:cxn modelId="{E2E651C1-6A2D-4A97-9DD1-650C687307C7}" type="presOf" srcId="{99E4E84C-310A-48A0-AD9F-CD2FB2B23F09}" destId="{B68A304D-4A44-4436-AB74-E11D65D8A601}" srcOrd="0" destOrd="0" presId="urn:microsoft.com/office/officeart/2005/8/layout/vList2"/>
    <dgm:cxn modelId="{8AF70CD0-B3F3-4352-9B01-51338CB00722}" srcId="{DE08E8BA-50B5-406B-8A3F-FEAC1DDB19CF}" destId="{99E4E84C-310A-48A0-AD9F-CD2FB2B23F09}" srcOrd="0" destOrd="0" parTransId="{F0B75F71-15FC-4F55-A8E0-717B95AF236B}" sibTransId="{3EB490F0-8AC4-493C-935D-E83181F03ECD}"/>
    <dgm:cxn modelId="{D7032FD8-43AC-419F-8B85-418853025886}" srcId="{DE08E8BA-50B5-406B-8A3F-FEAC1DDB19CF}" destId="{7D42DCCC-B222-4836-92EA-90644AF2A8C1}" srcOrd="1" destOrd="0" parTransId="{9AA52EFF-FC72-45CA-B2BF-AEC33B842E8F}" sibTransId="{AD658CA4-0D06-4490-9D8F-CA69094DBD1E}"/>
    <dgm:cxn modelId="{29CEC4DE-9F87-4636-8B4D-F617190DC47D}" type="presOf" srcId="{BD97492C-5FD5-4867-A69A-00546A356CC0}" destId="{9F4E9A88-8C6D-4453-A0D1-FCB28D23FDD3}" srcOrd="0" destOrd="0" presId="urn:microsoft.com/office/officeart/2005/8/layout/vList2"/>
    <dgm:cxn modelId="{ADD648F0-E2F5-422C-A102-B1A05CBFC1A4}" type="presOf" srcId="{726A028A-1E62-4B4B-B8EB-6E3238E63A6B}" destId="{BD976B56-407A-42E8-9649-98BB453C58C8}" srcOrd="0" destOrd="0" presId="urn:microsoft.com/office/officeart/2005/8/layout/vList2"/>
    <dgm:cxn modelId="{BD3E7DE0-B214-409A-9FBF-7BD964A7FF1B}" type="presParOf" srcId="{BEF74DAE-8F39-48D9-85DB-573E052DA2D2}" destId="{B68A304D-4A44-4436-AB74-E11D65D8A601}" srcOrd="0" destOrd="0" presId="urn:microsoft.com/office/officeart/2005/8/layout/vList2"/>
    <dgm:cxn modelId="{26CAC2D8-2DFA-4DB5-85C8-B39969060F24}" type="presParOf" srcId="{BEF74DAE-8F39-48D9-85DB-573E052DA2D2}" destId="{ECEADCA6-D737-4A12-9289-8994AC29224A}" srcOrd="1" destOrd="0" presId="urn:microsoft.com/office/officeart/2005/8/layout/vList2"/>
    <dgm:cxn modelId="{5B46EA5A-81FA-48D3-BBC2-AFEABACEAAA9}" type="presParOf" srcId="{BEF74DAE-8F39-48D9-85DB-573E052DA2D2}" destId="{C80A0D1C-5930-41C1-BBFC-8BDACEC49FEB}" srcOrd="2" destOrd="0" presId="urn:microsoft.com/office/officeart/2005/8/layout/vList2"/>
    <dgm:cxn modelId="{607DB4B6-9208-4F93-817A-70EBE6DEAFA4}" type="presParOf" srcId="{BEF74DAE-8F39-48D9-85DB-573E052DA2D2}" destId="{71EE5ABD-67A3-408D-A561-8582B50360E1}" srcOrd="3" destOrd="0" presId="urn:microsoft.com/office/officeart/2005/8/layout/vList2"/>
    <dgm:cxn modelId="{BD72175C-EC58-4E79-A0C1-3B71CB386049}" type="presParOf" srcId="{BEF74DAE-8F39-48D9-85DB-573E052DA2D2}" destId="{BD976B56-407A-42E8-9649-98BB453C58C8}" srcOrd="4" destOrd="0" presId="urn:microsoft.com/office/officeart/2005/8/layout/vList2"/>
    <dgm:cxn modelId="{D3AF2176-1B59-416E-8079-19A5CB4122E6}" type="presParOf" srcId="{BEF74DAE-8F39-48D9-85DB-573E052DA2D2}" destId="{AD8AAE2A-2CA0-408D-BBC7-4065A5F7D68D}" srcOrd="5" destOrd="0" presId="urn:microsoft.com/office/officeart/2005/8/layout/vList2"/>
    <dgm:cxn modelId="{D8F23378-1C8D-41A3-B8F1-9A4120024971}" type="presParOf" srcId="{BEF74DAE-8F39-48D9-85DB-573E052DA2D2}" destId="{9F4E9A88-8C6D-4453-A0D1-FCB28D23FDD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EFCF97E-EA22-4D4D-B385-960DF43F3587}" type="doc">
      <dgm:prSet loTypeId="urn:microsoft.com/office/officeart/2005/8/layout/vList2" loCatId="list" qsTypeId="urn:microsoft.com/office/officeart/2005/8/quickstyle/simple4" qsCatId="simple" csTypeId="urn:microsoft.com/office/officeart/2005/8/colors/accent4_1" csCatId="accent4" phldr="1"/>
      <dgm:spPr/>
      <dgm:t>
        <a:bodyPr/>
        <a:lstStyle/>
        <a:p>
          <a:endParaRPr lang="en-US"/>
        </a:p>
      </dgm:t>
    </dgm:pt>
    <dgm:pt modelId="{A45F8917-4C69-4962-9B96-C41BF5227315}">
      <dgm:prSet/>
      <dgm:spPr/>
      <dgm:t>
        <a:bodyPr/>
        <a:lstStyle/>
        <a:p>
          <a:r>
            <a:rPr lang="en-US" dirty="0">
              <a:latin typeface="Times New Roman" panose="02020603050405020304" pitchFamily="18" charset="0"/>
              <a:cs typeface="Times New Roman" panose="02020603050405020304" pitchFamily="18" charset="0"/>
            </a:rPr>
            <a:t>The Insurance sector indicated having in place the following CFT measures:</a:t>
          </a:r>
        </a:p>
      </dgm:t>
    </dgm:pt>
    <dgm:pt modelId="{A050D948-2816-4E0E-89AB-0B6812BCF24E}" type="parTrans" cxnId="{4B17A3D2-7503-43C4-A5AA-142F7EE46EFC}">
      <dgm:prSet/>
      <dgm:spPr/>
      <dgm:t>
        <a:bodyPr/>
        <a:lstStyle/>
        <a:p>
          <a:endParaRPr lang="en-US">
            <a:latin typeface="Times New Roman" panose="02020603050405020304" pitchFamily="18" charset="0"/>
            <a:cs typeface="Times New Roman" panose="02020603050405020304" pitchFamily="18" charset="0"/>
          </a:endParaRPr>
        </a:p>
      </dgm:t>
    </dgm:pt>
    <dgm:pt modelId="{8C190923-E6A4-4EE6-A574-EBD9C7270D9B}" type="sibTrans" cxnId="{4B17A3D2-7503-43C4-A5AA-142F7EE46EFC}">
      <dgm:prSet/>
      <dgm:spPr/>
      <dgm:t>
        <a:bodyPr/>
        <a:lstStyle/>
        <a:p>
          <a:endParaRPr lang="en-US">
            <a:latin typeface="Times New Roman" panose="02020603050405020304" pitchFamily="18" charset="0"/>
            <a:cs typeface="Times New Roman" panose="02020603050405020304" pitchFamily="18" charset="0"/>
          </a:endParaRPr>
        </a:p>
      </dgm:t>
    </dgm:pt>
    <dgm:pt modelId="{08213DD8-4B8B-47D5-9437-AD9F58E48568}">
      <dgm:prSet/>
      <dgm:spPr/>
      <dgm:t>
        <a:bodyPr/>
        <a:lstStyle/>
        <a:p>
          <a:r>
            <a:rPr lang="en-GB" dirty="0">
              <a:latin typeface="Times New Roman" panose="02020603050405020304" pitchFamily="18" charset="0"/>
              <a:cs typeface="Times New Roman" panose="02020603050405020304" pitchFamily="18" charset="0"/>
            </a:rPr>
            <a:t>internal controls and procedures in their compliance programmes to comply with targeted financial sanctions obligations.</a:t>
          </a:r>
          <a:endParaRPr lang="en-US" dirty="0">
            <a:latin typeface="Times New Roman" panose="02020603050405020304" pitchFamily="18" charset="0"/>
            <a:cs typeface="Times New Roman" panose="02020603050405020304" pitchFamily="18" charset="0"/>
          </a:endParaRPr>
        </a:p>
      </dgm:t>
    </dgm:pt>
    <dgm:pt modelId="{93B92B67-3D53-4BE1-B436-BF294EEC9C30}" type="parTrans" cxnId="{5011608D-750B-4E7F-9A82-43C75BB9FBEB}">
      <dgm:prSet/>
      <dgm:spPr/>
      <dgm:t>
        <a:bodyPr/>
        <a:lstStyle/>
        <a:p>
          <a:endParaRPr lang="en-US">
            <a:latin typeface="Times New Roman" panose="02020603050405020304" pitchFamily="18" charset="0"/>
            <a:cs typeface="Times New Roman" panose="02020603050405020304" pitchFamily="18" charset="0"/>
          </a:endParaRPr>
        </a:p>
      </dgm:t>
    </dgm:pt>
    <dgm:pt modelId="{8D92059E-99A7-4906-8F7D-5E2D1FA27D19}" type="sibTrans" cxnId="{5011608D-750B-4E7F-9A82-43C75BB9FBEB}">
      <dgm:prSet/>
      <dgm:spPr/>
      <dgm:t>
        <a:bodyPr/>
        <a:lstStyle/>
        <a:p>
          <a:endParaRPr lang="en-US">
            <a:latin typeface="Times New Roman" panose="02020603050405020304" pitchFamily="18" charset="0"/>
            <a:cs typeface="Times New Roman" panose="02020603050405020304" pitchFamily="18" charset="0"/>
          </a:endParaRPr>
        </a:p>
      </dgm:t>
    </dgm:pt>
    <dgm:pt modelId="{F7282AC9-1EC8-4BCC-873E-CBB384B5FA06}">
      <dgm:prSet/>
      <dgm:spPr/>
      <dgm:t>
        <a:bodyPr/>
        <a:lstStyle/>
        <a:p>
          <a:r>
            <a:rPr lang="en-US" dirty="0">
              <a:latin typeface="Times New Roman" panose="02020603050405020304" pitchFamily="18" charset="0"/>
              <a:cs typeface="Times New Roman" panose="02020603050405020304" pitchFamily="18" charset="0"/>
            </a:rPr>
            <a:t>majority of the insurance entities have adequate policies and procedures, systems and controls in place to meet TFS requirements:</a:t>
          </a:r>
        </a:p>
      </dgm:t>
    </dgm:pt>
    <dgm:pt modelId="{2E80CECD-5104-4DBF-8FD5-E8B9851DF8C4}" type="parTrans" cxnId="{4BA10B38-8A93-4A69-9531-841AC21E7374}">
      <dgm:prSet/>
      <dgm:spPr/>
      <dgm:t>
        <a:bodyPr/>
        <a:lstStyle/>
        <a:p>
          <a:endParaRPr lang="en-US">
            <a:latin typeface="Times New Roman" panose="02020603050405020304" pitchFamily="18" charset="0"/>
            <a:cs typeface="Times New Roman" panose="02020603050405020304" pitchFamily="18" charset="0"/>
          </a:endParaRPr>
        </a:p>
      </dgm:t>
    </dgm:pt>
    <dgm:pt modelId="{02345433-1890-4D32-BD6B-9C73C58F0D3E}" type="sibTrans" cxnId="{4BA10B38-8A93-4A69-9531-841AC21E7374}">
      <dgm:prSet/>
      <dgm:spPr/>
      <dgm:t>
        <a:bodyPr/>
        <a:lstStyle/>
        <a:p>
          <a:endParaRPr lang="en-US">
            <a:latin typeface="Times New Roman" panose="02020603050405020304" pitchFamily="18" charset="0"/>
            <a:cs typeface="Times New Roman" panose="02020603050405020304" pitchFamily="18" charset="0"/>
          </a:endParaRPr>
        </a:p>
      </dgm:t>
    </dgm:pt>
    <dgm:pt modelId="{0AF095E3-25D6-4A64-9AA6-B0D951818A63}">
      <dgm:prSet/>
      <dgm:spPr/>
      <dgm:t>
        <a:bodyPr/>
        <a:lstStyle/>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screening systems that had been effectively designed and tested; </a:t>
          </a:r>
        </a:p>
      </dgm:t>
    </dgm:pt>
    <dgm:pt modelId="{14E109C4-74EA-4468-85E6-2D22BF78E3ED}" type="parTrans" cxnId="{2EF9DDA2-03E2-4449-8E72-F0D5C120947E}">
      <dgm:prSet/>
      <dgm:spPr/>
      <dgm:t>
        <a:bodyPr/>
        <a:lstStyle/>
        <a:p>
          <a:endParaRPr lang="en-US">
            <a:latin typeface="Times New Roman" panose="02020603050405020304" pitchFamily="18" charset="0"/>
            <a:cs typeface="Times New Roman" panose="02020603050405020304" pitchFamily="18" charset="0"/>
          </a:endParaRPr>
        </a:p>
      </dgm:t>
    </dgm:pt>
    <dgm:pt modelId="{830ADA4E-20B1-4560-8EFD-D3388D45EEB3}" type="sibTrans" cxnId="{2EF9DDA2-03E2-4449-8E72-F0D5C120947E}">
      <dgm:prSet/>
      <dgm:spPr/>
      <dgm:t>
        <a:bodyPr/>
        <a:lstStyle/>
        <a:p>
          <a:endParaRPr lang="en-US">
            <a:latin typeface="Times New Roman" panose="02020603050405020304" pitchFamily="18" charset="0"/>
            <a:cs typeface="Times New Roman" panose="02020603050405020304" pitchFamily="18" charset="0"/>
          </a:endParaRPr>
        </a:p>
      </dgm:t>
    </dgm:pt>
    <dgm:pt modelId="{1F0B6E5E-052C-4E52-9B47-9407180E900F}">
      <dgm:prSet/>
      <dgm:spPr/>
      <dgm:t>
        <a:bodyPr/>
        <a:lstStyle/>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sufficient and quality data about the customer to identify whether the customer was sanctioned; and</a:t>
          </a:r>
        </a:p>
      </dgm:t>
    </dgm:pt>
    <dgm:pt modelId="{B88B982C-AFC3-4EA9-B3D7-553A31E93D4C}" type="parTrans" cxnId="{7B728B66-5F95-4AA0-ADC9-BE8C2F2AD4B0}">
      <dgm:prSet/>
      <dgm:spPr/>
      <dgm:t>
        <a:bodyPr/>
        <a:lstStyle/>
        <a:p>
          <a:endParaRPr lang="en-US">
            <a:latin typeface="Times New Roman" panose="02020603050405020304" pitchFamily="18" charset="0"/>
            <a:cs typeface="Times New Roman" panose="02020603050405020304" pitchFamily="18" charset="0"/>
          </a:endParaRPr>
        </a:p>
      </dgm:t>
    </dgm:pt>
    <dgm:pt modelId="{9DBAEA6B-FE67-454C-BA74-C96BB3D2B44C}" type="sibTrans" cxnId="{7B728B66-5F95-4AA0-ADC9-BE8C2F2AD4B0}">
      <dgm:prSet/>
      <dgm:spPr/>
      <dgm:t>
        <a:bodyPr/>
        <a:lstStyle/>
        <a:p>
          <a:endParaRPr lang="en-US">
            <a:latin typeface="Times New Roman" panose="02020603050405020304" pitchFamily="18" charset="0"/>
            <a:cs typeface="Times New Roman" panose="02020603050405020304" pitchFamily="18" charset="0"/>
          </a:endParaRPr>
        </a:p>
      </dgm:t>
    </dgm:pt>
    <dgm:pt modelId="{CB36D283-33D6-4526-8312-39BD5ABE5373}">
      <dgm:prSet/>
      <dgm:spPr/>
      <dgm:t>
        <a:bodyPr/>
        <a:lstStyle/>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documented sanctions screening searches.</a:t>
          </a:r>
        </a:p>
      </dgm:t>
    </dgm:pt>
    <dgm:pt modelId="{BDEEDBEF-19ED-49AA-8A36-B5E5E4C49E3F}" type="parTrans" cxnId="{6F516F62-9C7C-4894-AD07-E82FCE1E16A5}">
      <dgm:prSet/>
      <dgm:spPr/>
      <dgm:t>
        <a:bodyPr/>
        <a:lstStyle/>
        <a:p>
          <a:endParaRPr lang="en-US">
            <a:latin typeface="Times New Roman" panose="02020603050405020304" pitchFamily="18" charset="0"/>
            <a:cs typeface="Times New Roman" panose="02020603050405020304" pitchFamily="18" charset="0"/>
          </a:endParaRPr>
        </a:p>
      </dgm:t>
    </dgm:pt>
    <dgm:pt modelId="{829A6099-CBCE-4292-A3BF-3CA667E0140C}" type="sibTrans" cxnId="{6F516F62-9C7C-4894-AD07-E82FCE1E16A5}">
      <dgm:prSet/>
      <dgm:spPr/>
      <dgm:t>
        <a:bodyPr/>
        <a:lstStyle/>
        <a:p>
          <a:endParaRPr lang="en-US">
            <a:latin typeface="Times New Roman" panose="02020603050405020304" pitchFamily="18" charset="0"/>
            <a:cs typeface="Times New Roman" panose="02020603050405020304" pitchFamily="18" charset="0"/>
          </a:endParaRPr>
        </a:p>
      </dgm:t>
    </dgm:pt>
    <dgm:pt modelId="{87C4259C-DB4B-4DEF-B2EB-4CFB84267DA4}">
      <dgm:prSet/>
      <dgm:spPr/>
      <dgm:t>
        <a:bodyPr/>
        <a:lstStyle/>
        <a:p>
          <a:r>
            <a:rPr lang="en-US" dirty="0">
              <a:latin typeface="Times New Roman" panose="02020603050405020304" pitchFamily="18" charset="0"/>
              <a:cs typeface="Times New Roman" panose="02020603050405020304" pitchFamily="18" charset="0"/>
            </a:rPr>
            <a:t>Considering the TF vulnerability is </a:t>
          </a:r>
          <a:r>
            <a:rPr lang="en-US" b="1" dirty="0">
              <a:solidFill>
                <a:schemeClr val="accent6"/>
              </a:solidFill>
              <a:latin typeface="Times New Roman" panose="02020603050405020304" pitchFamily="18" charset="0"/>
              <a:cs typeface="Times New Roman" panose="02020603050405020304" pitchFamily="18" charset="0"/>
            </a:rPr>
            <a:t>Medium-Low</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TF threat </a:t>
          </a:r>
          <a:r>
            <a:rPr lang="en-US" b="1" dirty="0">
              <a:solidFill>
                <a:schemeClr val="accent6">
                  <a:lumMod val="75000"/>
                </a:schemeClr>
              </a:solidFill>
              <a:latin typeface="Times New Roman" panose="02020603050405020304" pitchFamily="18" charset="0"/>
              <a:cs typeface="Times New Roman" panose="02020603050405020304" pitchFamily="18" charset="0"/>
            </a:rPr>
            <a:t>Low</a:t>
          </a:r>
          <a:r>
            <a:rPr lang="en-US" dirty="0">
              <a:latin typeface="Times New Roman" panose="02020603050405020304" pitchFamily="18" charset="0"/>
              <a:cs typeface="Times New Roman" panose="02020603050405020304" pitchFamily="18" charset="0"/>
            </a:rPr>
            <a:t>, the TF risk of the Insurance Sector is </a:t>
          </a:r>
          <a:r>
            <a:rPr lang="en-US" b="1" dirty="0">
              <a:solidFill>
                <a:schemeClr val="accent6"/>
              </a:solidFill>
              <a:latin typeface="Times New Roman" panose="02020603050405020304" pitchFamily="18" charset="0"/>
              <a:cs typeface="Times New Roman" panose="02020603050405020304" pitchFamily="18" charset="0"/>
            </a:rPr>
            <a:t>Medium-Low</a:t>
          </a:r>
          <a:r>
            <a:rPr lang="en-US" dirty="0">
              <a:latin typeface="Times New Roman" panose="02020603050405020304" pitchFamily="18" charset="0"/>
              <a:cs typeface="Times New Roman" panose="02020603050405020304" pitchFamily="18" charset="0"/>
            </a:rPr>
            <a:t>. </a:t>
          </a:r>
        </a:p>
      </dgm:t>
    </dgm:pt>
    <dgm:pt modelId="{85484FE6-01D8-4B33-9C1D-CD4BE19442D7}" type="parTrans" cxnId="{9BE93555-09B8-4C3B-9012-143BD0999F3C}">
      <dgm:prSet/>
      <dgm:spPr/>
      <dgm:t>
        <a:bodyPr/>
        <a:lstStyle/>
        <a:p>
          <a:endParaRPr lang="en-US">
            <a:latin typeface="Times New Roman" panose="02020603050405020304" pitchFamily="18" charset="0"/>
            <a:cs typeface="Times New Roman" panose="02020603050405020304" pitchFamily="18" charset="0"/>
          </a:endParaRPr>
        </a:p>
      </dgm:t>
    </dgm:pt>
    <dgm:pt modelId="{614818B4-851A-4AAF-9740-E8286C606CE3}" type="sibTrans" cxnId="{9BE93555-09B8-4C3B-9012-143BD0999F3C}">
      <dgm:prSet/>
      <dgm:spPr/>
      <dgm:t>
        <a:bodyPr/>
        <a:lstStyle/>
        <a:p>
          <a:endParaRPr lang="en-US">
            <a:latin typeface="Times New Roman" panose="02020603050405020304" pitchFamily="18" charset="0"/>
            <a:cs typeface="Times New Roman" panose="02020603050405020304" pitchFamily="18" charset="0"/>
          </a:endParaRPr>
        </a:p>
      </dgm:t>
    </dgm:pt>
    <dgm:pt modelId="{1909A0AD-FE1A-4B20-A7E8-DA86D83915C3}" type="pres">
      <dgm:prSet presAssocID="{8EFCF97E-EA22-4D4D-B385-960DF43F3587}" presName="linear" presStyleCnt="0">
        <dgm:presLayoutVars>
          <dgm:animLvl val="lvl"/>
          <dgm:resizeHandles val="exact"/>
        </dgm:presLayoutVars>
      </dgm:prSet>
      <dgm:spPr/>
    </dgm:pt>
    <dgm:pt modelId="{0FDE98A0-5B35-41CC-9BA2-230EB7A7EC98}" type="pres">
      <dgm:prSet presAssocID="{A45F8917-4C69-4962-9B96-C41BF5227315}" presName="parentText" presStyleLbl="node1" presStyleIdx="0" presStyleCnt="2">
        <dgm:presLayoutVars>
          <dgm:chMax val="0"/>
          <dgm:bulletEnabled val="1"/>
        </dgm:presLayoutVars>
      </dgm:prSet>
      <dgm:spPr/>
    </dgm:pt>
    <dgm:pt modelId="{5BE6F5BA-D924-4A39-B213-D1406FA27AC5}" type="pres">
      <dgm:prSet presAssocID="{A45F8917-4C69-4962-9B96-C41BF5227315}" presName="childText" presStyleLbl="revTx" presStyleIdx="0" presStyleCnt="1">
        <dgm:presLayoutVars>
          <dgm:bulletEnabled val="1"/>
        </dgm:presLayoutVars>
      </dgm:prSet>
      <dgm:spPr/>
    </dgm:pt>
    <dgm:pt modelId="{AD006D28-A865-4D7B-8B23-1E5CC1554BDC}" type="pres">
      <dgm:prSet presAssocID="{87C4259C-DB4B-4DEF-B2EB-4CFB84267DA4}" presName="parentText" presStyleLbl="node1" presStyleIdx="1" presStyleCnt="2">
        <dgm:presLayoutVars>
          <dgm:chMax val="0"/>
          <dgm:bulletEnabled val="1"/>
        </dgm:presLayoutVars>
      </dgm:prSet>
      <dgm:spPr/>
    </dgm:pt>
  </dgm:ptLst>
  <dgm:cxnLst>
    <dgm:cxn modelId="{1ABD6033-B7A4-45A9-AFFF-E13CD7A03E1E}" type="presOf" srcId="{87C4259C-DB4B-4DEF-B2EB-4CFB84267DA4}" destId="{AD006D28-A865-4D7B-8B23-1E5CC1554BDC}" srcOrd="0" destOrd="0" presId="urn:microsoft.com/office/officeart/2005/8/layout/vList2"/>
    <dgm:cxn modelId="{4BA10B38-8A93-4A69-9531-841AC21E7374}" srcId="{A45F8917-4C69-4962-9B96-C41BF5227315}" destId="{F7282AC9-1EC8-4BCC-873E-CBB384B5FA06}" srcOrd="1" destOrd="0" parTransId="{2E80CECD-5104-4DBF-8FD5-E8B9851DF8C4}" sibTransId="{02345433-1890-4D32-BD6B-9C73C58F0D3E}"/>
    <dgm:cxn modelId="{9A975761-74B1-4073-A063-BBB60D2F1DE5}" type="presOf" srcId="{CB36D283-33D6-4526-8312-39BD5ABE5373}" destId="{5BE6F5BA-D924-4A39-B213-D1406FA27AC5}" srcOrd="0" destOrd="4" presId="urn:microsoft.com/office/officeart/2005/8/layout/vList2"/>
    <dgm:cxn modelId="{6E4C4362-BA02-4E90-97E6-41225E39F02E}" type="presOf" srcId="{1F0B6E5E-052C-4E52-9B47-9407180E900F}" destId="{5BE6F5BA-D924-4A39-B213-D1406FA27AC5}" srcOrd="0" destOrd="3" presId="urn:microsoft.com/office/officeart/2005/8/layout/vList2"/>
    <dgm:cxn modelId="{6F516F62-9C7C-4894-AD07-E82FCE1E16A5}" srcId="{F7282AC9-1EC8-4BCC-873E-CBB384B5FA06}" destId="{CB36D283-33D6-4526-8312-39BD5ABE5373}" srcOrd="2" destOrd="0" parTransId="{BDEEDBEF-19ED-49AA-8A36-B5E5E4C49E3F}" sibTransId="{829A6099-CBCE-4292-A3BF-3CA667E0140C}"/>
    <dgm:cxn modelId="{7B728B66-5F95-4AA0-ADC9-BE8C2F2AD4B0}" srcId="{F7282AC9-1EC8-4BCC-873E-CBB384B5FA06}" destId="{1F0B6E5E-052C-4E52-9B47-9407180E900F}" srcOrd="1" destOrd="0" parTransId="{B88B982C-AFC3-4EA9-B3D7-553A31E93D4C}" sibTransId="{9DBAEA6B-FE67-454C-BA74-C96BB3D2B44C}"/>
    <dgm:cxn modelId="{30F68768-6E12-4167-A894-3A534A20C0B7}" type="presOf" srcId="{08213DD8-4B8B-47D5-9437-AD9F58E48568}" destId="{5BE6F5BA-D924-4A39-B213-D1406FA27AC5}" srcOrd="0" destOrd="0" presId="urn:microsoft.com/office/officeart/2005/8/layout/vList2"/>
    <dgm:cxn modelId="{BA4F5374-5231-401C-8A8F-4BD7042B175B}" type="presOf" srcId="{F7282AC9-1EC8-4BCC-873E-CBB384B5FA06}" destId="{5BE6F5BA-D924-4A39-B213-D1406FA27AC5}" srcOrd="0" destOrd="1" presId="urn:microsoft.com/office/officeart/2005/8/layout/vList2"/>
    <dgm:cxn modelId="{9BE93555-09B8-4C3B-9012-143BD0999F3C}" srcId="{8EFCF97E-EA22-4D4D-B385-960DF43F3587}" destId="{87C4259C-DB4B-4DEF-B2EB-4CFB84267DA4}" srcOrd="1" destOrd="0" parTransId="{85484FE6-01D8-4B33-9C1D-CD4BE19442D7}" sibTransId="{614818B4-851A-4AAF-9740-E8286C606CE3}"/>
    <dgm:cxn modelId="{5011608D-750B-4E7F-9A82-43C75BB9FBEB}" srcId="{A45F8917-4C69-4962-9B96-C41BF5227315}" destId="{08213DD8-4B8B-47D5-9437-AD9F58E48568}" srcOrd="0" destOrd="0" parTransId="{93B92B67-3D53-4BE1-B436-BF294EEC9C30}" sibTransId="{8D92059E-99A7-4906-8F7D-5E2D1FA27D19}"/>
    <dgm:cxn modelId="{2EF9DDA2-03E2-4449-8E72-F0D5C120947E}" srcId="{F7282AC9-1EC8-4BCC-873E-CBB384B5FA06}" destId="{0AF095E3-25D6-4A64-9AA6-B0D951818A63}" srcOrd="0" destOrd="0" parTransId="{14E109C4-74EA-4468-85E6-2D22BF78E3ED}" sibTransId="{830ADA4E-20B1-4560-8EFD-D3388D45EEB3}"/>
    <dgm:cxn modelId="{64FFA6C3-1461-4964-BBD5-6EE9F31DF7C3}" type="presOf" srcId="{8EFCF97E-EA22-4D4D-B385-960DF43F3587}" destId="{1909A0AD-FE1A-4B20-A7E8-DA86D83915C3}" srcOrd="0" destOrd="0" presId="urn:microsoft.com/office/officeart/2005/8/layout/vList2"/>
    <dgm:cxn modelId="{0E5BC3D0-D964-4EF9-97ED-6CCBE6DA9817}" type="presOf" srcId="{A45F8917-4C69-4962-9B96-C41BF5227315}" destId="{0FDE98A0-5B35-41CC-9BA2-230EB7A7EC98}" srcOrd="0" destOrd="0" presId="urn:microsoft.com/office/officeart/2005/8/layout/vList2"/>
    <dgm:cxn modelId="{4B17A3D2-7503-43C4-A5AA-142F7EE46EFC}" srcId="{8EFCF97E-EA22-4D4D-B385-960DF43F3587}" destId="{A45F8917-4C69-4962-9B96-C41BF5227315}" srcOrd="0" destOrd="0" parTransId="{A050D948-2816-4E0E-89AB-0B6812BCF24E}" sibTransId="{8C190923-E6A4-4EE6-A574-EBD9C7270D9B}"/>
    <dgm:cxn modelId="{A26269FB-07A2-454A-8FAE-7A537F9BEEDF}" type="presOf" srcId="{0AF095E3-25D6-4A64-9AA6-B0D951818A63}" destId="{5BE6F5BA-D924-4A39-B213-D1406FA27AC5}" srcOrd="0" destOrd="2" presId="urn:microsoft.com/office/officeart/2005/8/layout/vList2"/>
    <dgm:cxn modelId="{CFBAD559-C6F0-4A7D-AFF1-9791EC22815D}" type="presParOf" srcId="{1909A0AD-FE1A-4B20-A7E8-DA86D83915C3}" destId="{0FDE98A0-5B35-41CC-9BA2-230EB7A7EC98}" srcOrd="0" destOrd="0" presId="urn:microsoft.com/office/officeart/2005/8/layout/vList2"/>
    <dgm:cxn modelId="{0E2F02CF-3828-4646-B66C-0C69D5ACEE76}" type="presParOf" srcId="{1909A0AD-FE1A-4B20-A7E8-DA86D83915C3}" destId="{5BE6F5BA-D924-4A39-B213-D1406FA27AC5}" srcOrd="1" destOrd="0" presId="urn:microsoft.com/office/officeart/2005/8/layout/vList2"/>
    <dgm:cxn modelId="{E2CDC81A-C76A-47A8-A855-8D7BAE1D1C92}" type="presParOf" srcId="{1909A0AD-FE1A-4B20-A7E8-DA86D83915C3}" destId="{AD006D28-A865-4D7B-8B23-1E5CC1554BD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DD82B97-EF16-41FC-BC00-5537E307085B}">
      <dgm:prSet/>
      <dgm:spPr>
        <a:solidFill>
          <a:schemeClr val="accent5"/>
        </a:solidFill>
      </dgm:spPr>
      <dgm:t>
        <a:bodyPr/>
        <a:lstStyle/>
        <a:p>
          <a:r>
            <a:rPr lang="en-US" dirty="0">
              <a:latin typeface="+mn-lt"/>
              <a:cs typeface="Times New Roman" panose="02020603050405020304" pitchFamily="18" charset="0"/>
            </a:rPr>
            <a:t>Inherent vulnerability - </a:t>
          </a:r>
          <a:r>
            <a:rPr lang="en-US" b="1" dirty="0">
              <a:solidFill>
                <a:schemeClr val="accent6"/>
              </a:solidFill>
              <a:latin typeface="+mn-lt"/>
              <a:cs typeface="Times New Roman" panose="02020603050405020304" pitchFamily="18" charset="0"/>
            </a:rPr>
            <a:t>Medium-Low</a:t>
          </a:r>
          <a:r>
            <a:rPr lang="en-US" dirty="0">
              <a:latin typeface="+mn-lt"/>
              <a:cs typeface="Times New Roman" panose="02020603050405020304" pitchFamily="18" charset="0"/>
            </a:rPr>
            <a:t>. </a:t>
          </a:r>
        </a:p>
        <a:p>
          <a:r>
            <a:rPr lang="en-US" dirty="0">
              <a:latin typeface="+mn-lt"/>
              <a:cs typeface="Times New Roman" panose="02020603050405020304" pitchFamily="18" charset="0"/>
            </a:rPr>
            <a:t>Final TF vulnerability -</a:t>
          </a:r>
          <a:r>
            <a:rPr lang="en-US" b="1" dirty="0">
              <a:solidFill>
                <a:schemeClr val="accent6"/>
              </a:solidFill>
              <a:latin typeface="+mn-lt"/>
              <a:cs typeface="Times New Roman" panose="02020603050405020304" pitchFamily="18" charset="0"/>
            </a:rPr>
            <a:t>Medium-Low</a:t>
          </a:r>
          <a:r>
            <a:rPr lang="en-US" b="1" dirty="0">
              <a:latin typeface="+mn-lt"/>
              <a:cs typeface="Times New Roman" panose="02020603050405020304" pitchFamily="18" charset="0"/>
            </a:rPr>
            <a:t>.</a:t>
          </a:r>
          <a:r>
            <a:rPr lang="en-US" dirty="0">
              <a:latin typeface="+mn-lt"/>
              <a:cs typeface="Times New Roman" panose="02020603050405020304" pitchFamily="18" charset="0"/>
            </a:rPr>
            <a:t> </a:t>
          </a:r>
        </a:p>
        <a:p>
          <a:r>
            <a:rPr lang="en-US" dirty="0">
              <a:latin typeface="+mn-lt"/>
              <a:cs typeface="Times New Roman" panose="02020603050405020304" pitchFamily="18" charset="0"/>
            </a:rPr>
            <a:t>TF threat – </a:t>
          </a:r>
          <a:r>
            <a:rPr lang="en-US" b="1" dirty="0">
              <a:solidFill>
                <a:schemeClr val="accent6">
                  <a:lumMod val="75000"/>
                </a:schemeClr>
              </a:solidFill>
              <a:latin typeface="+mn-lt"/>
              <a:cs typeface="Times New Roman" panose="02020603050405020304" pitchFamily="18" charset="0"/>
            </a:rPr>
            <a:t>Low</a:t>
          </a:r>
          <a:r>
            <a:rPr lang="en-US" b="1" dirty="0">
              <a:latin typeface="+mn-lt"/>
              <a:cs typeface="Times New Roman" panose="02020603050405020304" pitchFamily="18" charset="0"/>
            </a:rPr>
            <a:t>:</a:t>
          </a:r>
        </a:p>
        <a:p>
          <a:r>
            <a:rPr lang="en-US" dirty="0">
              <a:latin typeface="+mn-lt"/>
              <a:cs typeface="Times New Roman" panose="02020603050405020304" pitchFamily="18" charset="0"/>
            </a:rPr>
            <a:t>Overall TF risk of the sector </a:t>
          </a:r>
          <a:r>
            <a:rPr lang="en-US" b="1" dirty="0">
              <a:solidFill>
                <a:schemeClr val="accent6"/>
              </a:solidFill>
              <a:latin typeface="+mn-lt"/>
              <a:cs typeface="Times New Roman" panose="02020603050405020304" pitchFamily="18" charset="0"/>
            </a:rPr>
            <a:t>Medium-Low</a:t>
          </a:r>
          <a:r>
            <a:rPr lang="en-US" dirty="0">
              <a:latin typeface="+mn-lt"/>
              <a:cs typeface="Times New Roman" panose="02020603050405020304" pitchFamily="18" charset="0"/>
            </a:rPr>
            <a:t>. </a:t>
          </a:r>
          <a:endParaRPr lang="aa-ET" dirty="0">
            <a:latin typeface="+mn-lt"/>
            <a:cs typeface="Times New Roman" panose="02020603050405020304" pitchFamily="18" charset="0"/>
          </a:endParaRPr>
        </a:p>
      </dgm:t>
    </dgm:pt>
    <dgm:pt modelId="{66972638-BA4F-43EF-99D4-621B8961E58A}" type="parTrans" cxnId="{4DC11809-75B1-4B07-92DE-1363FB4FB768}">
      <dgm:prSet/>
      <dgm:spPr/>
      <dgm:t>
        <a:bodyPr/>
        <a:lstStyle/>
        <a:p>
          <a:endParaRPr lang="aa-ET"/>
        </a:p>
      </dgm:t>
    </dgm:pt>
    <dgm:pt modelId="{D8A4145C-3E2A-4A40-943A-B4709A32A80E}" type="sibTrans" cxnId="{4DC11809-75B1-4B07-92DE-1363FB4FB768}">
      <dgm:prSet/>
      <dgm:spPr/>
      <dgm:t>
        <a:bodyPr/>
        <a:lstStyle/>
        <a:p>
          <a:endParaRPr lang="aa-ET"/>
        </a:p>
      </dgm:t>
    </dgm:pt>
    <dgm:pt modelId="{9F71A9C0-522E-43A0-9F19-2B6CAB861A7F}" type="pres">
      <dgm:prSet presAssocID="{E2E95BD0-97B4-4FFC-83B0-90DDBB7C513B}" presName="linearFlow" presStyleCnt="0">
        <dgm:presLayoutVars>
          <dgm:dir/>
          <dgm:resizeHandles val="exact"/>
        </dgm:presLayoutVars>
      </dgm:prSet>
      <dgm:spPr/>
    </dgm:pt>
    <dgm:pt modelId="{6141072F-7045-483F-89BA-3B1641D3DA1C}" type="pres">
      <dgm:prSet presAssocID="{DDD82B97-EF16-41FC-BC00-5537E307085B}" presName="node" presStyleLbl="node1" presStyleIdx="0" presStyleCnt="1">
        <dgm:presLayoutVars>
          <dgm:bulletEnabled val="1"/>
        </dgm:presLayoutVars>
      </dgm:prSet>
      <dgm:spPr/>
    </dgm:pt>
  </dgm:ptLst>
  <dgm:cxnLst>
    <dgm:cxn modelId="{4DC11809-75B1-4B07-92DE-1363FB4FB768}" srcId="{E2E95BD0-97B4-4FFC-83B0-90DDBB7C513B}" destId="{DDD82B97-EF16-41FC-BC00-5537E307085B}" srcOrd="0" destOrd="0" parTransId="{66972638-BA4F-43EF-99D4-621B8961E58A}" sibTransId="{D8A4145C-3E2A-4A40-943A-B4709A32A80E}"/>
    <dgm:cxn modelId="{553D8A40-14B1-424F-AAF7-388D596F4C26}" type="presOf" srcId="{E2E95BD0-97B4-4FFC-83B0-90DDBB7C513B}" destId="{9F71A9C0-522E-43A0-9F19-2B6CAB861A7F}" srcOrd="0" destOrd="0" presId="urn:microsoft.com/office/officeart/2005/8/layout/equation1"/>
    <dgm:cxn modelId="{14DEF5E2-82F0-426D-9793-F5EFDAD0CEAA}" type="presOf" srcId="{DDD82B97-EF16-41FC-BC00-5537E307085B}" destId="{6141072F-7045-483F-89BA-3B1641D3DA1C}" srcOrd="0" destOrd="0" presId="urn:microsoft.com/office/officeart/2005/8/layout/equation1"/>
    <dgm:cxn modelId="{C0080CC6-FAE6-4511-9F2F-9B8402147517}" type="presParOf" srcId="{9F71A9C0-522E-43A0-9F19-2B6CAB861A7F}" destId="{6141072F-7045-483F-89BA-3B1641D3DA1C}"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C6023C-B891-49E9-8456-352BC3E5C21C}"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7EDBB2A-349A-48B1-9EA2-CEEF567F17B0}">
      <dgm:prSet/>
      <dgm:spPr/>
      <dgm:t>
        <a:bodyPr/>
        <a:lstStyle/>
        <a:p>
          <a:pPr>
            <a:lnSpc>
              <a:spcPct val="100000"/>
            </a:lnSpc>
          </a:pPr>
          <a:r>
            <a:rPr lang="en-US" dirty="0">
              <a:latin typeface="+mn-lt"/>
              <a:cs typeface="Times New Roman" panose="02020603050405020304" pitchFamily="18" charset="0"/>
            </a:rPr>
            <a:t>The OFI sector under the supervision of the FSC consists of 24 activities with 172 licensees as of June 2024 comprising both domestic and global business</a:t>
          </a:r>
          <a:r>
            <a:rPr lang="en-US" dirty="0">
              <a:latin typeface="Times New Roman" panose="02020603050405020304" pitchFamily="18" charset="0"/>
              <a:cs typeface="Times New Roman" panose="02020603050405020304" pitchFamily="18" charset="0"/>
            </a:rPr>
            <a:t>. </a:t>
          </a:r>
        </a:p>
      </dgm:t>
    </dgm:pt>
    <dgm:pt modelId="{3F9F9F0E-73E8-4CAE-A7E7-0A553E2E5F53}" type="parTrans" cxnId="{45D25E36-BF37-4BFB-89AE-7101FB2BF3A8}">
      <dgm:prSet/>
      <dgm:spPr/>
      <dgm:t>
        <a:bodyPr/>
        <a:lstStyle/>
        <a:p>
          <a:endParaRPr lang="en-US"/>
        </a:p>
      </dgm:t>
    </dgm:pt>
    <dgm:pt modelId="{6D617E6B-5DF0-4A0A-86BB-1A0CE683A2EB}" type="sibTrans" cxnId="{45D25E36-BF37-4BFB-89AE-7101FB2BF3A8}">
      <dgm:prSet/>
      <dgm:spPr/>
      <dgm:t>
        <a:bodyPr/>
        <a:lstStyle/>
        <a:p>
          <a:endParaRPr lang="en-US"/>
        </a:p>
      </dgm:t>
    </dgm:pt>
    <dgm:pt modelId="{3C74C4AD-CE5C-4005-BCEC-380DDBF2DCEA}">
      <dgm:prSet/>
      <dgm:spPr/>
      <dgm:t>
        <a:bodyPr/>
        <a:lstStyle/>
        <a:p>
          <a:pPr>
            <a:lnSpc>
              <a:spcPct val="100000"/>
            </a:lnSpc>
          </a:pPr>
          <a:r>
            <a:rPr lang="en-US" dirty="0">
              <a:latin typeface="+mn-lt"/>
              <a:cs typeface="Times New Roman" panose="02020603050405020304" pitchFamily="18" charset="0"/>
            </a:rPr>
            <a:t>The activities falls under Section 14 (Second Schedule), Section 77A and 79A of Financial Services Act, Section 12 of Private Pension Schemes Act 2012, and Financial Services Rules 2008</a:t>
          </a:r>
        </a:p>
      </dgm:t>
    </dgm:pt>
    <dgm:pt modelId="{F6FF695C-C85F-4E9E-A54B-C5DEC2A2C6DC}" type="parTrans" cxnId="{A70DDB12-C3CD-4CF1-8A8E-065A76AA0E0A}">
      <dgm:prSet/>
      <dgm:spPr/>
      <dgm:t>
        <a:bodyPr/>
        <a:lstStyle/>
        <a:p>
          <a:endParaRPr lang="en-US"/>
        </a:p>
      </dgm:t>
    </dgm:pt>
    <dgm:pt modelId="{B9243BA3-E25E-4932-BF93-98BCCFCF2C19}" type="sibTrans" cxnId="{A70DDB12-C3CD-4CF1-8A8E-065A76AA0E0A}">
      <dgm:prSet/>
      <dgm:spPr/>
      <dgm:t>
        <a:bodyPr/>
        <a:lstStyle/>
        <a:p>
          <a:endParaRPr lang="en-US"/>
        </a:p>
      </dgm:t>
    </dgm:pt>
    <dgm:pt modelId="{CEB22E95-B3E5-45B0-BC14-2876F2EED3F5}" type="pres">
      <dgm:prSet presAssocID="{ADC6023C-B891-49E9-8456-352BC3E5C21C}" presName="vert0" presStyleCnt="0">
        <dgm:presLayoutVars>
          <dgm:dir/>
          <dgm:animOne val="branch"/>
          <dgm:animLvl val="lvl"/>
        </dgm:presLayoutVars>
      </dgm:prSet>
      <dgm:spPr/>
    </dgm:pt>
    <dgm:pt modelId="{333D76B5-35D9-4E6E-839C-C10990B35267}" type="pres">
      <dgm:prSet presAssocID="{77EDBB2A-349A-48B1-9EA2-CEEF567F17B0}" presName="thickLine" presStyleLbl="alignNode1" presStyleIdx="0" presStyleCnt="2"/>
      <dgm:spPr/>
    </dgm:pt>
    <dgm:pt modelId="{19AA2D5E-7805-4B2B-B529-492A58A53F05}" type="pres">
      <dgm:prSet presAssocID="{77EDBB2A-349A-48B1-9EA2-CEEF567F17B0}" presName="horz1" presStyleCnt="0"/>
      <dgm:spPr/>
    </dgm:pt>
    <dgm:pt modelId="{F161BD18-7DCF-4C31-9BF2-DDCE8A513A03}" type="pres">
      <dgm:prSet presAssocID="{77EDBB2A-349A-48B1-9EA2-CEEF567F17B0}" presName="tx1" presStyleLbl="revTx" presStyleIdx="0" presStyleCnt="2"/>
      <dgm:spPr/>
    </dgm:pt>
    <dgm:pt modelId="{F7A48418-3505-4018-9E6B-7D775B3B2EA0}" type="pres">
      <dgm:prSet presAssocID="{77EDBB2A-349A-48B1-9EA2-CEEF567F17B0}" presName="vert1" presStyleCnt="0"/>
      <dgm:spPr/>
    </dgm:pt>
    <dgm:pt modelId="{43B5B950-FC4B-49D4-BBC4-B18E024D691D}" type="pres">
      <dgm:prSet presAssocID="{3C74C4AD-CE5C-4005-BCEC-380DDBF2DCEA}" presName="thickLine" presStyleLbl="alignNode1" presStyleIdx="1" presStyleCnt="2"/>
      <dgm:spPr/>
    </dgm:pt>
    <dgm:pt modelId="{79712D8C-0202-47EE-90E4-6E090B0BEE65}" type="pres">
      <dgm:prSet presAssocID="{3C74C4AD-CE5C-4005-BCEC-380DDBF2DCEA}" presName="horz1" presStyleCnt="0"/>
      <dgm:spPr/>
    </dgm:pt>
    <dgm:pt modelId="{7F352BE8-648D-413C-93E1-75E413A32745}" type="pres">
      <dgm:prSet presAssocID="{3C74C4AD-CE5C-4005-BCEC-380DDBF2DCEA}" presName="tx1" presStyleLbl="revTx" presStyleIdx="1" presStyleCnt="2"/>
      <dgm:spPr/>
    </dgm:pt>
    <dgm:pt modelId="{F0709496-61F5-4271-9921-78EC7D226595}" type="pres">
      <dgm:prSet presAssocID="{3C74C4AD-CE5C-4005-BCEC-380DDBF2DCEA}" presName="vert1" presStyleCnt="0"/>
      <dgm:spPr/>
    </dgm:pt>
  </dgm:ptLst>
  <dgm:cxnLst>
    <dgm:cxn modelId="{A70DDB12-C3CD-4CF1-8A8E-065A76AA0E0A}" srcId="{ADC6023C-B891-49E9-8456-352BC3E5C21C}" destId="{3C74C4AD-CE5C-4005-BCEC-380DDBF2DCEA}" srcOrd="1" destOrd="0" parTransId="{F6FF695C-C85F-4E9E-A54B-C5DEC2A2C6DC}" sibTransId="{B9243BA3-E25E-4932-BF93-98BCCFCF2C19}"/>
    <dgm:cxn modelId="{45D25E36-BF37-4BFB-89AE-7101FB2BF3A8}" srcId="{ADC6023C-B891-49E9-8456-352BC3E5C21C}" destId="{77EDBB2A-349A-48B1-9EA2-CEEF567F17B0}" srcOrd="0" destOrd="0" parTransId="{3F9F9F0E-73E8-4CAE-A7E7-0A553E2E5F53}" sibTransId="{6D617E6B-5DF0-4A0A-86BB-1A0CE683A2EB}"/>
    <dgm:cxn modelId="{A5E8F046-6BB8-4C99-911F-1807157D457D}" type="presOf" srcId="{ADC6023C-B891-49E9-8456-352BC3E5C21C}" destId="{CEB22E95-B3E5-45B0-BC14-2876F2EED3F5}" srcOrd="0" destOrd="0" presId="urn:microsoft.com/office/officeart/2008/layout/LinedList"/>
    <dgm:cxn modelId="{535B13EE-69EB-4024-8E3A-6FD0C94327F0}" type="presOf" srcId="{77EDBB2A-349A-48B1-9EA2-CEEF567F17B0}" destId="{F161BD18-7DCF-4C31-9BF2-DDCE8A513A03}" srcOrd="0" destOrd="0" presId="urn:microsoft.com/office/officeart/2008/layout/LinedList"/>
    <dgm:cxn modelId="{F200D9FD-033B-4328-B3D5-F900682C0955}" type="presOf" srcId="{3C74C4AD-CE5C-4005-BCEC-380DDBF2DCEA}" destId="{7F352BE8-648D-413C-93E1-75E413A32745}" srcOrd="0" destOrd="0" presId="urn:microsoft.com/office/officeart/2008/layout/LinedList"/>
    <dgm:cxn modelId="{4E26F2FD-DB2E-45AD-AF54-EC9EA3F187EC}" type="presParOf" srcId="{CEB22E95-B3E5-45B0-BC14-2876F2EED3F5}" destId="{333D76B5-35D9-4E6E-839C-C10990B35267}" srcOrd="0" destOrd="0" presId="urn:microsoft.com/office/officeart/2008/layout/LinedList"/>
    <dgm:cxn modelId="{DECEFF22-F867-44C9-A8A2-09A3463A4815}" type="presParOf" srcId="{CEB22E95-B3E5-45B0-BC14-2876F2EED3F5}" destId="{19AA2D5E-7805-4B2B-B529-492A58A53F05}" srcOrd="1" destOrd="0" presId="urn:microsoft.com/office/officeart/2008/layout/LinedList"/>
    <dgm:cxn modelId="{E0291649-EF5B-4112-92BC-928731D12B9F}" type="presParOf" srcId="{19AA2D5E-7805-4B2B-B529-492A58A53F05}" destId="{F161BD18-7DCF-4C31-9BF2-DDCE8A513A03}" srcOrd="0" destOrd="0" presId="urn:microsoft.com/office/officeart/2008/layout/LinedList"/>
    <dgm:cxn modelId="{1D295582-7537-429B-81DD-AADAE8EEF610}" type="presParOf" srcId="{19AA2D5E-7805-4B2B-B529-492A58A53F05}" destId="{F7A48418-3505-4018-9E6B-7D775B3B2EA0}" srcOrd="1" destOrd="0" presId="urn:microsoft.com/office/officeart/2008/layout/LinedList"/>
    <dgm:cxn modelId="{5488FADE-AB9A-41B6-83AB-2841BD0C5D6D}" type="presParOf" srcId="{CEB22E95-B3E5-45B0-BC14-2876F2EED3F5}" destId="{43B5B950-FC4B-49D4-BBC4-B18E024D691D}" srcOrd="2" destOrd="0" presId="urn:microsoft.com/office/officeart/2008/layout/LinedList"/>
    <dgm:cxn modelId="{E0CC5E08-7ED5-4DC1-B125-AACD8538CC47}" type="presParOf" srcId="{CEB22E95-B3E5-45B0-BC14-2876F2EED3F5}" destId="{79712D8C-0202-47EE-90E4-6E090B0BEE65}" srcOrd="3" destOrd="0" presId="urn:microsoft.com/office/officeart/2008/layout/LinedList"/>
    <dgm:cxn modelId="{175D8081-ED4B-4548-A903-84A8037C74C4}" type="presParOf" srcId="{79712D8C-0202-47EE-90E4-6E090B0BEE65}" destId="{7F352BE8-648D-413C-93E1-75E413A32745}" srcOrd="0" destOrd="0" presId="urn:microsoft.com/office/officeart/2008/layout/LinedList"/>
    <dgm:cxn modelId="{7CADCB26-2566-4632-AC60-8C85832F3668}" type="presParOf" srcId="{79712D8C-0202-47EE-90E4-6E090B0BEE65}" destId="{F0709496-61F5-4271-9921-78EC7D2265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610DFE-27AD-4D7A-9F59-81CC9BD9AC66}"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aa-ET"/>
        </a:p>
      </dgm:t>
    </dgm:pt>
    <dgm:pt modelId="{A1BE0126-4C37-400F-A070-86E70FF52C6D}">
      <dgm:prSet phldrT="[Text]" custT="1"/>
      <dgm:spPr/>
      <dgm:t>
        <a:bodyPr/>
        <a:lstStyle/>
        <a:p>
          <a:r>
            <a:rPr lang="en-US" sz="4000" dirty="0"/>
            <a:t>Leasing</a:t>
          </a:r>
        </a:p>
        <a:p>
          <a:r>
            <a:rPr lang="en-US" sz="2000" b="1" dirty="0">
              <a:solidFill>
                <a:srgbClr val="C00000"/>
              </a:solidFill>
            </a:rPr>
            <a:t>High</a:t>
          </a:r>
          <a:r>
            <a:rPr lang="en-US" sz="2000" dirty="0"/>
            <a:t> ML Threat</a:t>
          </a:r>
          <a:endParaRPr lang="aa-ET" sz="2000" dirty="0"/>
        </a:p>
      </dgm:t>
    </dgm:pt>
    <dgm:pt modelId="{5B1A32A4-1EE6-43ED-B645-9E1EA3B6C1B4}" type="parTrans" cxnId="{98C3B771-CC48-4F75-AD2F-8DB4E658CEBA}">
      <dgm:prSet/>
      <dgm:spPr/>
      <dgm:t>
        <a:bodyPr/>
        <a:lstStyle/>
        <a:p>
          <a:endParaRPr lang="aa-ET"/>
        </a:p>
      </dgm:t>
    </dgm:pt>
    <dgm:pt modelId="{2CE582F0-E0F4-4024-9EF8-3669B2B96D32}" type="sibTrans" cxnId="{98C3B771-CC48-4F75-AD2F-8DB4E658CEBA}">
      <dgm:prSet/>
      <dgm:spPr/>
      <dgm:t>
        <a:bodyPr/>
        <a:lstStyle/>
        <a:p>
          <a:endParaRPr lang="aa-ET"/>
        </a:p>
      </dgm:t>
    </dgm:pt>
    <dgm:pt modelId="{6E003F25-3179-4E95-887E-DDFB76AD2655}">
      <dgm:prSet phldrT="[Text]" custT="1"/>
      <dgm:spPr/>
      <dgm:t>
        <a:bodyPr/>
        <a:lstStyle/>
        <a:p>
          <a:pPr algn="just">
            <a:buFont typeface="Arial" panose="020B0604020202020204" pitchFamily="34" charset="0"/>
            <a:buChar char="•"/>
          </a:pPr>
          <a:r>
            <a:rPr lang="en-US" sz="2000" kern="1200" dirty="0">
              <a:latin typeface="+mn-lt"/>
              <a:ea typeface="+mn-ea"/>
              <a:cs typeface="Times New Roman" panose="02020603050405020304" pitchFamily="18" charset="0"/>
            </a:rPr>
            <a:t>Local typologies</a:t>
          </a:r>
          <a:endParaRPr lang="aa-ET" sz="2000" kern="1200" dirty="0">
            <a:latin typeface="+mn-lt"/>
            <a:ea typeface="+mn-ea"/>
            <a:cs typeface="Times New Roman" panose="02020603050405020304" pitchFamily="18" charset="0"/>
          </a:endParaRPr>
        </a:p>
      </dgm:t>
    </dgm:pt>
    <dgm:pt modelId="{BBC81F7F-4EA6-4BF2-AB61-9BC2080E581F}" type="parTrans" cxnId="{9704C3D6-772F-47C7-BF5F-5230F21A8CB1}">
      <dgm:prSet/>
      <dgm:spPr/>
      <dgm:t>
        <a:bodyPr/>
        <a:lstStyle/>
        <a:p>
          <a:endParaRPr lang="aa-ET"/>
        </a:p>
      </dgm:t>
    </dgm:pt>
    <dgm:pt modelId="{ABD066B7-4ED6-4A22-9F08-4CCB49554411}" type="sibTrans" cxnId="{9704C3D6-772F-47C7-BF5F-5230F21A8CB1}">
      <dgm:prSet/>
      <dgm:spPr/>
      <dgm:t>
        <a:bodyPr/>
        <a:lstStyle/>
        <a:p>
          <a:endParaRPr lang="aa-ET"/>
        </a:p>
      </dgm:t>
    </dgm:pt>
    <dgm:pt modelId="{C5F68C10-3111-4293-B562-F0537C872CE5}">
      <dgm:prSet phldrT="[Text]" custT="1"/>
      <dgm:spPr/>
      <dgm:t>
        <a:bodyPr/>
        <a:lstStyle/>
        <a:p>
          <a:pPr algn="just">
            <a:buFont typeface="Arial" panose="020B0604020202020204" pitchFamily="34" charset="0"/>
            <a:buChar char="•"/>
          </a:pPr>
          <a:r>
            <a:rPr lang="en-US" sz="2000" kern="1200" dirty="0">
              <a:latin typeface="+mn-lt"/>
              <a:ea typeface="+mn-ea"/>
              <a:cs typeface="Times New Roman" panose="02020603050405020304" pitchFamily="18" charset="0"/>
            </a:rPr>
            <a:t>Drug traffickers acquiring vehicles under the name of their relatives or using “prêtes noms” </a:t>
          </a:r>
          <a:endParaRPr lang="aa-ET" sz="2000" kern="1200" dirty="0">
            <a:latin typeface="+mn-lt"/>
            <a:ea typeface="+mn-ea"/>
            <a:cs typeface="Times New Roman" panose="02020603050405020304" pitchFamily="18" charset="0"/>
          </a:endParaRPr>
        </a:p>
      </dgm:t>
    </dgm:pt>
    <dgm:pt modelId="{E37CC4B3-5B71-45B7-8C7C-9FC6E0290F45}" type="parTrans" cxnId="{3FB61F05-C324-4FFB-82E4-2ABFA06D726B}">
      <dgm:prSet/>
      <dgm:spPr/>
      <dgm:t>
        <a:bodyPr/>
        <a:lstStyle/>
        <a:p>
          <a:endParaRPr lang="aa-ET"/>
        </a:p>
      </dgm:t>
    </dgm:pt>
    <dgm:pt modelId="{B70DAA5D-EEF9-4416-9901-85EDB887215B}" type="sibTrans" cxnId="{3FB61F05-C324-4FFB-82E4-2ABFA06D726B}">
      <dgm:prSet/>
      <dgm:spPr/>
      <dgm:t>
        <a:bodyPr/>
        <a:lstStyle/>
        <a:p>
          <a:endParaRPr lang="aa-ET"/>
        </a:p>
      </dgm:t>
    </dgm:pt>
    <dgm:pt modelId="{213AA7F0-2590-46C8-9858-DDC9D896BD4D}">
      <dgm:prSet phldrT="[Text]" custT="1"/>
      <dgm:spPr/>
      <dgm:t>
        <a:bodyPr/>
        <a:lstStyle/>
        <a:p>
          <a:r>
            <a:rPr lang="en-US" sz="2400" kern="1200" dirty="0">
              <a:latin typeface="Calibri" panose="020F0502020204030204"/>
              <a:ea typeface="+mn-ea"/>
              <a:cs typeface="+mn-cs"/>
            </a:rPr>
            <a:t>Payment Intermediary </a:t>
          </a:r>
          <a:r>
            <a:rPr lang="en-US" sz="2400" kern="1200" dirty="0"/>
            <a:t>Services (PIS)</a:t>
          </a:r>
        </a:p>
        <a:p>
          <a:r>
            <a:rPr lang="en-US" sz="1600" b="1" kern="1200" dirty="0">
              <a:solidFill>
                <a:srgbClr val="FFCC00"/>
              </a:solidFill>
              <a:latin typeface="Calibri" panose="020F0502020204030204"/>
              <a:ea typeface="+mn-ea"/>
              <a:cs typeface="+mn-cs"/>
            </a:rPr>
            <a:t>Medium</a:t>
          </a:r>
          <a:r>
            <a:rPr lang="en-US" sz="1600" kern="1200" dirty="0">
              <a:latin typeface="Calibri" panose="020F0502020204030204"/>
              <a:ea typeface="+mn-ea"/>
              <a:cs typeface="+mn-cs"/>
            </a:rPr>
            <a:t> ML Threat</a:t>
          </a:r>
          <a:endParaRPr lang="aa-ET" sz="1600" kern="1200" dirty="0">
            <a:latin typeface="Calibri" panose="020F0502020204030204"/>
            <a:ea typeface="+mn-ea"/>
            <a:cs typeface="+mn-cs"/>
          </a:endParaRPr>
        </a:p>
      </dgm:t>
    </dgm:pt>
    <dgm:pt modelId="{ED4A4446-AFAE-49E6-BFEF-ABCC68DDFE8D}" type="parTrans" cxnId="{D7283623-53CC-4178-82C7-BF046E8F3803}">
      <dgm:prSet/>
      <dgm:spPr/>
      <dgm:t>
        <a:bodyPr/>
        <a:lstStyle/>
        <a:p>
          <a:endParaRPr lang="aa-ET"/>
        </a:p>
      </dgm:t>
    </dgm:pt>
    <dgm:pt modelId="{A3A69FCB-E5A4-47FE-A16F-E22E9DAD87CB}" type="sibTrans" cxnId="{D7283623-53CC-4178-82C7-BF046E8F3803}">
      <dgm:prSet/>
      <dgm:spPr/>
      <dgm:t>
        <a:bodyPr/>
        <a:lstStyle/>
        <a:p>
          <a:endParaRPr lang="aa-ET"/>
        </a:p>
      </dgm:t>
    </dgm:pt>
    <dgm:pt modelId="{5E2916C7-ED6A-4ECD-B2AA-2E7FE1D41BF1}">
      <dgm:prSet phldrT="[Text]" custT="1"/>
      <dgm:spPr/>
      <dgm:t>
        <a:bodyPr/>
        <a:lstStyle/>
        <a:p>
          <a:pPr algn="just"/>
          <a:r>
            <a:rPr lang="en-US" sz="2000" kern="1200" dirty="0">
              <a:latin typeface="+mn-lt"/>
              <a:ea typeface="+mn-ea"/>
              <a:cs typeface="Times New Roman" panose="02020603050405020304" pitchFamily="18" charset="0"/>
            </a:rPr>
            <a:t>Complaints received- Ongoing case</a:t>
          </a:r>
          <a:endParaRPr lang="aa-ET" sz="2000" kern="1200" dirty="0">
            <a:latin typeface="+mn-lt"/>
            <a:ea typeface="+mn-ea"/>
            <a:cs typeface="Times New Roman" panose="02020603050405020304" pitchFamily="18" charset="0"/>
          </a:endParaRPr>
        </a:p>
      </dgm:t>
    </dgm:pt>
    <dgm:pt modelId="{B18F62BE-522B-4262-A0CC-5A3FA0A0E9DB}" type="parTrans" cxnId="{65A2BD0F-2638-428D-B863-FE412FBEC78F}">
      <dgm:prSet/>
      <dgm:spPr/>
      <dgm:t>
        <a:bodyPr/>
        <a:lstStyle/>
        <a:p>
          <a:endParaRPr lang="aa-ET"/>
        </a:p>
      </dgm:t>
    </dgm:pt>
    <dgm:pt modelId="{5EF5102C-E67E-4C2B-8E55-30D23B06C876}" type="sibTrans" cxnId="{65A2BD0F-2638-428D-B863-FE412FBEC78F}">
      <dgm:prSet/>
      <dgm:spPr/>
      <dgm:t>
        <a:bodyPr/>
        <a:lstStyle/>
        <a:p>
          <a:endParaRPr lang="aa-ET"/>
        </a:p>
      </dgm:t>
    </dgm:pt>
    <dgm:pt modelId="{F3016037-8F16-466D-ABC7-8240A58B84B7}">
      <dgm:prSet phldrT="[Text]" custT="1"/>
      <dgm:spPr/>
      <dgm:t>
        <a:bodyPr/>
        <a:lstStyle/>
        <a:p>
          <a:pPr algn="just">
            <a:buNone/>
          </a:pPr>
          <a:endParaRPr lang="aa-ET" sz="2000" kern="1200" dirty="0">
            <a:latin typeface="+mn-lt"/>
            <a:ea typeface="+mn-ea"/>
            <a:cs typeface="Times New Roman" panose="02020603050405020304" pitchFamily="18" charset="0"/>
          </a:endParaRPr>
        </a:p>
      </dgm:t>
    </dgm:pt>
    <dgm:pt modelId="{AA363DF0-6F18-4BA7-926F-2E4AE1172832}" type="parTrans" cxnId="{32BF6A84-F2EB-4A31-92CB-E4880D26DDE1}">
      <dgm:prSet/>
      <dgm:spPr/>
      <dgm:t>
        <a:bodyPr/>
        <a:lstStyle/>
        <a:p>
          <a:endParaRPr lang="aa-ET"/>
        </a:p>
      </dgm:t>
    </dgm:pt>
    <dgm:pt modelId="{A720DD5B-4065-4268-9B68-C98F718B8500}" type="sibTrans" cxnId="{32BF6A84-F2EB-4A31-92CB-E4880D26DDE1}">
      <dgm:prSet/>
      <dgm:spPr/>
      <dgm:t>
        <a:bodyPr/>
        <a:lstStyle/>
        <a:p>
          <a:endParaRPr lang="aa-ET"/>
        </a:p>
      </dgm:t>
    </dgm:pt>
    <dgm:pt modelId="{B6B4F66B-7252-4087-A635-311051554147}">
      <dgm:prSet phldrT="[Text]" custT="1"/>
      <dgm:spPr/>
      <dgm:t>
        <a:bodyPr/>
        <a:lstStyle/>
        <a:p>
          <a:pPr algn="just"/>
          <a:r>
            <a:rPr lang="en-US" sz="2000" kern="1200" dirty="0">
              <a:latin typeface="+mn-lt"/>
              <a:ea typeface="+mn-ea"/>
              <a:cs typeface="Times New Roman" panose="02020603050405020304" pitchFamily="18" charset="0"/>
            </a:rPr>
            <a:t>Facilitator for the transfer of funds between two or more parties</a:t>
          </a:r>
          <a:endParaRPr lang="aa-ET" sz="2000" kern="1200" dirty="0">
            <a:latin typeface="+mn-lt"/>
            <a:ea typeface="+mn-ea"/>
            <a:cs typeface="Times New Roman" panose="02020603050405020304" pitchFamily="18" charset="0"/>
          </a:endParaRPr>
        </a:p>
      </dgm:t>
    </dgm:pt>
    <dgm:pt modelId="{92F366BF-A214-4DB6-9737-5EA1EF36EC6E}" type="parTrans" cxnId="{A286C3B3-9205-49C1-9CCE-70FCCBF89AAC}">
      <dgm:prSet/>
      <dgm:spPr/>
      <dgm:t>
        <a:bodyPr/>
        <a:lstStyle/>
        <a:p>
          <a:endParaRPr lang="aa-ET"/>
        </a:p>
      </dgm:t>
    </dgm:pt>
    <dgm:pt modelId="{9B84AFC9-2F1B-49C9-AF20-F90FC2C441BC}" type="sibTrans" cxnId="{A286C3B3-9205-49C1-9CCE-70FCCBF89AAC}">
      <dgm:prSet/>
      <dgm:spPr/>
      <dgm:t>
        <a:bodyPr/>
        <a:lstStyle/>
        <a:p>
          <a:endParaRPr lang="aa-ET"/>
        </a:p>
      </dgm:t>
    </dgm:pt>
    <dgm:pt modelId="{C9C3929A-A68F-4FB2-AF2C-F18428CE908B}" type="pres">
      <dgm:prSet presAssocID="{EE610DFE-27AD-4D7A-9F59-81CC9BD9AC66}" presName="Name0" presStyleCnt="0">
        <dgm:presLayoutVars>
          <dgm:dir/>
          <dgm:animLvl val="lvl"/>
          <dgm:resizeHandles val="exact"/>
        </dgm:presLayoutVars>
      </dgm:prSet>
      <dgm:spPr/>
    </dgm:pt>
    <dgm:pt modelId="{66574AD6-A8DD-45D1-BD90-B00BD1FD6E24}" type="pres">
      <dgm:prSet presAssocID="{A1BE0126-4C37-400F-A070-86E70FF52C6D}" presName="linNode" presStyleCnt="0"/>
      <dgm:spPr/>
    </dgm:pt>
    <dgm:pt modelId="{1FB3B098-F5DC-4ABD-A3CE-F669EC382FD9}" type="pres">
      <dgm:prSet presAssocID="{A1BE0126-4C37-400F-A070-86E70FF52C6D}" presName="parentText" presStyleLbl="node1" presStyleIdx="0" presStyleCnt="2">
        <dgm:presLayoutVars>
          <dgm:chMax val="1"/>
          <dgm:bulletEnabled val="1"/>
        </dgm:presLayoutVars>
      </dgm:prSet>
      <dgm:spPr/>
    </dgm:pt>
    <dgm:pt modelId="{CC2DC365-81EA-4DFC-9E37-21DC57BE8321}" type="pres">
      <dgm:prSet presAssocID="{A1BE0126-4C37-400F-A070-86E70FF52C6D}" presName="descendantText" presStyleLbl="alignAccFollowNode1" presStyleIdx="0" presStyleCnt="2">
        <dgm:presLayoutVars>
          <dgm:bulletEnabled val="1"/>
        </dgm:presLayoutVars>
      </dgm:prSet>
      <dgm:spPr/>
    </dgm:pt>
    <dgm:pt modelId="{0AB8D3E7-8AD1-4645-8599-ABA434A272BD}" type="pres">
      <dgm:prSet presAssocID="{2CE582F0-E0F4-4024-9EF8-3669B2B96D32}" presName="sp" presStyleCnt="0"/>
      <dgm:spPr/>
    </dgm:pt>
    <dgm:pt modelId="{7EB41AF8-0FBB-44C0-8835-B574FDB2FD57}" type="pres">
      <dgm:prSet presAssocID="{213AA7F0-2590-46C8-9858-DDC9D896BD4D}" presName="linNode" presStyleCnt="0"/>
      <dgm:spPr/>
    </dgm:pt>
    <dgm:pt modelId="{67241013-F127-4250-B7A8-9B8214872E17}" type="pres">
      <dgm:prSet presAssocID="{213AA7F0-2590-46C8-9858-DDC9D896BD4D}" presName="parentText" presStyleLbl="node1" presStyleIdx="1" presStyleCnt="2" custScaleY="54198">
        <dgm:presLayoutVars>
          <dgm:chMax val="1"/>
          <dgm:bulletEnabled val="1"/>
        </dgm:presLayoutVars>
      </dgm:prSet>
      <dgm:spPr/>
    </dgm:pt>
    <dgm:pt modelId="{657A4628-E83F-46DF-859D-7E63A1842BB9}" type="pres">
      <dgm:prSet presAssocID="{213AA7F0-2590-46C8-9858-DDC9D896BD4D}" presName="descendantText" presStyleLbl="alignAccFollowNode1" presStyleIdx="1" presStyleCnt="2" custScaleY="51664">
        <dgm:presLayoutVars>
          <dgm:bulletEnabled val="1"/>
        </dgm:presLayoutVars>
      </dgm:prSet>
      <dgm:spPr/>
    </dgm:pt>
  </dgm:ptLst>
  <dgm:cxnLst>
    <dgm:cxn modelId="{3FB61F05-C324-4FFB-82E4-2ABFA06D726B}" srcId="{A1BE0126-4C37-400F-A070-86E70FF52C6D}" destId="{C5F68C10-3111-4293-B562-F0537C872CE5}" srcOrd="2" destOrd="0" parTransId="{E37CC4B3-5B71-45B7-8C7C-9FC6E0290F45}" sibTransId="{B70DAA5D-EEF9-4416-9901-85EDB887215B}"/>
    <dgm:cxn modelId="{05D9F60D-70E7-4948-B0F4-6BFD1E2D335F}" type="presOf" srcId="{213AA7F0-2590-46C8-9858-DDC9D896BD4D}" destId="{67241013-F127-4250-B7A8-9B8214872E17}" srcOrd="0" destOrd="0" presId="urn:microsoft.com/office/officeart/2005/8/layout/vList5"/>
    <dgm:cxn modelId="{65A2BD0F-2638-428D-B863-FE412FBEC78F}" srcId="{213AA7F0-2590-46C8-9858-DDC9D896BD4D}" destId="{5E2916C7-ED6A-4ECD-B2AA-2E7FE1D41BF1}" srcOrd="0" destOrd="0" parTransId="{B18F62BE-522B-4262-A0CC-5A3FA0A0E9DB}" sibTransId="{5EF5102C-E67E-4C2B-8E55-30D23B06C876}"/>
    <dgm:cxn modelId="{D7283623-53CC-4178-82C7-BF046E8F3803}" srcId="{EE610DFE-27AD-4D7A-9F59-81CC9BD9AC66}" destId="{213AA7F0-2590-46C8-9858-DDC9D896BD4D}" srcOrd="1" destOrd="0" parTransId="{ED4A4446-AFAE-49E6-BFEF-ABCC68DDFE8D}" sibTransId="{A3A69FCB-E5A4-47FE-A16F-E22E9DAD87CB}"/>
    <dgm:cxn modelId="{D32B2726-73B7-4AB3-A75F-7D640F775F38}" type="presOf" srcId="{C5F68C10-3111-4293-B562-F0537C872CE5}" destId="{CC2DC365-81EA-4DFC-9E37-21DC57BE8321}" srcOrd="0" destOrd="2" presId="urn:microsoft.com/office/officeart/2005/8/layout/vList5"/>
    <dgm:cxn modelId="{A5E0C728-DA37-4547-B923-D87878576741}" type="presOf" srcId="{5E2916C7-ED6A-4ECD-B2AA-2E7FE1D41BF1}" destId="{657A4628-E83F-46DF-859D-7E63A1842BB9}" srcOrd="0" destOrd="0" presId="urn:microsoft.com/office/officeart/2005/8/layout/vList5"/>
    <dgm:cxn modelId="{44885C3E-A8E9-426D-8585-4B817C1323CF}" type="presOf" srcId="{EE610DFE-27AD-4D7A-9F59-81CC9BD9AC66}" destId="{C9C3929A-A68F-4FB2-AF2C-F18428CE908B}" srcOrd="0" destOrd="0" presId="urn:microsoft.com/office/officeart/2005/8/layout/vList5"/>
    <dgm:cxn modelId="{98C3B771-CC48-4F75-AD2F-8DB4E658CEBA}" srcId="{EE610DFE-27AD-4D7A-9F59-81CC9BD9AC66}" destId="{A1BE0126-4C37-400F-A070-86E70FF52C6D}" srcOrd="0" destOrd="0" parTransId="{5B1A32A4-1EE6-43ED-B645-9E1EA3B6C1B4}" sibTransId="{2CE582F0-E0F4-4024-9EF8-3669B2B96D32}"/>
    <dgm:cxn modelId="{32BF6A84-F2EB-4A31-92CB-E4880D26DDE1}" srcId="{A1BE0126-4C37-400F-A070-86E70FF52C6D}" destId="{F3016037-8F16-466D-ABC7-8240A58B84B7}" srcOrd="1" destOrd="0" parTransId="{AA363DF0-6F18-4BA7-926F-2E4AE1172832}" sibTransId="{A720DD5B-4065-4268-9B68-C98F718B8500}"/>
    <dgm:cxn modelId="{834DC28F-ED4C-45B8-90F3-D7738DBB8E9E}" type="presOf" srcId="{6E003F25-3179-4E95-887E-DDFB76AD2655}" destId="{CC2DC365-81EA-4DFC-9E37-21DC57BE8321}" srcOrd="0" destOrd="0" presId="urn:microsoft.com/office/officeart/2005/8/layout/vList5"/>
    <dgm:cxn modelId="{A286C3B3-9205-49C1-9CCE-70FCCBF89AAC}" srcId="{213AA7F0-2590-46C8-9858-DDC9D896BD4D}" destId="{B6B4F66B-7252-4087-A635-311051554147}" srcOrd="1" destOrd="0" parTransId="{92F366BF-A214-4DB6-9737-5EA1EF36EC6E}" sibTransId="{9B84AFC9-2F1B-49C9-AF20-F90FC2C441BC}"/>
    <dgm:cxn modelId="{881F65B9-AE09-48C7-A25F-8E177F3C529A}" type="presOf" srcId="{B6B4F66B-7252-4087-A635-311051554147}" destId="{657A4628-E83F-46DF-859D-7E63A1842BB9}" srcOrd="0" destOrd="1" presId="urn:microsoft.com/office/officeart/2005/8/layout/vList5"/>
    <dgm:cxn modelId="{9704C3D6-772F-47C7-BF5F-5230F21A8CB1}" srcId="{A1BE0126-4C37-400F-A070-86E70FF52C6D}" destId="{6E003F25-3179-4E95-887E-DDFB76AD2655}" srcOrd="0" destOrd="0" parTransId="{BBC81F7F-4EA6-4BF2-AB61-9BC2080E581F}" sibTransId="{ABD066B7-4ED6-4A22-9F08-4CCB49554411}"/>
    <dgm:cxn modelId="{581EA2EE-094B-45FB-8192-68AC585C409E}" type="presOf" srcId="{F3016037-8F16-466D-ABC7-8240A58B84B7}" destId="{CC2DC365-81EA-4DFC-9E37-21DC57BE8321}" srcOrd="0" destOrd="1" presId="urn:microsoft.com/office/officeart/2005/8/layout/vList5"/>
    <dgm:cxn modelId="{AFE7D9FC-41E6-4B61-A201-12750676C24F}" type="presOf" srcId="{A1BE0126-4C37-400F-A070-86E70FF52C6D}" destId="{1FB3B098-F5DC-4ABD-A3CE-F669EC382FD9}" srcOrd="0" destOrd="0" presId="urn:microsoft.com/office/officeart/2005/8/layout/vList5"/>
    <dgm:cxn modelId="{E0DD1902-408A-4C8A-A42D-DCBF9CDB1CB1}" type="presParOf" srcId="{C9C3929A-A68F-4FB2-AF2C-F18428CE908B}" destId="{66574AD6-A8DD-45D1-BD90-B00BD1FD6E24}" srcOrd="0" destOrd="0" presId="urn:microsoft.com/office/officeart/2005/8/layout/vList5"/>
    <dgm:cxn modelId="{9E187CC1-9827-4B47-AA05-3AD54370D6C7}" type="presParOf" srcId="{66574AD6-A8DD-45D1-BD90-B00BD1FD6E24}" destId="{1FB3B098-F5DC-4ABD-A3CE-F669EC382FD9}" srcOrd="0" destOrd="0" presId="urn:microsoft.com/office/officeart/2005/8/layout/vList5"/>
    <dgm:cxn modelId="{A06293A0-C9D3-469B-9080-E71EAE972880}" type="presParOf" srcId="{66574AD6-A8DD-45D1-BD90-B00BD1FD6E24}" destId="{CC2DC365-81EA-4DFC-9E37-21DC57BE8321}" srcOrd="1" destOrd="0" presId="urn:microsoft.com/office/officeart/2005/8/layout/vList5"/>
    <dgm:cxn modelId="{6ECA237D-76CE-4EE0-AB43-A1545CC18789}" type="presParOf" srcId="{C9C3929A-A68F-4FB2-AF2C-F18428CE908B}" destId="{0AB8D3E7-8AD1-4645-8599-ABA434A272BD}" srcOrd="1" destOrd="0" presId="urn:microsoft.com/office/officeart/2005/8/layout/vList5"/>
    <dgm:cxn modelId="{266E6486-25BE-4872-85FF-E2DED13626E2}" type="presParOf" srcId="{C9C3929A-A68F-4FB2-AF2C-F18428CE908B}" destId="{7EB41AF8-0FBB-44C0-8835-B574FDB2FD57}" srcOrd="2" destOrd="0" presId="urn:microsoft.com/office/officeart/2005/8/layout/vList5"/>
    <dgm:cxn modelId="{349B510C-E265-4D78-9EE8-57576A290933}" type="presParOf" srcId="{7EB41AF8-0FBB-44C0-8835-B574FDB2FD57}" destId="{67241013-F127-4250-B7A8-9B8214872E17}" srcOrd="0" destOrd="0" presId="urn:microsoft.com/office/officeart/2005/8/layout/vList5"/>
    <dgm:cxn modelId="{854B7CA0-0A8C-4F93-AE99-7EBCED87E6D2}" type="presParOf" srcId="{7EB41AF8-0FBB-44C0-8835-B574FDB2FD57}" destId="{657A4628-E83F-46DF-859D-7E63A1842BB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56ADD2-D579-410C-9A26-48C0D73BA44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aa-ET"/>
        </a:p>
      </dgm:t>
    </dgm:pt>
    <dgm:pt modelId="{D1D0038F-F086-4715-A488-DE4C4BAF4DE3}">
      <dgm:prSet phldrT="[Text]"/>
      <dgm:spPr/>
      <dgm:t>
        <a:bodyPr/>
        <a:lstStyle/>
        <a:p>
          <a:r>
            <a:rPr lang="en-US" b="1" dirty="0"/>
            <a:t>ML: 5</a:t>
          </a:r>
        </a:p>
        <a:p>
          <a:r>
            <a:rPr lang="en-US" b="1" dirty="0"/>
            <a:t>most risky </a:t>
          </a:r>
        </a:p>
        <a:p>
          <a:r>
            <a:rPr lang="en-US" b="1" dirty="0"/>
            <a:t>activities</a:t>
          </a:r>
          <a:endParaRPr lang="aa-ET" b="1" dirty="0"/>
        </a:p>
      </dgm:t>
    </dgm:pt>
    <dgm:pt modelId="{0AF222A1-C541-4B5A-909E-5123D48A96D9}" type="parTrans" cxnId="{31D03601-98AD-4DFB-A88B-AA596BB7B51E}">
      <dgm:prSet/>
      <dgm:spPr/>
      <dgm:t>
        <a:bodyPr/>
        <a:lstStyle/>
        <a:p>
          <a:endParaRPr lang="aa-ET"/>
        </a:p>
      </dgm:t>
    </dgm:pt>
    <dgm:pt modelId="{85E2044F-69EA-4A3B-BC52-89623B2DB26F}" type="sibTrans" cxnId="{31D03601-98AD-4DFB-A88B-AA596BB7B51E}">
      <dgm:prSet/>
      <dgm:spPr/>
      <dgm:t>
        <a:bodyPr/>
        <a:lstStyle/>
        <a:p>
          <a:endParaRPr lang="aa-ET"/>
        </a:p>
      </dgm:t>
    </dgm:pt>
    <dgm:pt modelId="{FEC0A15D-9503-475F-BD4E-BAB73A513E3E}">
      <dgm:prSet phldrT="[Text]"/>
      <dgm:spPr/>
      <dgm:t>
        <a:bodyPr/>
        <a:lstStyle/>
        <a:p>
          <a:r>
            <a:rPr lang="en-US" dirty="0">
              <a:latin typeface="Times New Roman" panose="02020603050405020304" pitchFamily="18" charset="0"/>
              <a:cs typeface="Times New Roman" panose="02020603050405020304" pitchFamily="18" charset="0"/>
            </a:rPr>
            <a:t>Leasing</a:t>
          </a:r>
          <a:endParaRPr lang="aa-ET" dirty="0">
            <a:latin typeface="Times New Roman" panose="02020603050405020304" pitchFamily="18" charset="0"/>
            <a:cs typeface="Times New Roman" panose="02020603050405020304" pitchFamily="18" charset="0"/>
          </a:endParaRPr>
        </a:p>
      </dgm:t>
    </dgm:pt>
    <dgm:pt modelId="{F80516D4-CE97-4F57-85AC-4E59854EE2FE}" type="parTrans" cxnId="{C31DF568-9B70-4245-8A75-0709FBC4DF26}">
      <dgm:prSet/>
      <dgm:spPr/>
      <dgm:t>
        <a:bodyPr/>
        <a:lstStyle/>
        <a:p>
          <a:endParaRPr lang="aa-ET"/>
        </a:p>
      </dgm:t>
    </dgm:pt>
    <dgm:pt modelId="{9F2E6338-DD88-4F51-BA6D-402A08A968BD}" type="sibTrans" cxnId="{C31DF568-9B70-4245-8A75-0709FBC4DF26}">
      <dgm:prSet/>
      <dgm:spPr/>
      <dgm:t>
        <a:bodyPr/>
        <a:lstStyle/>
        <a:p>
          <a:endParaRPr lang="aa-ET"/>
        </a:p>
      </dgm:t>
    </dgm:pt>
    <dgm:pt modelId="{3DA417BD-B606-4CCB-B08D-65DBE7241F30}">
      <dgm:prSet phldrT="[Text]"/>
      <dgm:spPr/>
      <dgm:t>
        <a:bodyPr/>
        <a:lstStyle/>
        <a:p>
          <a:r>
            <a:rPr lang="en-US" dirty="0">
              <a:latin typeface="Times New Roman" panose="02020603050405020304" pitchFamily="18" charset="0"/>
              <a:cs typeface="Times New Roman" panose="02020603050405020304" pitchFamily="18" charset="0"/>
            </a:rPr>
            <a:t>Payment Intermediary Services</a:t>
          </a:r>
          <a:endParaRPr lang="aa-ET" dirty="0">
            <a:latin typeface="Times New Roman" panose="02020603050405020304" pitchFamily="18" charset="0"/>
            <a:cs typeface="Times New Roman" panose="02020603050405020304" pitchFamily="18" charset="0"/>
          </a:endParaRPr>
        </a:p>
      </dgm:t>
    </dgm:pt>
    <dgm:pt modelId="{87228586-EC61-446F-BF0A-3BABC7628B4F}" type="parTrans" cxnId="{A0D58AD3-1776-40E2-B2B2-A0A56528ACFF}">
      <dgm:prSet/>
      <dgm:spPr/>
      <dgm:t>
        <a:bodyPr/>
        <a:lstStyle/>
        <a:p>
          <a:endParaRPr lang="aa-ET"/>
        </a:p>
      </dgm:t>
    </dgm:pt>
    <dgm:pt modelId="{0F1AE4A1-B309-458E-A4CC-F28AAA6CBD2D}" type="sibTrans" cxnId="{A0D58AD3-1776-40E2-B2B2-A0A56528ACFF}">
      <dgm:prSet/>
      <dgm:spPr/>
      <dgm:t>
        <a:bodyPr/>
        <a:lstStyle/>
        <a:p>
          <a:endParaRPr lang="aa-ET"/>
        </a:p>
      </dgm:t>
    </dgm:pt>
    <dgm:pt modelId="{FC267B6D-F854-4A90-B0E9-E5A212850BD7}">
      <dgm:prSet phldrT="[Text]"/>
      <dgm:spPr/>
      <dgm:t>
        <a:bodyPr/>
        <a:lstStyle/>
        <a:p>
          <a:r>
            <a:rPr lang="en-US" dirty="0">
              <a:latin typeface="Times New Roman" panose="02020603050405020304" pitchFamily="18" charset="0"/>
              <a:cs typeface="Times New Roman" panose="02020603050405020304" pitchFamily="18" charset="0"/>
            </a:rPr>
            <a:t>Investment Banking</a:t>
          </a:r>
          <a:endParaRPr lang="aa-ET" dirty="0">
            <a:latin typeface="Times New Roman" panose="02020603050405020304" pitchFamily="18" charset="0"/>
            <a:cs typeface="Times New Roman" panose="02020603050405020304" pitchFamily="18" charset="0"/>
          </a:endParaRPr>
        </a:p>
      </dgm:t>
    </dgm:pt>
    <dgm:pt modelId="{092AF375-3B58-4D9C-8FB8-3CF3E891D74B}" type="parTrans" cxnId="{E3C8150D-1EDA-4D4B-98C4-AED353A3B137}">
      <dgm:prSet/>
      <dgm:spPr/>
      <dgm:t>
        <a:bodyPr/>
        <a:lstStyle/>
        <a:p>
          <a:endParaRPr lang="aa-ET"/>
        </a:p>
      </dgm:t>
    </dgm:pt>
    <dgm:pt modelId="{F9ECDF9B-CC03-488E-A265-F9A27562A159}" type="sibTrans" cxnId="{E3C8150D-1EDA-4D4B-98C4-AED353A3B137}">
      <dgm:prSet/>
      <dgm:spPr/>
      <dgm:t>
        <a:bodyPr/>
        <a:lstStyle/>
        <a:p>
          <a:endParaRPr lang="aa-ET"/>
        </a:p>
      </dgm:t>
    </dgm:pt>
    <dgm:pt modelId="{1EED9D2E-C928-44D4-A504-824695CEB138}">
      <dgm:prSet/>
      <dgm:spPr/>
      <dgm:t>
        <a:bodyPr/>
        <a:lstStyle/>
        <a:p>
          <a:r>
            <a:rPr lang="en-US" dirty="0">
              <a:latin typeface="Times New Roman" panose="02020603050405020304" pitchFamily="18" charset="0"/>
              <a:cs typeface="Times New Roman" panose="02020603050405020304" pitchFamily="18" charset="0"/>
            </a:rPr>
            <a:t>Treasury Management</a:t>
          </a:r>
          <a:endParaRPr lang="aa-ET" dirty="0">
            <a:latin typeface="Times New Roman" panose="02020603050405020304" pitchFamily="18" charset="0"/>
            <a:cs typeface="Times New Roman" panose="02020603050405020304" pitchFamily="18" charset="0"/>
          </a:endParaRPr>
        </a:p>
      </dgm:t>
    </dgm:pt>
    <dgm:pt modelId="{047D1FAE-F332-48D3-8E73-EE8E83004F2C}" type="parTrans" cxnId="{23FE43AF-8BB0-473A-8127-D7952C918ABB}">
      <dgm:prSet/>
      <dgm:spPr/>
      <dgm:t>
        <a:bodyPr/>
        <a:lstStyle/>
        <a:p>
          <a:endParaRPr lang="aa-ET"/>
        </a:p>
      </dgm:t>
    </dgm:pt>
    <dgm:pt modelId="{39A9778C-CFA0-4BAD-B0D6-01230F924385}" type="sibTrans" cxnId="{23FE43AF-8BB0-473A-8127-D7952C918ABB}">
      <dgm:prSet/>
      <dgm:spPr/>
      <dgm:t>
        <a:bodyPr/>
        <a:lstStyle/>
        <a:p>
          <a:endParaRPr lang="aa-ET"/>
        </a:p>
      </dgm:t>
    </dgm:pt>
    <dgm:pt modelId="{39814F89-300A-48EE-93C5-3FA66E796446}">
      <dgm:prSet/>
      <dgm:spPr/>
      <dgm:t>
        <a:bodyPr/>
        <a:lstStyle/>
        <a:p>
          <a:r>
            <a:rPr lang="en-US" dirty="0">
              <a:latin typeface="Times New Roman" panose="02020603050405020304" pitchFamily="18" charset="0"/>
              <a:cs typeface="Times New Roman" panose="02020603050405020304" pitchFamily="18" charset="0"/>
            </a:rPr>
            <a:t>Credit Finance</a:t>
          </a:r>
          <a:endParaRPr lang="aa-ET" dirty="0">
            <a:latin typeface="Times New Roman" panose="02020603050405020304" pitchFamily="18" charset="0"/>
            <a:cs typeface="Times New Roman" panose="02020603050405020304" pitchFamily="18" charset="0"/>
          </a:endParaRPr>
        </a:p>
      </dgm:t>
    </dgm:pt>
    <dgm:pt modelId="{8EF030C2-3014-49E0-82F9-9EDFBCBAB38D}" type="parTrans" cxnId="{D431B67E-E888-4AAE-A746-EB857B880A69}">
      <dgm:prSet/>
      <dgm:spPr/>
      <dgm:t>
        <a:bodyPr/>
        <a:lstStyle/>
        <a:p>
          <a:endParaRPr lang="aa-ET"/>
        </a:p>
      </dgm:t>
    </dgm:pt>
    <dgm:pt modelId="{8824EE7D-417A-4B6A-A628-589A0FD69571}" type="sibTrans" cxnId="{D431B67E-E888-4AAE-A746-EB857B880A69}">
      <dgm:prSet/>
      <dgm:spPr/>
      <dgm:t>
        <a:bodyPr/>
        <a:lstStyle/>
        <a:p>
          <a:endParaRPr lang="aa-ET"/>
        </a:p>
      </dgm:t>
    </dgm:pt>
    <dgm:pt modelId="{F29E191B-E3EF-4EDC-BE68-0407538EEB16}" type="pres">
      <dgm:prSet presAssocID="{5D56ADD2-D579-410C-9A26-48C0D73BA448}" presName="vert0" presStyleCnt="0">
        <dgm:presLayoutVars>
          <dgm:dir/>
          <dgm:animOne val="branch"/>
          <dgm:animLvl val="lvl"/>
        </dgm:presLayoutVars>
      </dgm:prSet>
      <dgm:spPr/>
    </dgm:pt>
    <dgm:pt modelId="{21A1CD90-A10B-44C2-9825-44A1892E294A}" type="pres">
      <dgm:prSet presAssocID="{D1D0038F-F086-4715-A488-DE4C4BAF4DE3}" presName="thickLine" presStyleLbl="alignNode1" presStyleIdx="0" presStyleCnt="1"/>
      <dgm:spPr/>
    </dgm:pt>
    <dgm:pt modelId="{B3D9A30E-3DA2-428B-95CC-54983B0F93DC}" type="pres">
      <dgm:prSet presAssocID="{D1D0038F-F086-4715-A488-DE4C4BAF4DE3}" presName="horz1" presStyleCnt="0"/>
      <dgm:spPr/>
    </dgm:pt>
    <dgm:pt modelId="{A70CB1C1-2E15-4544-80C3-89B87597A15C}" type="pres">
      <dgm:prSet presAssocID="{D1D0038F-F086-4715-A488-DE4C4BAF4DE3}" presName="tx1" presStyleLbl="revTx" presStyleIdx="0" presStyleCnt="6" custScaleX="144189"/>
      <dgm:spPr/>
    </dgm:pt>
    <dgm:pt modelId="{325A425F-2D75-4E6F-9D3D-25CBEB6E9A40}" type="pres">
      <dgm:prSet presAssocID="{D1D0038F-F086-4715-A488-DE4C4BAF4DE3}" presName="vert1" presStyleCnt="0"/>
      <dgm:spPr/>
    </dgm:pt>
    <dgm:pt modelId="{CC4B709F-26B4-48C9-B2C2-4235FFF08F17}" type="pres">
      <dgm:prSet presAssocID="{FEC0A15D-9503-475F-BD4E-BAB73A513E3E}" presName="vertSpace2a" presStyleCnt="0"/>
      <dgm:spPr/>
    </dgm:pt>
    <dgm:pt modelId="{55A15568-1571-4639-88FA-158A9E86C8B7}" type="pres">
      <dgm:prSet presAssocID="{FEC0A15D-9503-475F-BD4E-BAB73A513E3E}" presName="horz2" presStyleCnt="0"/>
      <dgm:spPr/>
    </dgm:pt>
    <dgm:pt modelId="{F783A09B-F966-4369-8B53-AB0A411AADB3}" type="pres">
      <dgm:prSet presAssocID="{FEC0A15D-9503-475F-BD4E-BAB73A513E3E}" presName="horzSpace2" presStyleCnt="0"/>
      <dgm:spPr/>
    </dgm:pt>
    <dgm:pt modelId="{2C613DF0-0B8E-4CD6-B09A-0B248D693B9E}" type="pres">
      <dgm:prSet presAssocID="{FEC0A15D-9503-475F-BD4E-BAB73A513E3E}" presName="tx2" presStyleLbl="revTx" presStyleIdx="1" presStyleCnt="6"/>
      <dgm:spPr/>
    </dgm:pt>
    <dgm:pt modelId="{03BAAA23-AB0B-4D20-9FB4-532DF5DE6720}" type="pres">
      <dgm:prSet presAssocID="{FEC0A15D-9503-475F-BD4E-BAB73A513E3E}" presName="vert2" presStyleCnt="0"/>
      <dgm:spPr/>
    </dgm:pt>
    <dgm:pt modelId="{4FE04A3F-5997-4F35-B3E4-509F7C93CE08}" type="pres">
      <dgm:prSet presAssocID="{FEC0A15D-9503-475F-BD4E-BAB73A513E3E}" presName="thinLine2b" presStyleLbl="callout" presStyleIdx="0" presStyleCnt="5"/>
      <dgm:spPr/>
    </dgm:pt>
    <dgm:pt modelId="{CAA11EE0-4489-4620-9B44-5E72F43DA46D}" type="pres">
      <dgm:prSet presAssocID="{FEC0A15D-9503-475F-BD4E-BAB73A513E3E}" presName="vertSpace2b" presStyleCnt="0"/>
      <dgm:spPr/>
    </dgm:pt>
    <dgm:pt modelId="{00802713-03A4-410F-AD8A-713B241D363C}" type="pres">
      <dgm:prSet presAssocID="{3DA417BD-B606-4CCB-B08D-65DBE7241F30}" presName="horz2" presStyleCnt="0"/>
      <dgm:spPr/>
    </dgm:pt>
    <dgm:pt modelId="{D628764C-3382-48F8-B8C1-1001E6B150E9}" type="pres">
      <dgm:prSet presAssocID="{3DA417BD-B606-4CCB-B08D-65DBE7241F30}" presName="horzSpace2" presStyleCnt="0"/>
      <dgm:spPr/>
    </dgm:pt>
    <dgm:pt modelId="{F9847941-4C9B-4171-BC3B-3F0C0A054ED6}" type="pres">
      <dgm:prSet presAssocID="{3DA417BD-B606-4CCB-B08D-65DBE7241F30}" presName="tx2" presStyleLbl="revTx" presStyleIdx="2" presStyleCnt="6"/>
      <dgm:spPr/>
    </dgm:pt>
    <dgm:pt modelId="{E82ED36C-FCD9-4C61-BC5A-0B11BFD6F9B4}" type="pres">
      <dgm:prSet presAssocID="{3DA417BD-B606-4CCB-B08D-65DBE7241F30}" presName="vert2" presStyleCnt="0"/>
      <dgm:spPr/>
    </dgm:pt>
    <dgm:pt modelId="{DF5EFB5E-0C31-4870-B12C-8BD3F77FD22D}" type="pres">
      <dgm:prSet presAssocID="{3DA417BD-B606-4CCB-B08D-65DBE7241F30}" presName="thinLine2b" presStyleLbl="callout" presStyleIdx="1" presStyleCnt="5"/>
      <dgm:spPr/>
    </dgm:pt>
    <dgm:pt modelId="{000CBC16-3F5D-411F-8747-8F8FC3AEF8FC}" type="pres">
      <dgm:prSet presAssocID="{3DA417BD-B606-4CCB-B08D-65DBE7241F30}" presName="vertSpace2b" presStyleCnt="0"/>
      <dgm:spPr/>
    </dgm:pt>
    <dgm:pt modelId="{BAF9F31F-1494-4937-B8FC-D4544FD68CE4}" type="pres">
      <dgm:prSet presAssocID="{FC267B6D-F854-4A90-B0E9-E5A212850BD7}" presName="horz2" presStyleCnt="0"/>
      <dgm:spPr/>
    </dgm:pt>
    <dgm:pt modelId="{DC367F98-BAD6-4ABA-BB3F-64BCFCA7CD50}" type="pres">
      <dgm:prSet presAssocID="{FC267B6D-F854-4A90-B0E9-E5A212850BD7}" presName="horzSpace2" presStyleCnt="0"/>
      <dgm:spPr/>
    </dgm:pt>
    <dgm:pt modelId="{2227E332-F0A4-46C8-AEA5-FB69A65698DD}" type="pres">
      <dgm:prSet presAssocID="{FC267B6D-F854-4A90-B0E9-E5A212850BD7}" presName="tx2" presStyleLbl="revTx" presStyleIdx="3" presStyleCnt="6"/>
      <dgm:spPr/>
    </dgm:pt>
    <dgm:pt modelId="{3BC1D1FD-8DBC-4AFB-B003-FB3893D53081}" type="pres">
      <dgm:prSet presAssocID="{FC267B6D-F854-4A90-B0E9-E5A212850BD7}" presName="vert2" presStyleCnt="0"/>
      <dgm:spPr/>
    </dgm:pt>
    <dgm:pt modelId="{8F9A8A09-F496-4E26-B23E-4F949C36BAE4}" type="pres">
      <dgm:prSet presAssocID="{FC267B6D-F854-4A90-B0E9-E5A212850BD7}" presName="thinLine2b" presStyleLbl="callout" presStyleIdx="2" presStyleCnt="5"/>
      <dgm:spPr/>
    </dgm:pt>
    <dgm:pt modelId="{C809C7F8-ED51-4D74-9E28-84774F4DB15E}" type="pres">
      <dgm:prSet presAssocID="{FC267B6D-F854-4A90-B0E9-E5A212850BD7}" presName="vertSpace2b" presStyleCnt="0"/>
      <dgm:spPr/>
    </dgm:pt>
    <dgm:pt modelId="{AE0C5240-04EF-4168-ABBF-D883DD7EB303}" type="pres">
      <dgm:prSet presAssocID="{1EED9D2E-C928-44D4-A504-824695CEB138}" presName="horz2" presStyleCnt="0"/>
      <dgm:spPr/>
    </dgm:pt>
    <dgm:pt modelId="{9EE16358-FAEB-4425-AA7C-6F9AFA175954}" type="pres">
      <dgm:prSet presAssocID="{1EED9D2E-C928-44D4-A504-824695CEB138}" presName="horzSpace2" presStyleCnt="0"/>
      <dgm:spPr/>
    </dgm:pt>
    <dgm:pt modelId="{03B3D880-7BBE-4137-9D0B-2385E7AF46E4}" type="pres">
      <dgm:prSet presAssocID="{1EED9D2E-C928-44D4-A504-824695CEB138}" presName="tx2" presStyleLbl="revTx" presStyleIdx="4" presStyleCnt="6"/>
      <dgm:spPr/>
    </dgm:pt>
    <dgm:pt modelId="{117557E3-F168-4B4C-8056-9A01FA66BFEA}" type="pres">
      <dgm:prSet presAssocID="{1EED9D2E-C928-44D4-A504-824695CEB138}" presName="vert2" presStyleCnt="0"/>
      <dgm:spPr/>
    </dgm:pt>
    <dgm:pt modelId="{D92CC5B5-17AF-4A97-A3BB-F646E3E72253}" type="pres">
      <dgm:prSet presAssocID="{1EED9D2E-C928-44D4-A504-824695CEB138}" presName="thinLine2b" presStyleLbl="callout" presStyleIdx="3" presStyleCnt="5"/>
      <dgm:spPr/>
    </dgm:pt>
    <dgm:pt modelId="{DAC90BB5-89D6-4E35-87D9-4C3B9C422CE0}" type="pres">
      <dgm:prSet presAssocID="{1EED9D2E-C928-44D4-A504-824695CEB138}" presName="vertSpace2b" presStyleCnt="0"/>
      <dgm:spPr/>
    </dgm:pt>
    <dgm:pt modelId="{FD5E5396-46FB-47FA-A561-4913105547F9}" type="pres">
      <dgm:prSet presAssocID="{39814F89-300A-48EE-93C5-3FA66E796446}" presName="horz2" presStyleCnt="0"/>
      <dgm:spPr/>
    </dgm:pt>
    <dgm:pt modelId="{6F6829EE-97E0-4538-9CAD-C6F6F77069B7}" type="pres">
      <dgm:prSet presAssocID="{39814F89-300A-48EE-93C5-3FA66E796446}" presName="horzSpace2" presStyleCnt="0"/>
      <dgm:spPr/>
    </dgm:pt>
    <dgm:pt modelId="{8B4B210B-C420-4652-9164-A970A61C4BBA}" type="pres">
      <dgm:prSet presAssocID="{39814F89-300A-48EE-93C5-3FA66E796446}" presName="tx2" presStyleLbl="revTx" presStyleIdx="5" presStyleCnt="6"/>
      <dgm:spPr/>
    </dgm:pt>
    <dgm:pt modelId="{13CB32F5-B9BA-41AC-A2E3-B2B52345EC49}" type="pres">
      <dgm:prSet presAssocID="{39814F89-300A-48EE-93C5-3FA66E796446}" presName="vert2" presStyleCnt="0"/>
      <dgm:spPr/>
    </dgm:pt>
    <dgm:pt modelId="{70CEE5E2-6A98-45BD-8480-2483DE9B45DE}" type="pres">
      <dgm:prSet presAssocID="{39814F89-300A-48EE-93C5-3FA66E796446}" presName="thinLine2b" presStyleLbl="callout" presStyleIdx="4" presStyleCnt="5"/>
      <dgm:spPr/>
    </dgm:pt>
    <dgm:pt modelId="{6EE32819-4F15-4BBD-9A20-A99527D073F4}" type="pres">
      <dgm:prSet presAssocID="{39814F89-300A-48EE-93C5-3FA66E796446}" presName="vertSpace2b" presStyleCnt="0"/>
      <dgm:spPr/>
    </dgm:pt>
  </dgm:ptLst>
  <dgm:cxnLst>
    <dgm:cxn modelId="{31D03601-98AD-4DFB-A88B-AA596BB7B51E}" srcId="{5D56ADD2-D579-410C-9A26-48C0D73BA448}" destId="{D1D0038F-F086-4715-A488-DE4C4BAF4DE3}" srcOrd="0" destOrd="0" parTransId="{0AF222A1-C541-4B5A-909E-5123D48A96D9}" sibTransId="{85E2044F-69EA-4A3B-BC52-89623B2DB26F}"/>
    <dgm:cxn modelId="{E3C8150D-1EDA-4D4B-98C4-AED353A3B137}" srcId="{D1D0038F-F086-4715-A488-DE4C4BAF4DE3}" destId="{FC267B6D-F854-4A90-B0E9-E5A212850BD7}" srcOrd="2" destOrd="0" parTransId="{092AF375-3B58-4D9C-8FB8-3CF3E891D74B}" sibTransId="{F9ECDF9B-CC03-488E-A265-F9A27562A159}"/>
    <dgm:cxn modelId="{732BAD37-8379-408E-9540-3479D6F8C924}" type="presOf" srcId="{D1D0038F-F086-4715-A488-DE4C4BAF4DE3}" destId="{A70CB1C1-2E15-4544-80C3-89B87597A15C}" srcOrd="0" destOrd="0" presId="urn:microsoft.com/office/officeart/2008/layout/LinedList"/>
    <dgm:cxn modelId="{D17E575B-C368-4099-9F6C-EF9505626D59}" type="presOf" srcId="{5D56ADD2-D579-410C-9A26-48C0D73BA448}" destId="{F29E191B-E3EF-4EDC-BE68-0407538EEB16}" srcOrd="0" destOrd="0" presId="urn:microsoft.com/office/officeart/2008/layout/LinedList"/>
    <dgm:cxn modelId="{C31DF568-9B70-4245-8A75-0709FBC4DF26}" srcId="{D1D0038F-F086-4715-A488-DE4C4BAF4DE3}" destId="{FEC0A15D-9503-475F-BD4E-BAB73A513E3E}" srcOrd="0" destOrd="0" parTransId="{F80516D4-CE97-4F57-85AC-4E59854EE2FE}" sibTransId="{9F2E6338-DD88-4F51-BA6D-402A08A968BD}"/>
    <dgm:cxn modelId="{B7BA9F76-5AC5-412B-8B6C-8569B6246469}" type="presOf" srcId="{1EED9D2E-C928-44D4-A504-824695CEB138}" destId="{03B3D880-7BBE-4137-9D0B-2385E7AF46E4}" srcOrd="0" destOrd="0" presId="urn:microsoft.com/office/officeart/2008/layout/LinedList"/>
    <dgm:cxn modelId="{B9E72859-C542-4B1E-BEC6-5D1CC5C1271B}" type="presOf" srcId="{FEC0A15D-9503-475F-BD4E-BAB73A513E3E}" destId="{2C613DF0-0B8E-4CD6-B09A-0B248D693B9E}" srcOrd="0" destOrd="0" presId="urn:microsoft.com/office/officeart/2008/layout/LinedList"/>
    <dgm:cxn modelId="{D431B67E-E888-4AAE-A746-EB857B880A69}" srcId="{D1D0038F-F086-4715-A488-DE4C4BAF4DE3}" destId="{39814F89-300A-48EE-93C5-3FA66E796446}" srcOrd="4" destOrd="0" parTransId="{8EF030C2-3014-49E0-82F9-9EDFBCBAB38D}" sibTransId="{8824EE7D-417A-4B6A-A628-589A0FD69571}"/>
    <dgm:cxn modelId="{4078B197-ABDB-41B7-A5AE-5766535033F1}" type="presOf" srcId="{3DA417BD-B606-4CCB-B08D-65DBE7241F30}" destId="{F9847941-4C9B-4171-BC3B-3F0C0A054ED6}" srcOrd="0" destOrd="0" presId="urn:microsoft.com/office/officeart/2008/layout/LinedList"/>
    <dgm:cxn modelId="{BDC6A7A5-ADAA-48DA-BE5E-4CF5C409BCC0}" type="presOf" srcId="{FC267B6D-F854-4A90-B0E9-E5A212850BD7}" destId="{2227E332-F0A4-46C8-AEA5-FB69A65698DD}" srcOrd="0" destOrd="0" presId="urn:microsoft.com/office/officeart/2008/layout/LinedList"/>
    <dgm:cxn modelId="{23FE43AF-8BB0-473A-8127-D7952C918ABB}" srcId="{D1D0038F-F086-4715-A488-DE4C4BAF4DE3}" destId="{1EED9D2E-C928-44D4-A504-824695CEB138}" srcOrd="3" destOrd="0" parTransId="{047D1FAE-F332-48D3-8E73-EE8E83004F2C}" sibTransId="{39A9778C-CFA0-4BAD-B0D6-01230F924385}"/>
    <dgm:cxn modelId="{A0D58AD3-1776-40E2-B2B2-A0A56528ACFF}" srcId="{D1D0038F-F086-4715-A488-DE4C4BAF4DE3}" destId="{3DA417BD-B606-4CCB-B08D-65DBE7241F30}" srcOrd="1" destOrd="0" parTransId="{87228586-EC61-446F-BF0A-3BABC7628B4F}" sibTransId="{0F1AE4A1-B309-458E-A4CC-F28AAA6CBD2D}"/>
    <dgm:cxn modelId="{81FDF7EB-C7FE-4FA5-B58D-EAB509DD0295}" type="presOf" srcId="{39814F89-300A-48EE-93C5-3FA66E796446}" destId="{8B4B210B-C420-4652-9164-A970A61C4BBA}" srcOrd="0" destOrd="0" presId="urn:microsoft.com/office/officeart/2008/layout/LinedList"/>
    <dgm:cxn modelId="{4ECF22E7-A814-47B2-9C1A-260415130585}" type="presParOf" srcId="{F29E191B-E3EF-4EDC-BE68-0407538EEB16}" destId="{21A1CD90-A10B-44C2-9825-44A1892E294A}" srcOrd="0" destOrd="0" presId="urn:microsoft.com/office/officeart/2008/layout/LinedList"/>
    <dgm:cxn modelId="{D070E72B-DC77-4F7D-ADCF-E679C1EAB603}" type="presParOf" srcId="{F29E191B-E3EF-4EDC-BE68-0407538EEB16}" destId="{B3D9A30E-3DA2-428B-95CC-54983B0F93DC}" srcOrd="1" destOrd="0" presId="urn:microsoft.com/office/officeart/2008/layout/LinedList"/>
    <dgm:cxn modelId="{87D4647B-CC15-4A75-B8A2-97C1679FF7DB}" type="presParOf" srcId="{B3D9A30E-3DA2-428B-95CC-54983B0F93DC}" destId="{A70CB1C1-2E15-4544-80C3-89B87597A15C}" srcOrd="0" destOrd="0" presId="urn:microsoft.com/office/officeart/2008/layout/LinedList"/>
    <dgm:cxn modelId="{A7DFFF23-186C-40B5-966C-17A95D8DA219}" type="presParOf" srcId="{B3D9A30E-3DA2-428B-95CC-54983B0F93DC}" destId="{325A425F-2D75-4E6F-9D3D-25CBEB6E9A40}" srcOrd="1" destOrd="0" presId="urn:microsoft.com/office/officeart/2008/layout/LinedList"/>
    <dgm:cxn modelId="{83ED7686-6B54-4498-891F-C2BB5433C4EB}" type="presParOf" srcId="{325A425F-2D75-4E6F-9D3D-25CBEB6E9A40}" destId="{CC4B709F-26B4-48C9-B2C2-4235FFF08F17}" srcOrd="0" destOrd="0" presId="urn:microsoft.com/office/officeart/2008/layout/LinedList"/>
    <dgm:cxn modelId="{302580DD-2AD1-4563-9367-44DA6DC8DD71}" type="presParOf" srcId="{325A425F-2D75-4E6F-9D3D-25CBEB6E9A40}" destId="{55A15568-1571-4639-88FA-158A9E86C8B7}" srcOrd="1" destOrd="0" presId="urn:microsoft.com/office/officeart/2008/layout/LinedList"/>
    <dgm:cxn modelId="{DC4EE3B3-9B75-401E-81D7-C6982350F111}" type="presParOf" srcId="{55A15568-1571-4639-88FA-158A9E86C8B7}" destId="{F783A09B-F966-4369-8B53-AB0A411AADB3}" srcOrd="0" destOrd="0" presId="urn:microsoft.com/office/officeart/2008/layout/LinedList"/>
    <dgm:cxn modelId="{EC1FA343-54FE-4E20-99DD-2BCCEFF57CCC}" type="presParOf" srcId="{55A15568-1571-4639-88FA-158A9E86C8B7}" destId="{2C613DF0-0B8E-4CD6-B09A-0B248D693B9E}" srcOrd="1" destOrd="0" presId="urn:microsoft.com/office/officeart/2008/layout/LinedList"/>
    <dgm:cxn modelId="{C2888647-2199-4D3A-A7E6-396A5C7D58FA}" type="presParOf" srcId="{55A15568-1571-4639-88FA-158A9E86C8B7}" destId="{03BAAA23-AB0B-4D20-9FB4-532DF5DE6720}" srcOrd="2" destOrd="0" presId="urn:microsoft.com/office/officeart/2008/layout/LinedList"/>
    <dgm:cxn modelId="{3EB3A5AC-C6F2-4F67-B335-BBB3CE977C9E}" type="presParOf" srcId="{325A425F-2D75-4E6F-9D3D-25CBEB6E9A40}" destId="{4FE04A3F-5997-4F35-B3E4-509F7C93CE08}" srcOrd="2" destOrd="0" presId="urn:microsoft.com/office/officeart/2008/layout/LinedList"/>
    <dgm:cxn modelId="{903DB071-3BD0-4A8F-81DA-90CB56013B0C}" type="presParOf" srcId="{325A425F-2D75-4E6F-9D3D-25CBEB6E9A40}" destId="{CAA11EE0-4489-4620-9B44-5E72F43DA46D}" srcOrd="3" destOrd="0" presId="urn:microsoft.com/office/officeart/2008/layout/LinedList"/>
    <dgm:cxn modelId="{664BBDDF-EDF3-4B8C-B33A-39108D7AD168}" type="presParOf" srcId="{325A425F-2D75-4E6F-9D3D-25CBEB6E9A40}" destId="{00802713-03A4-410F-AD8A-713B241D363C}" srcOrd="4" destOrd="0" presId="urn:microsoft.com/office/officeart/2008/layout/LinedList"/>
    <dgm:cxn modelId="{8D563B8E-21D5-48AD-8AE0-598C314D3A0D}" type="presParOf" srcId="{00802713-03A4-410F-AD8A-713B241D363C}" destId="{D628764C-3382-48F8-B8C1-1001E6B150E9}" srcOrd="0" destOrd="0" presId="urn:microsoft.com/office/officeart/2008/layout/LinedList"/>
    <dgm:cxn modelId="{9049C5D6-7003-4470-BD8F-9B3CD1CF2800}" type="presParOf" srcId="{00802713-03A4-410F-AD8A-713B241D363C}" destId="{F9847941-4C9B-4171-BC3B-3F0C0A054ED6}" srcOrd="1" destOrd="0" presId="urn:microsoft.com/office/officeart/2008/layout/LinedList"/>
    <dgm:cxn modelId="{16A75BFA-94D2-4492-BAD5-26DF4E0DCFDE}" type="presParOf" srcId="{00802713-03A4-410F-AD8A-713B241D363C}" destId="{E82ED36C-FCD9-4C61-BC5A-0B11BFD6F9B4}" srcOrd="2" destOrd="0" presId="urn:microsoft.com/office/officeart/2008/layout/LinedList"/>
    <dgm:cxn modelId="{DB6AC5AA-E585-4649-8120-4BAA0F50324B}" type="presParOf" srcId="{325A425F-2D75-4E6F-9D3D-25CBEB6E9A40}" destId="{DF5EFB5E-0C31-4870-B12C-8BD3F77FD22D}" srcOrd="5" destOrd="0" presId="urn:microsoft.com/office/officeart/2008/layout/LinedList"/>
    <dgm:cxn modelId="{F66655B4-C7C0-47DB-A2D9-8E60EB1065B9}" type="presParOf" srcId="{325A425F-2D75-4E6F-9D3D-25CBEB6E9A40}" destId="{000CBC16-3F5D-411F-8747-8F8FC3AEF8FC}" srcOrd="6" destOrd="0" presId="urn:microsoft.com/office/officeart/2008/layout/LinedList"/>
    <dgm:cxn modelId="{778A1B01-2AC5-4E3C-A471-DBDC810AE54D}" type="presParOf" srcId="{325A425F-2D75-4E6F-9D3D-25CBEB6E9A40}" destId="{BAF9F31F-1494-4937-B8FC-D4544FD68CE4}" srcOrd="7" destOrd="0" presId="urn:microsoft.com/office/officeart/2008/layout/LinedList"/>
    <dgm:cxn modelId="{A61A1132-7773-4E16-8308-CD8684643DB9}" type="presParOf" srcId="{BAF9F31F-1494-4937-B8FC-D4544FD68CE4}" destId="{DC367F98-BAD6-4ABA-BB3F-64BCFCA7CD50}" srcOrd="0" destOrd="0" presId="urn:microsoft.com/office/officeart/2008/layout/LinedList"/>
    <dgm:cxn modelId="{3D5B1DE6-885A-4B43-936C-7A585D289749}" type="presParOf" srcId="{BAF9F31F-1494-4937-B8FC-D4544FD68CE4}" destId="{2227E332-F0A4-46C8-AEA5-FB69A65698DD}" srcOrd="1" destOrd="0" presId="urn:microsoft.com/office/officeart/2008/layout/LinedList"/>
    <dgm:cxn modelId="{D3D05840-6FB8-4530-9203-E658E4B8F6AA}" type="presParOf" srcId="{BAF9F31F-1494-4937-B8FC-D4544FD68CE4}" destId="{3BC1D1FD-8DBC-4AFB-B003-FB3893D53081}" srcOrd="2" destOrd="0" presId="urn:microsoft.com/office/officeart/2008/layout/LinedList"/>
    <dgm:cxn modelId="{711C3B9A-880E-4313-8B38-9E65B16DBACB}" type="presParOf" srcId="{325A425F-2D75-4E6F-9D3D-25CBEB6E9A40}" destId="{8F9A8A09-F496-4E26-B23E-4F949C36BAE4}" srcOrd="8" destOrd="0" presId="urn:microsoft.com/office/officeart/2008/layout/LinedList"/>
    <dgm:cxn modelId="{81E57CA1-5731-4C7B-BE27-37A3D0AE2B77}" type="presParOf" srcId="{325A425F-2D75-4E6F-9D3D-25CBEB6E9A40}" destId="{C809C7F8-ED51-4D74-9E28-84774F4DB15E}" srcOrd="9" destOrd="0" presId="urn:microsoft.com/office/officeart/2008/layout/LinedList"/>
    <dgm:cxn modelId="{82200A90-B0B7-45AF-AECB-C793BA294AB1}" type="presParOf" srcId="{325A425F-2D75-4E6F-9D3D-25CBEB6E9A40}" destId="{AE0C5240-04EF-4168-ABBF-D883DD7EB303}" srcOrd="10" destOrd="0" presId="urn:microsoft.com/office/officeart/2008/layout/LinedList"/>
    <dgm:cxn modelId="{E5D390EA-6249-49F3-909D-834152C0A88D}" type="presParOf" srcId="{AE0C5240-04EF-4168-ABBF-D883DD7EB303}" destId="{9EE16358-FAEB-4425-AA7C-6F9AFA175954}" srcOrd="0" destOrd="0" presId="urn:microsoft.com/office/officeart/2008/layout/LinedList"/>
    <dgm:cxn modelId="{A73E43D1-0F20-474A-BA95-B62186F07741}" type="presParOf" srcId="{AE0C5240-04EF-4168-ABBF-D883DD7EB303}" destId="{03B3D880-7BBE-4137-9D0B-2385E7AF46E4}" srcOrd="1" destOrd="0" presId="urn:microsoft.com/office/officeart/2008/layout/LinedList"/>
    <dgm:cxn modelId="{12980246-0D01-491E-AEF0-BE378F97FC74}" type="presParOf" srcId="{AE0C5240-04EF-4168-ABBF-D883DD7EB303}" destId="{117557E3-F168-4B4C-8056-9A01FA66BFEA}" srcOrd="2" destOrd="0" presId="urn:microsoft.com/office/officeart/2008/layout/LinedList"/>
    <dgm:cxn modelId="{77FD07B7-D8E5-4B64-A6D0-6A427AD215AA}" type="presParOf" srcId="{325A425F-2D75-4E6F-9D3D-25CBEB6E9A40}" destId="{D92CC5B5-17AF-4A97-A3BB-F646E3E72253}" srcOrd="11" destOrd="0" presId="urn:microsoft.com/office/officeart/2008/layout/LinedList"/>
    <dgm:cxn modelId="{E7B0B4D0-8F51-4563-8407-948C6A14DFA2}" type="presParOf" srcId="{325A425F-2D75-4E6F-9D3D-25CBEB6E9A40}" destId="{DAC90BB5-89D6-4E35-87D9-4C3B9C422CE0}" srcOrd="12" destOrd="0" presId="urn:microsoft.com/office/officeart/2008/layout/LinedList"/>
    <dgm:cxn modelId="{6C511D45-ADDC-4165-A94E-36706FAB70BA}" type="presParOf" srcId="{325A425F-2D75-4E6F-9D3D-25CBEB6E9A40}" destId="{FD5E5396-46FB-47FA-A561-4913105547F9}" srcOrd="13" destOrd="0" presId="urn:microsoft.com/office/officeart/2008/layout/LinedList"/>
    <dgm:cxn modelId="{6393135B-465A-4BE3-85CC-F4E9209FE5DD}" type="presParOf" srcId="{FD5E5396-46FB-47FA-A561-4913105547F9}" destId="{6F6829EE-97E0-4538-9CAD-C6F6F77069B7}" srcOrd="0" destOrd="0" presId="urn:microsoft.com/office/officeart/2008/layout/LinedList"/>
    <dgm:cxn modelId="{A997B509-7F1B-41FA-BABA-95B51978AA0B}" type="presParOf" srcId="{FD5E5396-46FB-47FA-A561-4913105547F9}" destId="{8B4B210B-C420-4652-9164-A970A61C4BBA}" srcOrd="1" destOrd="0" presId="urn:microsoft.com/office/officeart/2008/layout/LinedList"/>
    <dgm:cxn modelId="{B8EF517C-4B88-49B8-AB4F-BFA20565B717}" type="presParOf" srcId="{FD5E5396-46FB-47FA-A561-4913105547F9}" destId="{13CB32F5-B9BA-41AC-A2E3-B2B52345EC49}" srcOrd="2" destOrd="0" presId="urn:microsoft.com/office/officeart/2008/layout/LinedList"/>
    <dgm:cxn modelId="{8C7B3974-026E-4766-B82E-D711544D9BEC}" type="presParOf" srcId="{325A425F-2D75-4E6F-9D3D-25CBEB6E9A40}" destId="{70CEE5E2-6A98-45BD-8480-2483DE9B45DE}" srcOrd="14" destOrd="0" presId="urn:microsoft.com/office/officeart/2008/layout/LinedList"/>
    <dgm:cxn modelId="{C3B16159-30B2-4A9E-8440-1E5CAE3AD5E5}" type="presParOf" srcId="{325A425F-2D75-4E6F-9D3D-25CBEB6E9A40}" destId="{6EE32819-4F15-4BBD-9A20-A99527D073F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59A9547-1930-4BAF-BC4C-5AFC757AFB0E}"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aa-ET"/>
        </a:p>
      </dgm:t>
    </dgm:pt>
    <dgm:pt modelId="{18546EFC-A2AC-4700-9206-2471B99E55AC}">
      <dgm:prSet phldrT="[Text]"/>
      <dgm:spPr/>
      <dgm:t>
        <a:bodyPr/>
        <a:lstStyle/>
        <a:p>
          <a:pPr algn="just"/>
          <a:r>
            <a:rPr lang="en-US" dirty="0">
              <a:latin typeface="+mn-lt"/>
              <a:cs typeface="Times New Roman" panose="02020603050405020304" pitchFamily="18" charset="0"/>
            </a:rPr>
            <a:t>Leasing activity provides an alternative means to raise money other than debt or term loan financing</a:t>
          </a:r>
          <a:endParaRPr lang="aa-ET" dirty="0">
            <a:latin typeface="+mn-lt"/>
            <a:cs typeface="Times New Roman" panose="02020603050405020304" pitchFamily="18" charset="0"/>
          </a:endParaRPr>
        </a:p>
      </dgm:t>
    </dgm:pt>
    <dgm:pt modelId="{B26BA5AC-49F9-4189-B07B-4EC267DAE6A8}" type="parTrans" cxnId="{367E7690-8B32-4EFE-BDAD-94C4550366C2}">
      <dgm:prSet/>
      <dgm:spPr/>
      <dgm:t>
        <a:bodyPr/>
        <a:lstStyle/>
        <a:p>
          <a:endParaRPr lang="aa-ET"/>
        </a:p>
      </dgm:t>
    </dgm:pt>
    <dgm:pt modelId="{E22A6C70-F549-4D45-A56D-08B3209B6910}" type="sibTrans" cxnId="{367E7690-8B32-4EFE-BDAD-94C4550366C2}">
      <dgm:prSet/>
      <dgm:spPr/>
      <dgm:t>
        <a:bodyPr/>
        <a:lstStyle/>
        <a:p>
          <a:endParaRPr lang="aa-ET"/>
        </a:p>
      </dgm:t>
    </dgm:pt>
    <dgm:pt modelId="{B4A45B00-9C28-46FC-97F9-767684160380}">
      <dgm:prSet phldrT="[Text]"/>
      <dgm:spPr/>
      <dgm:t>
        <a:bodyPr/>
        <a:lstStyle/>
        <a:p>
          <a:pPr algn="just"/>
          <a:r>
            <a:rPr lang="en-US" dirty="0">
              <a:latin typeface="+mn-lt"/>
              <a:cs typeface="Times New Roman" panose="02020603050405020304" pitchFamily="18" charset="0"/>
            </a:rPr>
            <a:t>The main ML vulnerability arises mostly from the lessee who may be laundering the proceeds. </a:t>
          </a:r>
          <a:endParaRPr lang="aa-ET" dirty="0">
            <a:latin typeface="+mn-lt"/>
            <a:cs typeface="Times New Roman" panose="02020603050405020304" pitchFamily="18" charset="0"/>
          </a:endParaRPr>
        </a:p>
      </dgm:t>
    </dgm:pt>
    <dgm:pt modelId="{B7D42961-6342-477B-9430-3150CF1F3EF3}" type="parTrans" cxnId="{B0CCB6B0-C176-4D72-B7AD-77EF11DB895C}">
      <dgm:prSet/>
      <dgm:spPr/>
      <dgm:t>
        <a:bodyPr/>
        <a:lstStyle/>
        <a:p>
          <a:endParaRPr lang="aa-ET"/>
        </a:p>
      </dgm:t>
    </dgm:pt>
    <dgm:pt modelId="{5F33EDEA-24AC-4BD5-AFB4-2B3888839013}" type="sibTrans" cxnId="{B0CCB6B0-C176-4D72-B7AD-77EF11DB895C}">
      <dgm:prSet/>
      <dgm:spPr/>
      <dgm:t>
        <a:bodyPr/>
        <a:lstStyle/>
        <a:p>
          <a:endParaRPr lang="aa-ET"/>
        </a:p>
      </dgm:t>
    </dgm:pt>
    <dgm:pt modelId="{DEF89836-8AEE-4C17-B40C-6CA769263A2A}">
      <dgm:prSet/>
      <dgm:spPr/>
      <dgm:t>
        <a:bodyPr/>
        <a:lstStyle/>
        <a:p>
          <a:pPr algn="just"/>
          <a:r>
            <a:rPr lang="en-US" dirty="0">
              <a:latin typeface="+mn-lt"/>
              <a:cs typeface="Times New Roman" panose="02020603050405020304" pitchFamily="18" charset="0"/>
            </a:rPr>
            <a:t>The total assets and turnover for leasing were relatively significant when compared to other activities within the OFI Sector. </a:t>
          </a:r>
          <a:endParaRPr lang="aa-ET" dirty="0">
            <a:latin typeface="+mn-lt"/>
            <a:cs typeface="Times New Roman" panose="02020603050405020304" pitchFamily="18" charset="0"/>
          </a:endParaRPr>
        </a:p>
      </dgm:t>
    </dgm:pt>
    <dgm:pt modelId="{C6E483B9-AD71-4069-8E8D-0EF3002A14FD}" type="parTrans" cxnId="{FB3A0B7A-A11A-4397-A6ED-73CD65AE57D6}">
      <dgm:prSet/>
      <dgm:spPr/>
      <dgm:t>
        <a:bodyPr/>
        <a:lstStyle/>
        <a:p>
          <a:endParaRPr lang="aa-ET"/>
        </a:p>
      </dgm:t>
    </dgm:pt>
    <dgm:pt modelId="{2F7741DF-5643-4CB6-B3F0-32CB3B91F8A2}" type="sibTrans" cxnId="{FB3A0B7A-A11A-4397-A6ED-73CD65AE57D6}">
      <dgm:prSet/>
      <dgm:spPr/>
      <dgm:t>
        <a:bodyPr/>
        <a:lstStyle/>
        <a:p>
          <a:endParaRPr lang="aa-ET"/>
        </a:p>
      </dgm:t>
    </dgm:pt>
    <dgm:pt modelId="{4A9C11E9-9232-459A-8960-33A8CE03E3A6}" type="pres">
      <dgm:prSet presAssocID="{059A9547-1930-4BAF-BC4C-5AFC757AFB0E}" presName="diagram" presStyleCnt="0">
        <dgm:presLayoutVars>
          <dgm:dir/>
          <dgm:resizeHandles val="exact"/>
        </dgm:presLayoutVars>
      </dgm:prSet>
      <dgm:spPr/>
    </dgm:pt>
    <dgm:pt modelId="{0293DABC-E750-4514-AED1-A885E92C0EAC}" type="pres">
      <dgm:prSet presAssocID="{18546EFC-A2AC-4700-9206-2471B99E55AC}" presName="node" presStyleLbl="node1" presStyleIdx="0" presStyleCnt="3" custLinFactNeighborX="-11467" custLinFactNeighborY="576">
        <dgm:presLayoutVars>
          <dgm:bulletEnabled val="1"/>
        </dgm:presLayoutVars>
      </dgm:prSet>
      <dgm:spPr/>
    </dgm:pt>
    <dgm:pt modelId="{234B0C51-A6F4-4AEB-9975-FEBE2A0A053F}" type="pres">
      <dgm:prSet presAssocID="{E22A6C70-F549-4D45-A56D-08B3209B6910}" presName="sibTrans" presStyleCnt="0"/>
      <dgm:spPr/>
    </dgm:pt>
    <dgm:pt modelId="{7870AB98-2649-4A38-B2B6-C70F5C521404}" type="pres">
      <dgm:prSet presAssocID="{B4A45B00-9C28-46FC-97F9-767684160380}" presName="node" presStyleLbl="node1" presStyleIdx="1" presStyleCnt="3">
        <dgm:presLayoutVars>
          <dgm:bulletEnabled val="1"/>
        </dgm:presLayoutVars>
      </dgm:prSet>
      <dgm:spPr/>
    </dgm:pt>
    <dgm:pt modelId="{D2125753-4964-4401-A683-8CD95DFEE96E}" type="pres">
      <dgm:prSet presAssocID="{5F33EDEA-24AC-4BD5-AFB4-2B3888839013}" presName="sibTrans" presStyleCnt="0"/>
      <dgm:spPr/>
    </dgm:pt>
    <dgm:pt modelId="{158FE652-9405-4009-94BD-D2176FA27ACA}" type="pres">
      <dgm:prSet presAssocID="{DEF89836-8AEE-4C17-B40C-6CA769263A2A}" presName="node" presStyleLbl="node1" presStyleIdx="2" presStyleCnt="3">
        <dgm:presLayoutVars>
          <dgm:bulletEnabled val="1"/>
        </dgm:presLayoutVars>
      </dgm:prSet>
      <dgm:spPr/>
    </dgm:pt>
  </dgm:ptLst>
  <dgm:cxnLst>
    <dgm:cxn modelId="{59A68600-A7AB-497F-8D34-D0A7D8DCE94C}" type="presOf" srcId="{059A9547-1930-4BAF-BC4C-5AFC757AFB0E}" destId="{4A9C11E9-9232-459A-8960-33A8CE03E3A6}" srcOrd="0" destOrd="0" presId="urn:microsoft.com/office/officeart/2005/8/layout/default"/>
    <dgm:cxn modelId="{CF522954-6109-4CF9-9B1A-F919A08DE990}" type="presOf" srcId="{DEF89836-8AEE-4C17-B40C-6CA769263A2A}" destId="{158FE652-9405-4009-94BD-D2176FA27ACA}" srcOrd="0" destOrd="0" presId="urn:microsoft.com/office/officeart/2005/8/layout/default"/>
    <dgm:cxn modelId="{FB3A0B7A-A11A-4397-A6ED-73CD65AE57D6}" srcId="{059A9547-1930-4BAF-BC4C-5AFC757AFB0E}" destId="{DEF89836-8AEE-4C17-B40C-6CA769263A2A}" srcOrd="2" destOrd="0" parTransId="{C6E483B9-AD71-4069-8E8D-0EF3002A14FD}" sibTransId="{2F7741DF-5643-4CB6-B3F0-32CB3B91F8A2}"/>
    <dgm:cxn modelId="{367E7690-8B32-4EFE-BDAD-94C4550366C2}" srcId="{059A9547-1930-4BAF-BC4C-5AFC757AFB0E}" destId="{18546EFC-A2AC-4700-9206-2471B99E55AC}" srcOrd="0" destOrd="0" parTransId="{B26BA5AC-49F9-4189-B07B-4EC267DAE6A8}" sibTransId="{E22A6C70-F549-4D45-A56D-08B3209B6910}"/>
    <dgm:cxn modelId="{B0CCB6B0-C176-4D72-B7AD-77EF11DB895C}" srcId="{059A9547-1930-4BAF-BC4C-5AFC757AFB0E}" destId="{B4A45B00-9C28-46FC-97F9-767684160380}" srcOrd="1" destOrd="0" parTransId="{B7D42961-6342-477B-9430-3150CF1F3EF3}" sibTransId="{5F33EDEA-24AC-4BD5-AFB4-2B3888839013}"/>
    <dgm:cxn modelId="{4576DDC9-4646-455F-BB3C-810CCCDAFFB1}" type="presOf" srcId="{B4A45B00-9C28-46FC-97F9-767684160380}" destId="{7870AB98-2649-4A38-B2B6-C70F5C521404}" srcOrd="0" destOrd="0" presId="urn:microsoft.com/office/officeart/2005/8/layout/default"/>
    <dgm:cxn modelId="{B062A8EE-78A6-4019-A0EE-8FDB9B5667D3}" type="presOf" srcId="{18546EFC-A2AC-4700-9206-2471B99E55AC}" destId="{0293DABC-E750-4514-AED1-A885E92C0EAC}" srcOrd="0" destOrd="0" presId="urn:microsoft.com/office/officeart/2005/8/layout/default"/>
    <dgm:cxn modelId="{724FF15C-C7D2-4255-8BFA-F704B2AECF00}" type="presParOf" srcId="{4A9C11E9-9232-459A-8960-33A8CE03E3A6}" destId="{0293DABC-E750-4514-AED1-A885E92C0EAC}" srcOrd="0" destOrd="0" presId="urn:microsoft.com/office/officeart/2005/8/layout/default"/>
    <dgm:cxn modelId="{2939E097-324E-4330-BD6C-E8BE44BE1975}" type="presParOf" srcId="{4A9C11E9-9232-459A-8960-33A8CE03E3A6}" destId="{234B0C51-A6F4-4AEB-9975-FEBE2A0A053F}" srcOrd="1" destOrd="0" presId="urn:microsoft.com/office/officeart/2005/8/layout/default"/>
    <dgm:cxn modelId="{25C453A1-61C5-4BC6-AAFE-F8E5734C317E}" type="presParOf" srcId="{4A9C11E9-9232-459A-8960-33A8CE03E3A6}" destId="{7870AB98-2649-4A38-B2B6-C70F5C521404}" srcOrd="2" destOrd="0" presId="urn:microsoft.com/office/officeart/2005/8/layout/default"/>
    <dgm:cxn modelId="{7A7E210D-56C2-4F2A-9F2D-575DF01C03F1}" type="presParOf" srcId="{4A9C11E9-9232-459A-8960-33A8CE03E3A6}" destId="{D2125753-4964-4401-A683-8CD95DFEE96E}" srcOrd="3" destOrd="0" presId="urn:microsoft.com/office/officeart/2005/8/layout/default"/>
    <dgm:cxn modelId="{47CA64E2-D8DA-42BC-B392-036A3A461685}" type="presParOf" srcId="{4A9C11E9-9232-459A-8960-33A8CE03E3A6}" destId="{158FE652-9405-4009-94BD-D2176FA27AC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chemeClr val="accent6"/>
        </a:solidFill>
      </dgm:spPr>
      <dgm:t>
        <a:bodyPr/>
        <a:lstStyle/>
        <a:p>
          <a:r>
            <a:rPr lang="en-US" b="1" dirty="0"/>
            <a:t>TF Vulnerability</a:t>
          </a:r>
        </a:p>
        <a:p>
          <a:r>
            <a:rPr lang="en-US" dirty="0"/>
            <a:t>Medium-Low</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dgm:spPr>
        <a:solidFill>
          <a:srgbClr val="FFCC00"/>
        </a:solidFill>
      </dgm:spPr>
      <dgm:t>
        <a:bodyPr/>
        <a:lstStyle/>
        <a:p>
          <a:r>
            <a:rPr lang="en-US" b="1" dirty="0"/>
            <a:t>TF Threat</a:t>
          </a:r>
        </a:p>
        <a:p>
          <a:r>
            <a:rPr lang="en-US" dirty="0"/>
            <a:t>Medium </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dgm:spPr>
        <a:solidFill>
          <a:srgbClr val="FFCC00"/>
        </a:solidFill>
      </dgm:spPr>
      <dgm:t>
        <a:bodyPr/>
        <a:lstStyle/>
        <a:p>
          <a:r>
            <a:rPr lang="en-US" b="1" dirty="0"/>
            <a:t>TF Risk</a:t>
          </a:r>
        </a:p>
        <a:p>
          <a:r>
            <a:rPr lang="en-US" dirty="0"/>
            <a:t>Medium</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ScaleX="97126" custScaleY="94265"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dgm:presLayoutVars>
          <dgm:bulletEnabled val="1"/>
        </dgm:presLayoutVars>
      </dgm:prSet>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59A9547-1930-4BAF-BC4C-5AFC757AFB0E}"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aa-ET"/>
        </a:p>
      </dgm:t>
    </dgm:pt>
    <dgm:pt modelId="{18546EFC-A2AC-4700-9206-2471B99E55AC}">
      <dgm:prSet phldrT="[Text]"/>
      <dgm:spPr/>
      <dgm:t>
        <a:bodyPr/>
        <a:lstStyle/>
        <a:p>
          <a:pPr algn="just"/>
          <a:r>
            <a:rPr lang="en-US" dirty="0">
              <a:latin typeface="+mn-lt"/>
              <a:cs typeface="Times New Roman" panose="02020603050405020304" pitchFamily="18" charset="0"/>
            </a:rPr>
            <a:t>PIS is related to the processing and execution of payment transactions</a:t>
          </a:r>
          <a:endParaRPr lang="aa-ET" dirty="0">
            <a:latin typeface="+mn-lt"/>
            <a:cs typeface="Times New Roman" panose="02020603050405020304" pitchFamily="18" charset="0"/>
          </a:endParaRPr>
        </a:p>
      </dgm:t>
    </dgm:pt>
    <dgm:pt modelId="{B26BA5AC-49F9-4189-B07B-4EC267DAE6A8}" type="parTrans" cxnId="{367E7690-8B32-4EFE-BDAD-94C4550366C2}">
      <dgm:prSet/>
      <dgm:spPr/>
      <dgm:t>
        <a:bodyPr/>
        <a:lstStyle/>
        <a:p>
          <a:endParaRPr lang="aa-ET"/>
        </a:p>
      </dgm:t>
    </dgm:pt>
    <dgm:pt modelId="{E22A6C70-F549-4D45-A56D-08B3209B6910}" type="sibTrans" cxnId="{367E7690-8B32-4EFE-BDAD-94C4550366C2}">
      <dgm:prSet/>
      <dgm:spPr/>
      <dgm:t>
        <a:bodyPr/>
        <a:lstStyle/>
        <a:p>
          <a:endParaRPr lang="aa-ET"/>
        </a:p>
      </dgm:t>
    </dgm:pt>
    <dgm:pt modelId="{B4A45B00-9C28-46FC-97F9-767684160380}">
      <dgm:prSet phldrT="[Text]"/>
      <dgm:spPr/>
      <dgm:t>
        <a:bodyPr/>
        <a:lstStyle/>
        <a:p>
          <a:pPr algn="just"/>
          <a:r>
            <a:rPr lang="en-US" dirty="0">
              <a:latin typeface="+mn-lt"/>
              <a:cs typeface="Times New Roman" panose="02020603050405020304" pitchFamily="18" charset="0"/>
            </a:rPr>
            <a:t>Most of the transactions are carried out through wire transfers and online systems with a relatively high frequency of  international transactions</a:t>
          </a:r>
          <a:endParaRPr lang="aa-ET" dirty="0">
            <a:latin typeface="+mn-lt"/>
            <a:cs typeface="Times New Roman" panose="02020603050405020304" pitchFamily="18" charset="0"/>
          </a:endParaRPr>
        </a:p>
      </dgm:t>
    </dgm:pt>
    <dgm:pt modelId="{B7D42961-6342-477B-9430-3150CF1F3EF3}" type="parTrans" cxnId="{B0CCB6B0-C176-4D72-B7AD-77EF11DB895C}">
      <dgm:prSet/>
      <dgm:spPr/>
      <dgm:t>
        <a:bodyPr/>
        <a:lstStyle/>
        <a:p>
          <a:endParaRPr lang="aa-ET"/>
        </a:p>
      </dgm:t>
    </dgm:pt>
    <dgm:pt modelId="{5F33EDEA-24AC-4BD5-AFB4-2B3888839013}" type="sibTrans" cxnId="{B0CCB6B0-C176-4D72-B7AD-77EF11DB895C}">
      <dgm:prSet/>
      <dgm:spPr/>
      <dgm:t>
        <a:bodyPr/>
        <a:lstStyle/>
        <a:p>
          <a:endParaRPr lang="aa-ET"/>
        </a:p>
      </dgm:t>
    </dgm:pt>
    <dgm:pt modelId="{DEF89836-8AEE-4C17-B40C-6CA769263A2A}">
      <dgm:prSet/>
      <dgm:spPr/>
      <dgm:t>
        <a:bodyPr/>
        <a:lstStyle/>
        <a:p>
          <a:pPr algn="just"/>
          <a:r>
            <a:rPr lang="en-US" dirty="0">
              <a:latin typeface="+mn-lt"/>
              <a:cs typeface="Times New Roman" panose="02020603050405020304" pitchFamily="18" charset="0"/>
            </a:rPr>
            <a:t>Holders of a PIS </a:t>
          </a:r>
          <a:r>
            <a:rPr lang="en-US" dirty="0" err="1">
              <a:latin typeface="+mn-lt"/>
              <a:cs typeface="Times New Roman" panose="02020603050405020304" pitchFamily="18" charset="0"/>
            </a:rPr>
            <a:t>licence</a:t>
          </a:r>
          <a:r>
            <a:rPr lang="en-US" dirty="0">
              <a:latin typeface="+mn-lt"/>
              <a:cs typeface="Times New Roman" panose="02020603050405020304" pitchFamily="18" charset="0"/>
            </a:rPr>
            <a:t> can only conduct business exclusively outside Mauritius.</a:t>
          </a:r>
          <a:endParaRPr lang="aa-ET" dirty="0">
            <a:latin typeface="+mn-lt"/>
            <a:cs typeface="Times New Roman" panose="02020603050405020304" pitchFamily="18" charset="0"/>
          </a:endParaRPr>
        </a:p>
      </dgm:t>
    </dgm:pt>
    <dgm:pt modelId="{C6E483B9-AD71-4069-8E8D-0EF3002A14FD}" type="parTrans" cxnId="{FB3A0B7A-A11A-4397-A6ED-73CD65AE57D6}">
      <dgm:prSet/>
      <dgm:spPr/>
      <dgm:t>
        <a:bodyPr/>
        <a:lstStyle/>
        <a:p>
          <a:endParaRPr lang="aa-ET"/>
        </a:p>
      </dgm:t>
    </dgm:pt>
    <dgm:pt modelId="{2F7741DF-5643-4CB6-B3F0-32CB3B91F8A2}" type="sibTrans" cxnId="{FB3A0B7A-A11A-4397-A6ED-73CD65AE57D6}">
      <dgm:prSet/>
      <dgm:spPr/>
      <dgm:t>
        <a:bodyPr/>
        <a:lstStyle/>
        <a:p>
          <a:endParaRPr lang="aa-ET"/>
        </a:p>
      </dgm:t>
    </dgm:pt>
    <dgm:pt modelId="{4A9C11E9-9232-459A-8960-33A8CE03E3A6}" type="pres">
      <dgm:prSet presAssocID="{059A9547-1930-4BAF-BC4C-5AFC757AFB0E}" presName="diagram" presStyleCnt="0">
        <dgm:presLayoutVars>
          <dgm:dir/>
          <dgm:resizeHandles val="exact"/>
        </dgm:presLayoutVars>
      </dgm:prSet>
      <dgm:spPr/>
    </dgm:pt>
    <dgm:pt modelId="{0293DABC-E750-4514-AED1-A885E92C0EAC}" type="pres">
      <dgm:prSet presAssocID="{18546EFC-A2AC-4700-9206-2471B99E55AC}" presName="node" presStyleLbl="node1" presStyleIdx="0" presStyleCnt="3">
        <dgm:presLayoutVars>
          <dgm:bulletEnabled val="1"/>
        </dgm:presLayoutVars>
      </dgm:prSet>
      <dgm:spPr/>
    </dgm:pt>
    <dgm:pt modelId="{234B0C51-A6F4-4AEB-9975-FEBE2A0A053F}" type="pres">
      <dgm:prSet presAssocID="{E22A6C70-F549-4D45-A56D-08B3209B6910}" presName="sibTrans" presStyleCnt="0"/>
      <dgm:spPr/>
    </dgm:pt>
    <dgm:pt modelId="{7870AB98-2649-4A38-B2B6-C70F5C521404}" type="pres">
      <dgm:prSet presAssocID="{B4A45B00-9C28-46FC-97F9-767684160380}" presName="node" presStyleLbl="node1" presStyleIdx="1" presStyleCnt="3">
        <dgm:presLayoutVars>
          <dgm:bulletEnabled val="1"/>
        </dgm:presLayoutVars>
      </dgm:prSet>
      <dgm:spPr/>
    </dgm:pt>
    <dgm:pt modelId="{D2125753-4964-4401-A683-8CD95DFEE96E}" type="pres">
      <dgm:prSet presAssocID="{5F33EDEA-24AC-4BD5-AFB4-2B3888839013}" presName="sibTrans" presStyleCnt="0"/>
      <dgm:spPr/>
    </dgm:pt>
    <dgm:pt modelId="{158FE652-9405-4009-94BD-D2176FA27ACA}" type="pres">
      <dgm:prSet presAssocID="{DEF89836-8AEE-4C17-B40C-6CA769263A2A}" presName="node" presStyleLbl="node1" presStyleIdx="2" presStyleCnt="3">
        <dgm:presLayoutVars>
          <dgm:bulletEnabled val="1"/>
        </dgm:presLayoutVars>
      </dgm:prSet>
      <dgm:spPr/>
    </dgm:pt>
  </dgm:ptLst>
  <dgm:cxnLst>
    <dgm:cxn modelId="{FB3A0B7A-A11A-4397-A6ED-73CD65AE57D6}" srcId="{059A9547-1930-4BAF-BC4C-5AFC757AFB0E}" destId="{DEF89836-8AEE-4C17-B40C-6CA769263A2A}" srcOrd="2" destOrd="0" parTransId="{C6E483B9-AD71-4069-8E8D-0EF3002A14FD}" sibTransId="{2F7741DF-5643-4CB6-B3F0-32CB3B91F8A2}"/>
    <dgm:cxn modelId="{2E3B1D5A-F872-4382-B92E-712B460EE621}" type="presOf" srcId="{B4A45B00-9C28-46FC-97F9-767684160380}" destId="{7870AB98-2649-4A38-B2B6-C70F5C521404}" srcOrd="0" destOrd="0" presId="urn:microsoft.com/office/officeart/2005/8/layout/default"/>
    <dgm:cxn modelId="{B300037B-42B4-4C9A-840D-9889FF638EE6}" type="presOf" srcId="{DEF89836-8AEE-4C17-B40C-6CA769263A2A}" destId="{158FE652-9405-4009-94BD-D2176FA27ACA}" srcOrd="0" destOrd="0" presId="urn:microsoft.com/office/officeart/2005/8/layout/default"/>
    <dgm:cxn modelId="{367E7690-8B32-4EFE-BDAD-94C4550366C2}" srcId="{059A9547-1930-4BAF-BC4C-5AFC757AFB0E}" destId="{18546EFC-A2AC-4700-9206-2471B99E55AC}" srcOrd="0" destOrd="0" parTransId="{B26BA5AC-49F9-4189-B07B-4EC267DAE6A8}" sibTransId="{E22A6C70-F549-4D45-A56D-08B3209B6910}"/>
    <dgm:cxn modelId="{3045089D-E8BF-4081-A7CD-09BA8A4ADCA1}" type="presOf" srcId="{059A9547-1930-4BAF-BC4C-5AFC757AFB0E}" destId="{4A9C11E9-9232-459A-8960-33A8CE03E3A6}" srcOrd="0" destOrd="0" presId="urn:microsoft.com/office/officeart/2005/8/layout/default"/>
    <dgm:cxn modelId="{6FEDC4AB-8F6A-426B-B622-185F432A927A}" type="presOf" srcId="{18546EFC-A2AC-4700-9206-2471B99E55AC}" destId="{0293DABC-E750-4514-AED1-A885E92C0EAC}" srcOrd="0" destOrd="0" presId="urn:microsoft.com/office/officeart/2005/8/layout/default"/>
    <dgm:cxn modelId="{B0CCB6B0-C176-4D72-B7AD-77EF11DB895C}" srcId="{059A9547-1930-4BAF-BC4C-5AFC757AFB0E}" destId="{B4A45B00-9C28-46FC-97F9-767684160380}" srcOrd="1" destOrd="0" parTransId="{B7D42961-6342-477B-9430-3150CF1F3EF3}" sibTransId="{5F33EDEA-24AC-4BD5-AFB4-2B3888839013}"/>
    <dgm:cxn modelId="{E47186AC-9D38-47CD-8E26-4012B2DFA9DB}" type="presParOf" srcId="{4A9C11E9-9232-459A-8960-33A8CE03E3A6}" destId="{0293DABC-E750-4514-AED1-A885E92C0EAC}" srcOrd="0" destOrd="0" presId="urn:microsoft.com/office/officeart/2005/8/layout/default"/>
    <dgm:cxn modelId="{132EBE27-611A-4385-8194-0318385E7F90}" type="presParOf" srcId="{4A9C11E9-9232-459A-8960-33A8CE03E3A6}" destId="{234B0C51-A6F4-4AEB-9975-FEBE2A0A053F}" srcOrd="1" destOrd="0" presId="urn:microsoft.com/office/officeart/2005/8/layout/default"/>
    <dgm:cxn modelId="{8349F528-8200-4EA0-8942-66729C52E40E}" type="presParOf" srcId="{4A9C11E9-9232-459A-8960-33A8CE03E3A6}" destId="{7870AB98-2649-4A38-B2B6-C70F5C521404}" srcOrd="2" destOrd="0" presId="urn:microsoft.com/office/officeart/2005/8/layout/default"/>
    <dgm:cxn modelId="{9E65AC29-4842-444B-B20A-CC2EE08CFBC7}" type="presParOf" srcId="{4A9C11E9-9232-459A-8960-33A8CE03E3A6}" destId="{D2125753-4964-4401-A683-8CD95DFEE96E}" srcOrd="3" destOrd="0" presId="urn:microsoft.com/office/officeart/2005/8/layout/default"/>
    <dgm:cxn modelId="{3D7E0410-56FC-4FC3-8D94-85AEED537C0C}" type="presParOf" srcId="{4A9C11E9-9232-459A-8960-33A8CE03E3A6}" destId="{158FE652-9405-4009-94BD-D2176FA27AC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59A9547-1930-4BAF-BC4C-5AFC757AFB0E}"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aa-ET"/>
        </a:p>
      </dgm:t>
    </dgm:pt>
    <dgm:pt modelId="{B4A45B00-9C28-46FC-97F9-767684160380}">
      <dgm:prSet phldrT="[Text]" custT="1"/>
      <dgm:spPr/>
      <dgm:t>
        <a:bodyPr/>
        <a:lstStyle/>
        <a:p>
          <a:r>
            <a:rPr lang="en-US" sz="2000" dirty="0">
              <a:latin typeface="+mn-lt"/>
              <a:cs typeface="Times New Roman" panose="02020603050405020304" pitchFamily="18" charset="0"/>
            </a:rPr>
            <a:t>Products offering are vast and may be complex</a:t>
          </a:r>
          <a:endParaRPr lang="aa-ET" sz="2000" dirty="0">
            <a:latin typeface="+mn-lt"/>
            <a:cs typeface="Times New Roman" panose="02020603050405020304" pitchFamily="18" charset="0"/>
          </a:endParaRPr>
        </a:p>
      </dgm:t>
    </dgm:pt>
    <dgm:pt modelId="{B7D42961-6342-477B-9430-3150CF1F3EF3}" type="parTrans" cxnId="{B0CCB6B0-C176-4D72-B7AD-77EF11DB895C}">
      <dgm:prSet/>
      <dgm:spPr/>
      <dgm:t>
        <a:bodyPr/>
        <a:lstStyle/>
        <a:p>
          <a:endParaRPr lang="aa-ET"/>
        </a:p>
      </dgm:t>
    </dgm:pt>
    <dgm:pt modelId="{5F33EDEA-24AC-4BD5-AFB4-2B3888839013}" type="sibTrans" cxnId="{B0CCB6B0-C176-4D72-B7AD-77EF11DB895C}">
      <dgm:prSet/>
      <dgm:spPr/>
      <dgm:t>
        <a:bodyPr/>
        <a:lstStyle/>
        <a:p>
          <a:endParaRPr lang="aa-ET"/>
        </a:p>
      </dgm:t>
    </dgm:pt>
    <dgm:pt modelId="{A2934AE9-6027-4212-BC7B-E41CEB5AB9EB}">
      <dgm:prSet/>
      <dgm:spPr/>
      <dgm:t>
        <a:bodyPr/>
        <a:lstStyle/>
        <a:p>
          <a:pPr algn="just"/>
          <a:r>
            <a:rPr lang="en-US" dirty="0">
              <a:latin typeface="+mn-lt"/>
              <a:cs typeface="Times New Roman" panose="02020603050405020304" pitchFamily="18" charset="0"/>
            </a:rPr>
            <a:t>The Investment Banking activity regroups activities like </a:t>
          </a:r>
        </a:p>
        <a:p>
          <a:pPr algn="just"/>
          <a:r>
            <a:rPr lang="en-US" dirty="0">
              <a:latin typeface="+mn-lt"/>
              <a:cs typeface="Times New Roman" panose="02020603050405020304" pitchFamily="18" charset="0"/>
            </a:rPr>
            <a:t>1. Investment advisory</a:t>
          </a:r>
        </a:p>
        <a:p>
          <a:pPr algn="just"/>
          <a:r>
            <a:rPr lang="en-US" dirty="0">
              <a:latin typeface="+mn-lt"/>
              <a:cs typeface="Times New Roman" panose="02020603050405020304" pitchFamily="18" charset="0"/>
            </a:rPr>
            <a:t>2. Investment dealer </a:t>
          </a:r>
        </a:p>
        <a:p>
          <a:pPr algn="just"/>
          <a:r>
            <a:rPr lang="en-US" dirty="0">
              <a:latin typeface="+mn-lt"/>
              <a:cs typeface="Times New Roman" panose="02020603050405020304" pitchFamily="18" charset="0"/>
            </a:rPr>
            <a:t>3.Distribution of financial products </a:t>
          </a:r>
        </a:p>
        <a:p>
          <a:pPr algn="just"/>
          <a:r>
            <a:rPr lang="en-US" dirty="0">
              <a:latin typeface="+mn-lt"/>
              <a:cs typeface="Times New Roman" panose="02020603050405020304" pitchFamily="18" charset="0"/>
            </a:rPr>
            <a:t>4.Asset management </a:t>
          </a:r>
        </a:p>
        <a:p>
          <a:pPr algn="just"/>
          <a:r>
            <a:rPr lang="en-US" dirty="0">
              <a:latin typeface="+mn-lt"/>
              <a:cs typeface="Times New Roman" panose="02020603050405020304" pitchFamily="18" charset="0"/>
            </a:rPr>
            <a:t>under a single umbrella </a:t>
          </a:r>
          <a:r>
            <a:rPr lang="en-US" dirty="0" err="1">
              <a:latin typeface="+mn-lt"/>
              <a:cs typeface="Times New Roman" panose="02020603050405020304" pitchFamily="18" charset="0"/>
            </a:rPr>
            <a:t>licence</a:t>
          </a:r>
          <a:r>
            <a:rPr lang="en-US" dirty="0">
              <a:latin typeface="+mn-lt"/>
              <a:cs typeface="Times New Roman" panose="02020603050405020304" pitchFamily="18" charset="0"/>
            </a:rPr>
            <a:t> in Mauritius. </a:t>
          </a:r>
        </a:p>
      </dgm:t>
    </dgm:pt>
    <dgm:pt modelId="{38B9765C-AF9E-4BDD-956F-86B5363562EA}" type="parTrans" cxnId="{A5068E7A-BD82-4DBB-B8A1-3DAAE6AFF418}">
      <dgm:prSet/>
      <dgm:spPr/>
      <dgm:t>
        <a:bodyPr/>
        <a:lstStyle/>
        <a:p>
          <a:endParaRPr lang="aa-ET"/>
        </a:p>
      </dgm:t>
    </dgm:pt>
    <dgm:pt modelId="{B2065EC3-2087-4769-9E9F-E5D6FDF72A80}" type="sibTrans" cxnId="{A5068E7A-BD82-4DBB-B8A1-3DAAE6AFF418}">
      <dgm:prSet/>
      <dgm:spPr/>
      <dgm:t>
        <a:bodyPr/>
        <a:lstStyle/>
        <a:p>
          <a:endParaRPr lang="aa-ET"/>
        </a:p>
      </dgm:t>
    </dgm:pt>
    <dgm:pt modelId="{608F3044-E1D2-4C1A-81E8-3C5C476C7224}">
      <dgm:prSet/>
      <dgm:spPr/>
      <dgm:t>
        <a:bodyPr/>
        <a:lstStyle/>
        <a:p>
          <a:pPr algn="just"/>
          <a:r>
            <a:rPr lang="en-US" dirty="0">
              <a:latin typeface="+mn-lt"/>
              <a:cs typeface="Times New Roman" panose="02020603050405020304" pitchFamily="18" charset="0"/>
            </a:rPr>
            <a:t>The frequency and value of international transactions was assessed as significant</a:t>
          </a:r>
          <a:r>
            <a:rPr lang="en-US" dirty="0">
              <a:latin typeface="Times New Roman" panose="02020603050405020304" pitchFamily="18" charset="0"/>
              <a:cs typeface="Times New Roman" panose="02020603050405020304" pitchFamily="18" charset="0"/>
            </a:rPr>
            <a:t>.</a:t>
          </a:r>
          <a:endParaRPr lang="aa-ET" dirty="0">
            <a:latin typeface="Times New Roman" panose="02020603050405020304" pitchFamily="18" charset="0"/>
            <a:cs typeface="Times New Roman" panose="02020603050405020304" pitchFamily="18" charset="0"/>
          </a:endParaRPr>
        </a:p>
      </dgm:t>
    </dgm:pt>
    <dgm:pt modelId="{A4F06BAF-1F59-482B-8645-39372D99991B}" type="parTrans" cxnId="{E6E66563-8B66-49AE-A8BD-8FD5960CB148}">
      <dgm:prSet/>
      <dgm:spPr/>
      <dgm:t>
        <a:bodyPr/>
        <a:lstStyle/>
        <a:p>
          <a:endParaRPr lang="aa-ET"/>
        </a:p>
      </dgm:t>
    </dgm:pt>
    <dgm:pt modelId="{3BA0A30F-6264-46C6-BD95-C6E046C8240A}" type="sibTrans" cxnId="{E6E66563-8B66-49AE-A8BD-8FD5960CB148}">
      <dgm:prSet/>
      <dgm:spPr/>
      <dgm:t>
        <a:bodyPr/>
        <a:lstStyle/>
        <a:p>
          <a:endParaRPr lang="aa-ET"/>
        </a:p>
      </dgm:t>
    </dgm:pt>
    <dgm:pt modelId="{4A9C11E9-9232-459A-8960-33A8CE03E3A6}" type="pres">
      <dgm:prSet presAssocID="{059A9547-1930-4BAF-BC4C-5AFC757AFB0E}" presName="diagram" presStyleCnt="0">
        <dgm:presLayoutVars>
          <dgm:dir/>
          <dgm:resizeHandles val="exact"/>
        </dgm:presLayoutVars>
      </dgm:prSet>
      <dgm:spPr/>
    </dgm:pt>
    <dgm:pt modelId="{EB315AF3-6A47-4DC1-9F51-AA8C8ED9999D}" type="pres">
      <dgm:prSet presAssocID="{A2934AE9-6027-4212-BC7B-E41CEB5AB9EB}" presName="node" presStyleLbl="node1" presStyleIdx="0" presStyleCnt="3" custScaleY="135163">
        <dgm:presLayoutVars>
          <dgm:bulletEnabled val="1"/>
        </dgm:presLayoutVars>
      </dgm:prSet>
      <dgm:spPr/>
    </dgm:pt>
    <dgm:pt modelId="{7445502C-5922-42E5-B0A5-F89FF5819A36}" type="pres">
      <dgm:prSet presAssocID="{B2065EC3-2087-4769-9E9F-E5D6FDF72A80}" presName="sibTrans" presStyleCnt="0"/>
      <dgm:spPr/>
    </dgm:pt>
    <dgm:pt modelId="{7870AB98-2649-4A38-B2B6-C70F5C521404}" type="pres">
      <dgm:prSet presAssocID="{B4A45B00-9C28-46FC-97F9-767684160380}" presName="node" presStyleLbl="node1" presStyleIdx="1" presStyleCnt="3" custScaleY="56114">
        <dgm:presLayoutVars>
          <dgm:bulletEnabled val="1"/>
        </dgm:presLayoutVars>
      </dgm:prSet>
      <dgm:spPr/>
    </dgm:pt>
    <dgm:pt modelId="{D2125753-4964-4401-A683-8CD95DFEE96E}" type="pres">
      <dgm:prSet presAssocID="{5F33EDEA-24AC-4BD5-AFB4-2B3888839013}" presName="sibTrans" presStyleCnt="0"/>
      <dgm:spPr/>
    </dgm:pt>
    <dgm:pt modelId="{BB6EAEDA-6F86-4031-999B-A902C000766B}" type="pres">
      <dgm:prSet presAssocID="{608F3044-E1D2-4C1A-81E8-3C5C476C7224}" presName="node" presStyleLbl="node1" presStyleIdx="2" presStyleCnt="3" custScaleY="61970">
        <dgm:presLayoutVars>
          <dgm:bulletEnabled val="1"/>
        </dgm:presLayoutVars>
      </dgm:prSet>
      <dgm:spPr/>
    </dgm:pt>
  </dgm:ptLst>
  <dgm:cxnLst>
    <dgm:cxn modelId="{9E8EA61F-D090-4711-B758-E4D46A2288F8}" type="presOf" srcId="{608F3044-E1D2-4C1A-81E8-3C5C476C7224}" destId="{BB6EAEDA-6F86-4031-999B-A902C000766B}" srcOrd="0" destOrd="0" presId="urn:microsoft.com/office/officeart/2005/8/layout/default"/>
    <dgm:cxn modelId="{FDB0BE3F-A971-4117-93B4-945FCFC6E1BA}" type="presOf" srcId="{059A9547-1930-4BAF-BC4C-5AFC757AFB0E}" destId="{4A9C11E9-9232-459A-8960-33A8CE03E3A6}" srcOrd="0" destOrd="0" presId="urn:microsoft.com/office/officeart/2005/8/layout/default"/>
    <dgm:cxn modelId="{E6E66563-8B66-49AE-A8BD-8FD5960CB148}" srcId="{059A9547-1930-4BAF-BC4C-5AFC757AFB0E}" destId="{608F3044-E1D2-4C1A-81E8-3C5C476C7224}" srcOrd="2" destOrd="0" parTransId="{A4F06BAF-1F59-482B-8645-39372D99991B}" sibTransId="{3BA0A30F-6264-46C6-BD95-C6E046C8240A}"/>
    <dgm:cxn modelId="{A5068E7A-BD82-4DBB-B8A1-3DAAE6AFF418}" srcId="{059A9547-1930-4BAF-BC4C-5AFC757AFB0E}" destId="{A2934AE9-6027-4212-BC7B-E41CEB5AB9EB}" srcOrd="0" destOrd="0" parTransId="{38B9765C-AF9E-4BDD-956F-86B5363562EA}" sibTransId="{B2065EC3-2087-4769-9E9F-E5D6FDF72A80}"/>
    <dgm:cxn modelId="{B0CCB6B0-C176-4D72-B7AD-77EF11DB895C}" srcId="{059A9547-1930-4BAF-BC4C-5AFC757AFB0E}" destId="{B4A45B00-9C28-46FC-97F9-767684160380}" srcOrd="1" destOrd="0" parTransId="{B7D42961-6342-477B-9430-3150CF1F3EF3}" sibTransId="{5F33EDEA-24AC-4BD5-AFB4-2B3888839013}"/>
    <dgm:cxn modelId="{3B7EEEB0-B28C-403E-805A-6101D65FB729}" type="presOf" srcId="{A2934AE9-6027-4212-BC7B-E41CEB5AB9EB}" destId="{EB315AF3-6A47-4DC1-9F51-AA8C8ED9999D}" srcOrd="0" destOrd="0" presId="urn:microsoft.com/office/officeart/2005/8/layout/default"/>
    <dgm:cxn modelId="{7246C3CE-6560-4BD1-9502-25468B0A4122}" type="presOf" srcId="{B4A45B00-9C28-46FC-97F9-767684160380}" destId="{7870AB98-2649-4A38-B2B6-C70F5C521404}" srcOrd="0" destOrd="0" presId="urn:microsoft.com/office/officeart/2005/8/layout/default"/>
    <dgm:cxn modelId="{6A0FC61E-1C30-4E83-AA9F-5A8B9EF94522}" type="presParOf" srcId="{4A9C11E9-9232-459A-8960-33A8CE03E3A6}" destId="{EB315AF3-6A47-4DC1-9F51-AA8C8ED9999D}" srcOrd="0" destOrd="0" presId="urn:microsoft.com/office/officeart/2005/8/layout/default"/>
    <dgm:cxn modelId="{49287AEE-B8FE-44EC-BEC8-B09096BD8F85}" type="presParOf" srcId="{4A9C11E9-9232-459A-8960-33A8CE03E3A6}" destId="{7445502C-5922-42E5-B0A5-F89FF5819A36}" srcOrd="1" destOrd="0" presId="urn:microsoft.com/office/officeart/2005/8/layout/default"/>
    <dgm:cxn modelId="{F061C66E-04AB-4272-A4A5-A0D4505703C8}" type="presParOf" srcId="{4A9C11E9-9232-459A-8960-33A8CE03E3A6}" destId="{7870AB98-2649-4A38-B2B6-C70F5C521404}" srcOrd="2" destOrd="0" presId="urn:microsoft.com/office/officeart/2005/8/layout/default"/>
    <dgm:cxn modelId="{D59727A2-BD46-44CA-AAFB-FDA8BD2DE81C}" type="presParOf" srcId="{4A9C11E9-9232-459A-8960-33A8CE03E3A6}" destId="{D2125753-4964-4401-A683-8CD95DFEE96E}" srcOrd="3" destOrd="0" presId="urn:microsoft.com/office/officeart/2005/8/layout/default"/>
    <dgm:cxn modelId="{791D0D4A-F2AE-432A-8303-B310BF15F871}" type="presParOf" srcId="{4A9C11E9-9232-459A-8960-33A8CE03E3A6}" destId="{BB6EAEDA-6F86-4031-999B-A902C000766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59A9547-1930-4BAF-BC4C-5AFC757AFB0E}"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MU"/>
        </a:p>
      </dgm:t>
    </dgm:pt>
    <dgm:pt modelId="{B4A45B00-9C28-46FC-97F9-767684160380}">
      <dgm:prSet phldrT="[Text]"/>
      <dgm:spPr/>
      <dgm:t>
        <a:bodyPr/>
        <a:lstStyle/>
        <a:p>
          <a:r>
            <a:rPr lang="en-US" dirty="0"/>
            <a:t> Main ML risk resides with the payments resulting from foreign trade business</a:t>
          </a:r>
          <a:endParaRPr lang="en-MU" dirty="0"/>
        </a:p>
      </dgm:t>
    </dgm:pt>
    <dgm:pt modelId="{B7D42961-6342-477B-9430-3150CF1F3EF3}" type="parTrans" cxnId="{B0CCB6B0-C176-4D72-B7AD-77EF11DB895C}">
      <dgm:prSet/>
      <dgm:spPr/>
      <dgm:t>
        <a:bodyPr/>
        <a:lstStyle/>
        <a:p>
          <a:endParaRPr lang="en-MU"/>
        </a:p>
      </dgm:t>
    </dgm:pt>
    <dgm:pt modelId="{5F33EDEA-24AC-4BD5-AFB4-2B3888839013}" type="sibTrans" cxnId="{B0CCB6B0-C176-4D72-B7AD-77EF11DB895C}">
      <dgm:prSet/>
      <dgm:spPr/>
      <dgm:t>
        <a:bodyPr/>
        <a:lstStyle/>
        <a:p>
          <a:endParaRPr lang="en-MU"/>
        </a:p>
      </dgm:t>
    </dgm:pt>
    <dgm:pt modelId="{DEF89836-8AEE-4C17-B40C-6CA769263A2A}">
      <dgm:prSet/>
      <dgm:spPr/>
      <dgm:t>
        <a:bodyPr/>
        <a:lstStyle/>
        <a:p>
          <a:r>
            <a:rPr lang="en-US" dirty="0"/>
            <a:t>Large volume of international transactions </a:t>
          </a:r>
          <a:endParaRPr lang="en-MU" dirty="0"/>
        </a:p>
      </dgm:t>
    </dgm:pt>
    <dgm:pt modelId="{C6E483B9-AD71-4069-8E8D-0EF3002A14FD}" type="parTrans" cxnId="{FB3A0B7A-A11A-4397-A6ED-73CD65AE57D6}">
      <dgm:prSet/>
      <dgm:spPr/>
      <dgm:t>
        <a:bodyPr/>
        <a:lstStyle/>
        <a:p>
          <a:endParaRPr lang="en-MU"/>
        </a:p>
      </dgm:t>
    </dgm:pt>
    <dgm:pt modelId="{2F7741DF-5643-4CB6-B3F0-32CB3B91F8A2}" type="sibTrans" cxnId="{FB3A0B7A-A11A-4397-A6ED-73CD65AE57D6}">
      <dgm:prSet/>
      <dgm:spPr/>
      <dgm:t>
        <a:bodyPr/>
        <a:lstStyle/>
        <a:p>
          <a:endParaRPr lang="en-MU"/>
        </a:p>
      </dgm:t>
    </dgm:pt>
    <dgm:pt modelId="{5E26BF92-5CA5-4C80-816D-2FE85504F422}">
      <dgm:prSet/>
      <dgm:spPr/>
      <dgm:t>
        <a:bodyPr/>
        <a:lstStyle/>
        <a:p>
          <a:r>
            <a:rPr lang="en-US" dirty="0"/>
            <a:t>Treasury Management involves the process of managing the cash and investments of the business, mostly within group entities</a:t>
          </a:r>
          <a:endParaRPr lang="en-MU" dirty="0"/>
        </a:p>
      </dgm:t>
    </dgm:pt>
    <dgm:pt modelId="{4E7805CB-1E9D-4F0A-9F4E-82A65DBE5ECE}" type="parTrans" cxnId="{5451A4F3-C5D8-462B-A213-492A2B15AB21}">
      <dgm:prSet/>
      <dgm:spPr/>
      <dgm:t>
        <a:bodyPr/>
        <a:lstStyle/>
        <a:p>
          <a:endParaRPr lang="en-MU"/>
        </a:p>
      </dgm:t>
    </dgm:pt>
    <dgm:pt modelId="{234A209D-A98A-4E0C-9711-E318FD7977BA}" type="sibTrans" cxnId="{5451A4F3-C5D8-462B-A213-492A2B15AB21}">
      <dgm:prSet/>
      <dgm:spPr/>
      <dgm:t>
        <a:bodyPr/>
        <a:lstStyle/>
        <a:p>
          <a:endParaRPr lang="en-MU"/>
        </a:p>
      </dgm:t>
    </dgm:pt>
    <dgm:pt modelId="{4A9C11E9-9232-459A-8960-33A8CE03E3A6}" type="pres">
      <dgm:prSet presAssocID="{059A9547-1930-4BAF-BC4C-5AFC757AFB0E}" presName="diagram" presStyleCnt="0">
        <dgm:presLayoutVars>
          <dgm:dir/>
          <dgm:resizeHandles val="exact"/>
        </dgm:presLayoutVars>
      </dgm:prSet>
      <dgm:spPr/>
    </dgm:pt>
    <dgm:pt modelId="{B8CBDD38-836C-499B-A267-F5A3DCE032A1}" type="pres">
      <dgm:prSet presAssocID="{5E26BF92-5CA5-4C80-816D-2FE85504F422}" presName="node" presStyleLbl="node1" presStyleIdx="0" presStyleCnt="3">
        <dgm:presLayoutVars>
          <dgm:bulletEnabled val="1"/>
        </dgm:presLayoutVars>
      </dgm:prSet>
      <dgm:spPr/>
    </dgm:pt>
    <dgm:pt modelId="{3501D96C-3EDA-4770-B1EB-C653C566C856}" type="pres">
      <dgm:prSet presAssocID="{234A209D-A98A-4E0C-9711-E318FD7977BA}" presName="sibTrans" presStyleCnt="0"/>
      <dgm:spPr/>
    </dgm:pt>
    <dgm:pt modelId="{7870AB98-2649-4A38-B2B6-C70F5C521404}" type="pres">
      <dgm:prSet presAssocID="{B4A45B00-9C28-46FC-97F9-767684160380}" presName="node" presStyleLbl="node1" presStyleIdx="1" presStyleCnt="3">
        <dgm:presLayoutVars>
          <dgm:bulletEnabled val="1"/>
        </dgm:presLayoutVars>
      </dgm:prSet>
      <dgm:spPr/>
    </dgm:pt>
    <dgm:pt modelId="{D2125753-4964-4401-A683-8CD95DFEE96E}" type="pres">
      <dgm:prSet presAssocID="{5F33EDEA-24AC-4BD5-AFB4-2B3888839013}" presName="sibTrans" presStyleCnt="0"/>
      <dgm:spPr/>
    </dgm:pt>
    <dgm:pt modelId="{158FE652-9405-4009-94BD-D2176FA27ACA}" type="pres">
      <dgm:prSet presAssocID="{DEF89836-8AEE-4C17-B40C-6CA769263A2A}" presName="node" presStyleLbl="node1" presStyleIdx="2" presStyleCnt="3">
        <dgm:presLayoutVars>
          <dgm:bulletEnabled val="1"/>
        </dgm:presLayoutVars>
      </dgm:prSet>
      <dgm:spPr/>
    </dgm:pt>
  </dgm:ptLst>
  <dgm:cxnLst>
    <dgm:cxn modelId="{7FC90A2F-8D1F-457B-82CC-B9187F8A86B9}" type="presOf" srcId="{5E26BF92-5CA5-4C80-816D-2FE85504F422}" destId="{B8CBDD38-836C-499B-A267-F5A3DCE032A1}" srcOrd="0" destOrd="0" presId="urn:microsoft.com/office/officeart/2005/8/layout/default"/>
    <dgm:cxn modelId="{302D2D39-46F3-434A-843F-21CE81ED27FC}" type="presOf" srcId="{DEF89836-8AEE-4C17-B40C-6CA769263A2A}" destId="{158FE652-9405-4009-94BD-D2176FA27ACA}" srcOrd="0" destOrd="0" presId="urn:microsoft.com/office/officeart/2005/8/layout/default"/>
    <dgm:cxn modelId="{999F714C-3FF4-481E-A5A8-D3C0DE651C29}" type="presOf" srcId="{059A9547-1930-4BAF-BC4C-5AFC757AFB0E}" destId="{4A9C11E9-9232-459A-8960-33A8CE03E3A6}" srcOrd="0" destOrd="0" presId="urn:microsoft.com/office/officeart/2005/8/layout/default"/>
    <dgm:cxn modelId="{9F3AD654-1562-4B59-8C0E-AFAA55CC91F9}" type="presOf" srcId="{B4A45B00-9C28-46FC-97F9-767684160380}" destId="{7870AB98-2649-4A38-B2B6-C70F5C521404}" srcOrd="0" destOrd="0" presId="urn:microsoft.com/office/officeart/2005/8/layout/default"/>
    <dgm:cxn modelId="{FB3A0B7A-A11A-4397-A6ED-73CD65AE57D6}" srcId="{059A9547-1930-4BAF-BC4C-5AFC757AFB0E}" destId="{DEF89836-8AEE-4C17-B40C-6CA769263A2A}" srcOrd="2" destOrd="0" parTransId="{C6E483B9-AD71-4069-8E8D-0EF3002A14FD}" sibTransId="{2F7741DF-5643-4CB6-B3F0-32CB3B91F8A2}"/>
    <dgm:cxn modelId="{B0CCB6B0-C176-4D72-B7AD-77EF11DB895C}" srcId="{059A9547-1930-4BAF-BC4C-5AFC757AFB0E}" destId="{B4A45B00-9C28-46FC-97F9-767684160380}" srcOrd="1" destOrd="0" parTransId="{B7D42961-6342-477B-9430-3150CF1F3EF3}" sibTransId="{5F33EDEA-24AC-4BD5-AFB4-2B3888839013}"/>
    <dgm:cxn modelId="{5451A4F3-C5D8-462B-A213-492A2B15AB21}" srcId="{059A9547-1930-4BAF-BC4C-5AFC757AFB0E}" destId="{5E26BF92-5CA5-4C80-816D-2FE85504F422}" srcOrd="0" destOrd="0" parTransId="{4E7805CB-1E9D-4F0A-9F4E-82A65DBE5ECE}" sibTransId="{234A209D-A98A-4E0C-9711-E318FD7977BA}"/>
    <dgm:cxn modelId="{0AFA447B-DEE6-4678-A60C-D4A8EC1B9115}" type="presParOf" srcId="{4A9C11E9-9232-459A-8960-33A8CE03E3A6}" destId="{B8CBDD38-836C-499B-A267-F5A3DCE032A1}" srcOrd="0" destOrd="0" presId="urn:microsoft.com/office/officeart/2005/8/layout/default"/>
    <dgm:cxn modelId="{8FA30C40-519D-4B59-BA1F-A29C9EFE81F2}" type="presParOf" srcId="{4A9C11E9-9232-459A-8960-33A8CE03E3A6}" destId="{3501D96C-3EDA-4770-B1EB-C653C566C856}" srcOrd="1" destOrd="0" presId="urn:microsoft.com/office/officeart/2005/8/layout/default"/>
    <dgm:cxn modelId="{4633CBB2-FCED-4553-A6DC-72829E5ABF32}" type="presParOf" srcId="{4A9C11E9-9232-459A-8960-33A8CE03E3A6}" destId="{7870AB98-2649-4A38-B2B6-C70F5C521404}" srcOrd="2" destOrd="0" presId="urn:microsoft.com/office/officeart/2005/8/layout/default"/>
    <dgm:cxn modelId="{2DEF463D-0D1B-44D6-A349-93E77702E70F}" type="presParOf" srcId="{4A9C11E9-9232-459A-8960-33A8CE03E3A6}" destId="{D2125753-4964-4401-A683-8CD95DFEE96E}" srcOrd="3" destOrd="0" presId="urn:microsoft.com/office/officeart/2005/8/layout/default"/>
    <dgm:cxn modelId="{C4FF1010-7292-4AB2-8C62-C3B4F9D25D12}" type="presParOf" srcId="{4A9C11E9-9232-459A-8960-33A8CE03E3A6}" destId="{158FE652-9405-4009-94BD-D2176FA27AC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A8CFFDC-B96C-4978-8F1B-0A92432401CD}"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aa-ET"/>
        </a:p>
      </dgm:t>
    </dgm:pt>
    <dgm:pt modelId="{49E8A210-8C18-475E-9FFB-2595C74DA98A}">
      <dgm:prSet phldrT="[Text]"/>
      <dgm:spPr/>
      <dgm:t>
        <a:bodyPr/>
        <a:lstStyle/>
        <a:p>
          <a:pPr algn="just"/>
          <a:r>
            <a:rPr lang="en-US" dirty="0">
              <a:latin typeface="+mn-lt"/>
              <a:cs typeface="Times New Roman" panose="02020603050405020304" pitchFamily="18" charset="0"/>
            </a:rPr>
            <a:t>Credit Finance provides alternative sources of financing (generally short-term) to household and corporates</a:t>
          </a:r>
          <a:endParaRPr lang="aa-ET" dirty="0">
            <a:latin typeface="+mn-lt"/>
            <a:cs typeface="Times New Roman" panose="02020603050405020304" pitchFamily="18" charset="0"/>
          </a:endParaRPr>
        </a:p>
      </dgm:t>
    </dgm:pt>
    <dgm:pt modelId="{09FAF0E6-1F72-4112-BE2A-3DFB2ED79702}" type="parTrans" cxnId="{7A9C89D6-03B8-4A9D-A792-2D10CB7E170C}">
      <dgm:prSet/>
      <dgm:spPr/>
      <dgm:t>
        <a:bodyPr/>
        <a:lstStyle/>
        <a:p>
          <a:endParaRPr lang="aa-ET"/>
        </a:p>
      </dgm:t>
    </dgm:pt>
    <dgm:pt modelId="{C5D4A260-15A1-485F-8D53-07C5AC029C6B}" type="sibTrans" cxnId="{7A9C89D6-03B8-4A9D-A792-2D10CB7E170C}">
      <dgm:prSet/>
      <dgm:spPr/>
      <dgm:t>
        <a:bodyPr/>
        <a:lstStyle/>
        <a:p>
          <a:endParaRPr lang="aa-ET"/>
        </a:p>
      </dgm:t>
    </dgm:pt>
    <dgm:pt modelId="{81204133-0C96-45C7-875E-9109C60EBE88}">
      <dgm:prSet phldrT="[Text]" custT="1"/>
      <dgm:spPr/>
      <dgm:t>
        <a:bodyPr/>
        <a:lstStyle/>
        <a:p>
          <a:pPr algn="just"/>
          <a:r>
            <a:rPr lang="en-US" sz="2500" kern="1200" dirty="0">
              <a:latin typeface="+mn-lt"/>
              <a:cs typeface="Times New Roman" panose="02020603050405020304" pitchFamily="18" charset="0"/>
            </a:rPr>
            <a:t>Credit Finance providers are </a:t>
          </a:r>
          <a:r>
            <a:rPr lang="en-US" sz="2500" kern="1200" dirty="0">
              <a:latin typeface="+mn-lt"/>
              <a:ea typeface="+mn-ea"/>
              <a:cs typeface="Times New Roman" panose="02020603050405020304" pitchFamily="18" charset="0"/>
            </a:rPr>
            <a:t>internationally</a:t>
          </a:r>
          <a:r>
            <a:rPr lang="en-US" sz="2500" kern="1200" dirty="0">
              <a:latin typeface="+mn-lt"/>
              <a:cs typeface="Times New Roman" panose="02020603050405020304" pitchFamily="18" charset="0"/>
            </a:rPr>
            <a:t> </a:t>
          </a:r>
          <a:r>
            <a:rPr lang="en-US" sz="2500" kern="1200" dirty="0" err="1">
              <a:latin typeface="+mn-lt"/>
              <a:cs typeface="Times New Roman" panose="02020603050405020304" pitchFamily="18" charset="0"/>
            </a:rPr>
            <a:t>recognised</a:t>
          </a:r>
          <a:r>
            <a:rPr lang="en-US" sz="2500" kern="1200" dirty="0">
              <a:latin typeface="+mn-lt"/>
              <a:cs typeface="Times New Roman" panose="02020603050405020304" pitchFamily="18" charset="0"/>
            </a:rPr>
            <a:t> as being vulnerable to ML as loans could be repaid with illicit funds</a:t>
          </a:r>
          <a:r>
            <a:rPr lang="en-US" sz="2500" kern="1200" dirty="0">
              <a:latin typeface="Times New Roman" panose="02020603050405020304" pitchFamily="18" charset="0"/>
              <a:cs typeface="Times New Roman" panose="02020603050405020304" pitchFamily="18" charset="0"/>
            </a:rPr>
            <a:t>. </a:t>
          </a:r>
          <a:endParaRPr lang="aa-ET" sz="2500" kern="1200" dirty="0">
            <a:latin typeface="Times New Roman" panose="02020603050405020304" pitchFamily="18" charset="0"/>
            <a:cs typeface="Times New Roman" panose="02020603050405020304" pitchFamily="18" charset="0"/>
          </a:endParaRPr>
        </a:p>
      </dgm:t>
    </dgm:pt>
    <dgm:pt modelId="{3CA2C638-D2F7-4199-9E2C-B3E1015CD434}" type="parTrans" cxnId="{0AD03F0B-5F4D-4823-B2C2-54FA22461316}">
      <dgm:prSet/>
      <dgm:spPr/>
      <dgm:t>
        <a:bodyPr/>
        <a:lstStyle/>
        <a:p>
          <a:endParaRPr lang="aa-ET"/>
        </a:p>
      </dgm:t>
    </dgm:pt>
    <dgm:pt modelId="{3C27A7A6-98DA-4D3C-A40C-55D64EEF588C}" type="sibTrans" cxnId="{0AD03F0B-5F4D-4823-B2C2-54FA22461316}">
      <dgm:prSet/>
      <dgm:spPr/>
      <dgm:t>
        <a:bodyPr/>
        <a:lstStyle/>
        <a:p>
          <a:endParaRPr lang="aa-ET"/>
        </a:p>
      </dgm:t>
    </dgm:pt>
    <dgm:pt modelId="{D9A38DD7-6ABD-491E-A359-2CE37D0237C0}" type="pres">
      <dgm:prSet presAssocID="{5A8CFFDC-B96C-4978-8F1B-0A92432401CD}" presName="diagram" presStyleCnt="0">
        <dgm:presLayoutVars>
          <dgm:dir/>
          <dgm:resizeHandles val="exact"/>
        </dgm:presLayoutVars>
      </dgm:prSet>
      <dgm:spPr/>
    </dgm:pt>
    <dgm:pt modelId="{0706DBF8-4CDE-4535-BE29-07A4756D497D}" type="pres">
      <dgm:prSet presAssocID="{49E8A210-8C18-475E-9FFB-2595C74DA98A}" presName="node" presStyleLbl="node1" presStyleIdx="0" presStyleCnt="2">
        <dgm:presLayoutVars>
          <dgm:bulletEnabled val="1"/>
        </dgm:presLayoutVars>
      </dgm:prSet>
      <dgm:spPr/>
    </dgm:pt>
    <dgm:pt modelId="{2036FF01-E024-4ED8-AA8B-7ABC46D5A8C2}" type="pres">
      <dgm:prSet presAssocID="{C5D4A260-15A1-485F-8D53-07C5AC029C6B}" presName="sibTrans" presStyleCnt="0"/>
      <dgm:spPr/>
    </dgm:pt>
    <dgm:pt modelId="{3F3D0492-96CB-4FEE-A89F-830D1287BFA3}" type="pres">
      <dgm:prSet presAssocID="{81204133-0C96-45C7-875E-9109C60EBE88}" presName="node" presStyleLbl="node1" presStyleIdx="1" presStyleCnt="2">
        <dgm:presLayoutVars>
          <dgm:bulletEnabled val="1"/>
        </dgm:presLayoutVars>
      </dgm:prSet>
      <dgm:spPr/>
    </dgm:pt>
  </dgm:ptLst>
  <dgm:cxnLst>
    <dgm:cxn modelId="{0AD03F0B-5F4D-4823-B2C2-54FA22461316}" srcId="{5A8CFFDC-B96C-4978-8F1B-0A92432401CD}" destId="{81204133-0C96-45C7-875E-9109C60EBE88}" srcOrd="1" destOrd="0" parTransId="{3CA2C638-D2F7-4199-9E2C-B3E1015CD434}" sibTransId="{3C27A7A6-98DA-4D3C-A40C-55D64EEF588C}"/>
    <dgm:cxn modelId="{909CC392-A7CA-446E-846F-B618D3CA981B}" type="presOf" srcId="{5A8CFFDC-B96C-4978-8F1B-0A92432401CD}" destId="{D9A38DD7-6ABD-491E-A359-2CE37D0237C0}" srcOrd="0" destOrd="0" presId="urn:microsoft.com/office/officeart/2005/8/layout/default"/>
    <dgm:cxn modelId="{DCF8E6CC-6E99-43A6-9DD0-8C21E9A0F94B}" type="presOf" srcId="{49E8A210-8C18-475E-9FFB-2595C74DA98A}" destId="{0706DBF8-4CDE-4535-BE29-07A4756D497D}" srcOrd="0" destOrd="0" presId="urn:microsoft.com/office/officeart/2005/8/layout/default"/>
    <dgm:cxn modelId="{7A9C89D6-03B8-4A9D-A792-2D10CB7E170C}" srcId="{5A8CFFDC-B96C-4978-8F1B-0A92432401CD}" destId="{49E8A210-8C18-475E-9FFB-2595C74DA98A}" srcOrd="0" destOrd="0" parTransId="{09FAF0E6-1F72-4112-BE2A-3DFB2ED79702}" sibTransId="{C5D4A260-15A1-485F-8D53-07C5AC029C6B}"/>
    <dgm:cxn modelId="{81DB5BE4-4C5B-47A7-A2CA-3EB3887FEC5B}" type="presOf" srcId="{81204133-0C96-45C7-875E-9109C60EBE88}" destId="{3F3D0492-96CB-4FEE-A89F-830D1287BFA3}" srcOrd="0" destOrd="0" presId="urn:microsoft.com/office/officeart/2005/8/layout/default"/>
    <dgm:cxn modelId="{9776403F-354A-49AB-B042-59F0F7CBB460}" type="presParOf" srcId="{D9A38DD7-6ABD-491E-A359-2CE37D0237C0}" destId="{0706DBF8-4CDE-4535-BE29-07A4756D497D}" srcOrd="0" destOrd="0" presId="urn:microsoft.com/office/officeart/2005/8/layout/default"/>
    <dgm:cxn modelId="{0FBBEDAE-28A0-403A-B379-DB4D4F69D6BB}" type="presParOf" srcId="{D9A38DD7-6ABD-491E-A359-2CE37D0237C0}" destId="{2036FF01-E024-4ED8-AA8B-7ABC46D5A8C2}" srcOrd="1" destOrd="0" presId="urn:microsoft.com/office/officeart/2005/8/layout/default"/>
    <dgm:cxn modelId="{80BEA25F-2139-483B-8EA8-2BC5FF464AE2}" type="presParOf" srcId="{D9A38DD7-6ABD-491E-A359-2CE37D0237C0}" destId="{3F3D0492-96CB-4FEE-A89F-830D1287BFA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622010B-817D-4D80-8E6B-E4F1241EC2CD}"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aa-ET"/>
        </a:p>
      </dgm:t>
    </dgm:pt>
    <dgm:pt modelId="{24F16BB1-1B11-41D8-988C-95ABBD409AFA}">
      <dgm:prSet phldrT="[Text]"/>
      <dgm:spPr/>
      <dgm:t>
        <a:bodyPr/>
        <a:lstStyle/>
        <a:p>
          <a:r>
            <a:rPr lang="en-US" dirty="0">
              <a:latin typeface="+mn-lt"/>
              <a:cs typeface="Times New Roman" panose="02020603050405020304" pitchFamily="18" charset="0"/>
            </a:rPr>
            <a:t>Applying CDD Checks</a:t>
          </a:r>
          <a:endParaRPr lang="aa-ET" dirty="0">
            <a:latin typeface="+mn-lt"/>
            <a:cs typeface="Times New Roman" panose="02020603050405020304" pitchFamily="18" charset="0"/>
          </a:endParaRPr>
        </a:p>
      </dgm:t>
    </dgm:pt>
    <dgm:pt modelId="{CA73CEDF-4532-40A8-9E0C-B6FE85FB6A9D}" type="parTrans" cxnId="{50CCF621-495D-4904-8F17-8F42684E2B10}">
      <dgm:prSet/>
      <dgm:spPr/>
      <dgm:t>
        <a:bodyPr/>
        <a:lstStyle/>
        <a:p>
          <a:endParaRPr lang="aa-ET"/>
        </a:p>
      </dgm:t>
    </dgm:pt>
    <dgm:pt modelId="{9B3F3F4E-09BC-4160-BBA7-A506FFBCCD6A}" type="sibTrans" cxnId="{50CCF621-495D-4904-8F17-8F42684E2B10}">
      <dgm:prSet/>
      <dgm:spPr/>
      <dgm:t>
        <a:bodyPr/>
        <a:lstStyle/>
        <a:p>
          <a:endParaRPr lang="aa-ET"/>
        </a:p>
      </dgm:t>
    </dgm:pt>
    <dgm:pt modelId="{C3C76745-B607-465B-ACA2-6E85817D0FBE}">
      <dgm:prSet phldrT="[Text]"/>
      <dgm:spPr/>
      <dgm:t>
        <a:bodyPr/>
        <a:lstStyle/>
        <a:p>
          <a:r>
            <a:rPr lang="en-US" dirty="0">
              <a:latin typeface="+mn-lt"/>
              <a:cs typeface="Times New Roman" panose="02020603050405020304" pitchFamily="18" charset="0"/>
            </a:rPr>
            <a:t>Reported</a:t>
          </a:r>
          <a:r>
            <a:rPr lang="en-US" baseline="0" dirty="0">
              <a:latin typeface="+mn-lt"/>
              <a:cs typeface="Times New Roman" panose="02020603050405020304" pitchFamily="18" charset="0"/>
            </a:rPr>
            <a:t> suspicious transactions</a:t>
          </a:r>
          <a:endParaRPr lang="aa-ET" dirty="0">
            <a:latin typeface="+mn-lt"/>
            <a:cs typeface="Times New Roman" panose="02020603050405020304" pitchFamily="18" charset="0"/>
          </a:endParaRPr>
        </a:p>
      </dgm:t>
    </dgm:pt>
    <dgm:pt modelId="{9B5A8B60-CBA4-4B96-89FA-914B54A351E3}" type="parTrans" cxnId="{62CEFB8C-577D-4E1C-80AF-061369173286}">
      <dgm:prSet/>
      <dgm:spPr/>
      <dgm:t>
        <a:bodyPr/>
        <a:lstStyle/>
        <a:p>
          <a:endParaRPr lang="aa-ET"/>
        </a:p>
      </dgm:t>
    </dgm:pt>
    <dgm:pt modelId="{3E9D511B-B07B-4BD0-9979-40AF851AE2BC}" type="sibTrans" cxnId="{62CEFB8C-577D-4E1C-80AF-061369173286}">
      <dgm:prSet/>
      <dgm:spPr/>
      <dgm:t>
        <a:bodyPr/>
        <a:lstStyle/>
        <a:p>
          <a:endParaRPr lang="aa-ET"/>
        </a:p>
      </dgm:t>
    </dgm:pt>
    <dgm:pt modelId="{A6BBA2EE-461B-485E-ABAC-B8A4119E69A2}">
      <dgm:prSet phldrT="[Text]"/>
      <dgm:spPr/>
      <dgm:t>
        <a:bodyPr/>
        <a:lstStyle/>
        <a:p>
          <a:r>
            <a:rPr lang="en-US" dirty="0">
              <a:latin typeface="+mn-lt"/>
              <a:cs typeface="Times New Roman" panose="02020603050405020304" pitchFamily="18" charset="0"/>
            </a:rPr>
            <a:t>Transactions recorded and easily retrievable</a:t>
          </a:r>
          <a:endParaRPr lang="aa-ET" dirty="0">
            <a:latin typeface="+mn-lt"/>
            <a:cs typeface="Times New Roman" panose="02020603050405020304" pitchFamily="18" charset="0"/>
          </a:endParaRPr>
        </a:p>
      </dgm:t>
    </dgm:pt>
    <dgm:pt modelId="{4A60FBFC-385E-4A9C-B689-6C6B80D046A2}" type="sibTrans" cxnId="{769A6EF0-7721-4DD0-9838-50588E63BBCD}">
      <dgm:prSet/>
      <dgm:spPr/>
      <dgm:t>
        <a:bodyPr/>
        <a:lstStyle/>
        <a:p>
          <a:endParaRPr lang="aa-ET"/>
        </a:p>
      </dgm:t>
    </dgm:pt>
    <dgm:pt modelId="{07579075-AB50-4D01-9AA1-1F3D76C92420}" type="parTrans" cxnId="{769A6EF0-7721-4DD0-9838-50588E63BBCD}">
      <dgm:prSet/>
      <dgm:spPr/>
      <dgm:t>
        <a:bodyPr/>
        <a:lstStyle/>
        <a:p>
          <a:endParaRPr lang="aa-ET"/>
        </a:p>
      </dgm:t>
    </dgm:pt>
    <dgm:pt modelId="{9A7D930A-C148-48CC-97D1-84182AB7E20A}" type="pres">
      <dgm:prSet presAssocID="{F622010B-817D-4D80-8E6B-E4F1241EC2CD}" presName="Name0" presStyleCnt="0">
        <dgm:presLayoutVars>
          <dgm:chMax val="7"/>
          <dgm:chPref val="7"/>
          <dgm:dir/>
        </dgm:presLayoutVars>
      </dgm:prSet>
      <dgm:spPr/>
    </dgm:pt>
    <dgm:pt modelId="{F1AC08CD-744A-4A7C-B866-41AF29A80904}" type="pres">
      <dgm:prSet presAssocID="{F622010B-817D-4D80-8E6B-E4F1241EC2CD}" presName="Name1" presStyleCnt="0"/>
      <dgm:spPr/>
    </dgm:pt>
    <dgm:pt modelId="{20A9D0CB-E934-4663-B4D7-6FA1C0EAD676}" type="pres">
      <dgm:prSet presAssocID="{F622010B-817D-4D80-8E6B-E4F1241EC2CD}" presName="cycle" presStyleCnt="0"/>
      <dgm:spPr/>
    </dgm:pt>
    <dgm:pt modelId="{554A9D1F-8028-4D0D-843D-297DD6023B75}" type="pres">
      <dgm:prSet presAssocID="{F622010B-817D-4D80-8E6B-E4F1241EC2CD}" presName="srcNode" presStyleLbl="node1" presStyleIdx="0" presStyleCnt="3"/>
      <dgm:spPr/>
    </dgm:pt>
    <dgm:pt modelId="{B8CEFD51-DEED-4DD3-862C-EA7A84EB122E}" type="pres">
      <dgm:prSet presAssocID="{F622010B-817D-4D80-8E6B-E4F1241EC2CD}" presName="conn" presStyleLbl="parChTrans1D2" presStyleIdx="0" presStyleCnt="1"/>
      <dgm:spPr/>
    </dgm:pt>
    <dgm:pt modelId="{857D3887-BF0F-4399-9672-933AC0B9F9BF}" type="pres">
      <dgm:prSet presAssocID="{F622010B-817D-4D80-8E6B-E4F1241EC2CD}" presName="extraNode" presStyleLbl="node1" presStyleIdx="0" presStyleCnt="3"/>
      <dgm:spPr/>
    </dgm:pt>
    <dgm:pt modelId="{93B65574-D440-4491-B3C8-C8A00267EBD0}" type="pres">
      <dgm:prSet presAssocID="{F622010B-817D-4D80-8E6B-E4F1241EC2CD}" presName="dstNode" presStyleLbl="node1" presStyleIdx="0" presStyleCnt="3"/>
      <dgm:spPr/>
    </dgm:pt>
    <dgm:pt modelId="{5F66190D-9CDB-4790-92E0-568A04B36C7B}" type="pres">
      <dgm:prSet presAssocID="{24F16BB1-1B11-41D8-988C-95ABBD409AFA}" presName="text_1" presStyleLbl="node1" presStyleIdx="0" presStyleCnt="3">
        <dgm:presLayoutVars>
          <dgm:bulletEnabled val="1"/>
        </dgm:presLayoutVars>
      </dgm:prSet>
      <dgm:spPr/>
    </dgm:pt>
    <dgm:pt modelId="{E62F626A-7D83-4FED-B76E-CAA3E302AEB0}" type="pres">
      <dgm:prSet presAssocID="{24F16BB1-1B11-41D8-988C-95ABBD409AFA}" presName="accent_1" presStyleCnt="0"/>
      <dgm:spPr/>
    </dgm:pt>
    <dgm:pt modelId="{036D00BC-1C59-459D-842A-9CA887B79E66}" type="pres">
      <dgm:prSet presAssocID="{24F16BB1-1B11-41D8-988C-95ABBD409AFA}" presName="accentRepeatNode" presStyleLbl="solidFgAcc1" presStyleIdx="0" presStyleCnt="3"/>
      <dgm:spPr/>
    </dgm:pt>
    <dgm:pt modelId="{35233FCA-4BE2-487E-8CD5-7A5D9E8C200F}" type="pres">
      <dgm:prSet presAssocID="{C3C76745-B607-465B-ACA2-6E85817D0FBE}" presName="text_2" presStyleLbl="node1" presStyleIdx="1" presStyleCnt="3">
        <dgm:presLayoutVars>
          <dgm:bulletEnabled val="1"/>
        </dgm:presLayoutVars>
      </dgm:prSet>
      <dgm:spPr/>
    </dgm:pt>
    <dgm:pt modelId="{CCC1F312-94EC-4997-AF3E-C7F477460E63}" type="pres">
      <dgm:prSet presAssocID="{C3C76745-B607-465B-ACA2-6E85817D0FBE}" presName="accent_2" presStyleCnt="0"/>
      <dgm:spPr/>
    </dgm:pt>
    <dgm:pt modelId="{5581517C-46AF-4D14-9D87-F01DE34072F1}" type="pres">
      <dgm:prSet presAssocID="{C3C76745-B607-465B-ACA2-6E85817D0FBE}" presName="accentRepeatNode" presStyleLbl="solidFgAcc1" presStyleIdx="1" presStyleCnt="3"/>
      <dgm:spPr/>
    </dgm:pt>
    <dgm:pt modelId="{B30A9BC7-01EB-4B0D-B1E5-60AB7CEB58F8}" type="pres">
      <dgm:prSet presAssocID="{A6BBA2EE-461B-485E-ABAC-B8A4119E69A2}" presName="text_3" presStyleLbl="node1" presStyleIdx="2" presStyleCnt="3">
        <dgm:presLayoutVars>
          <dgm:bulletEnabled val="1"/>
        </dgm:presLayoutVars>
      </dgm:prSet>
      <dgm:spPr/>
    </dgm:pt>
    <dgm:pt modelId="{6FEB49D0-6D73-454A-9E9E-5F76F3C9BCC7}" type="pres">
      <dgm:prSet presAssocID="{A6BBA2EE-461B-485E-ABAC-B8A4119E69A2}" presName="accent_3" presStyleCnt="0"/>
      <dgm:spPr/>
    </dgm:pt>
    <dgm:pt modelId="{53D90C29-86D9-4C87-8000-8848CD5B3A20}" type="pres">
      <dgm:prSet presAssocID="{A6BBA2EE-461B-485E-ABAC-B8A4119E69A2}" presName="accentRepeatNode" presStyleLbl="solidFgAcc1" presStyleIdx="2" presStyleCnt="3"/>
      <dgm:spPr/>
    </dgm:pt>
  </dgm:ptLst>
  <dgm:cxnLst>
    <dgm:cxn modelId="{50CCF621-495D-4904-8F17-8F42684E2B10}" srcId="{F622010B-817D-4D80-8E6B-E4F1241EC2CD}" destId="{24F16BB1-1B11-41D8-988C-95ABBD409AFA}" srcOrd="0" destOrd="0" parTransId="{CA73CEDF-4532-40A8-9E0C-B6FE85FB6A9D}" sibTransId="{9B3F3F4E-09BC-4160-BBA7-A506FFBCCD6A}"/>
    <dgm:cxn modelId="{490E2153-1E32-4CA5-B102-3870FB47B477}" type="presOf" srcId="{24F16BB1-1B11-41D8-988C-95ABBD409AFA}" destId="{5F66190D-9CDB-4790-92E0-568A04B36C7B}" srcOrd="0" destOrd="0" presId="urn:microsoft.com/office/officeart/2008/layout/VerticalCurvedList"/>
    <dgm:cxn modelId="{62CEFB8C-577D-4E1C-80AF-061369173286}" srcId="{F622010B-817D-4D80-8E6B-E4F1241EC2CD}" destId="{C3C76745-B607-465B-ACA2-6E85817D0FBE}" srcOrd="1" destOrd="0" parTransId="{9B5A8B60-CBA4-4B96-89FA-914B54A351E3}" sibTransId="{3E9D511B-B07B-4BD0-9979-40AF851AE2BC}"/>
    <dgm:cxn modelId="{674A6393-34D1-4981-83D1-CC4F96A2A8E7}" type="presOf" srcId="{9B3F3F4E-09BC-4160-BBA7-A506FFBCCD6A}" destId="{B8CEFD51-DEED-4DD3-862C-EA7A84EB122E}" srcOrd="0" destOrd="0" presId="urn:microsoft.com/office/officeart/2008/layout/VerticalCurvedList"/>
    <dgm:cxn modelId="{5D28199A-E11D-4914-8382-2925F1A879BA}" type="presOf" srcId="{F622010B-817D-4D80-8E6B-E4F1241EC2CD}" destId="{9A7D930A-C148-48CC-97D1-84182AB7E20A}" srcOrd="0" destOrd="0" presId="urn:microsoft.com/office/officeart/2008/layout/VerticalCurvedList"/>
    <dgm:cxn modelId="{F3D956C4-D404-4F83-9A84-6EEC28A0A6F8}" type="presOf" srcId="{C3C76745-B607-465B-ACA2-6E85817D0FBE}" destId="{35233FCA-4BE2-487E-8CD5-7A5D9E8C200F}" srcOrd="0" destOrd="0" presId="urn:microsoft.com/office/officeart/2008/layout/VerticalCurvedList"/>
    <dgm:cxn modelId="{D49868F0-745A-49C7-BD1C-445ADB47BD91}" type="presOf" srcId="{A6BBA2EE-461B-485E-ABAC-B8A4119E69A2}" destId="{B30A9BC7-01EB-4B0D-B1E5-60AB7CEB58F8}" srcOrd="0" destOrd="0" presId="urn:microsoft.com/office/officeart/2008/layout/VerticalCurvedList"/>
    <dgm:cxn modelId="{769A6EF0-7721-4DD0-9838-50588E63BBCD}" srcId="{F622010B-817D-4D80-8E6B-E4F1241EC2CD}" destId="{A6BBA2EE-461B-485E-ABAC-B8A4119E69A2}" srcOrd="2" destOrd="0" parTransId="{07579075-AB50-4D01-9AA1-1F3D76C92420}" sibTransId="{4A60FBFC-385E-4A9C-B689-6C6B80D046A2}"/>
    <dgm:cxn modelId="{3D2B77E2-7DC3-4F11-920B-6F7256956E82}" type="presParOf" srcId="{9A7D930A-C148-48CC-97D1-84182AB7E20A}" destId="{F1AC08CD-744A-4A7C-B866-41AF29A80904}" srcOrd="0" destOrd="0" presId="urn:microsoft.com/office/officeart/2008/layout/VerticalCurvedList"/>
    <dgm:cxn modelId="{FD3A852D-F018-4DB9-A771-2FB0917A3617}" type="presParOf" srcId="{F1AC08CD-744A-4A7C-B866-41AF29A80904}" destId="{20A9D0CB-E934-4663-B4D7-6FA1C0EAD676}" srcOrd="0" destOrd="0" presId="urn:microsoft.com/office/officeart/2008/layout/VerticalCurvedList"/>
    <dgm:cxn modelId="{1A0EA5B4-989E-4BA5-8D9B-BA2ABD3BC927}" type="presParOf" srcId="{20A9D0CB-E934-4663-B4D7-6FA1C0EAD676}" destId="{554A9D1F-8028-4D0D-843D-297DD6023B75}" srcOrd="0" destOrd="0" presId="urn:microsoft.com/office/officeart/2008/layout/VerticalCurvedList"/>
    <dgm:cxn modelId="{A9903858-2153-4228-8AC0-8DE258F214AC}" type="presParOf" srcId="{20A9D0CB-E934-4663-B4D7-6FA1C0EAD676}" destId="{B8CEFD51-DEED-4DD3-862C-EA7A84EB122E}" srcOrd="1" destOrd="0" presId="urn:microsoft.com/office/officeart/2008/layout/VerticalCurvedList"/>
    <dgm:cxn modelId="{5D62D848-11F0-454A-A73E-7C282DB238D3}" type="presParOf" srcId="{20A9D0CB-E934-4663-B4D7-6FA1C0EAD676}" destId="{857D3887-BF0F-4399-9672-933AC0B9F9BF}" srcOrd="2" destOrd="0" presId="urn:microsoft.com/office/officeart/2008/layout/VerticalCurvedList"/>
    <dgm:cxn modelId="{6055003E-C180-4ABD-BA21-9F08AB7F7CFB}" type="presParOf" srcId="{20A9D0CB-E934-4663-B4D7-6FA1C0EAD676}" destId="{93B65574-D440-4491-B3C8-C8A00267EBD0}" srcOrd="3" destOrd="0" presId="urn:microsoft.com/office/officeart/2008/layout/VerticalCurvedList"/>
    <dgm:cxn modelId="{D69B9260-1780-4D4A-ACAD-B7D212945187}" type="presParOf" srcId="{F1AC08CD-744A-4A7C-B866-41AF29A80904}" destId="{5F66190D-9CDB-4790-92E0-568A04B36C7B}" srcOrd="1" destOrd="0" presId="urn:microsoft.com/office/officeart/2008/layout/VerticalCurvedList"/>
    <dgm:cxn modelId="{4415AD89-B398-4904-9397-CF161C9541F9}" type="presParOf" srcId="{F1AC08CD-744A-4A7C-B866-41AF29A80904}" destId="{E62F626A-7D83-4FED-B76E-CAA3E302AEB0}" srcOrd="2" destOrd="0" presId="urn:microsoft.com/office/officeart/2008/layout/VerticalCurvedList"/>
    <dgm:cxn modelId="{52CBB1E0-082B-4A2B-81F9-28848DDE03D0}" type="presParOf" srcId="{E62F626A-7D83-4FED-B76E-CAA3E302AEB0}" destId="{036D00BC-1C59-459D-842A-9CA887B79E66}" srcOrd="0" destOrd="0" presId="urn:microsoft.com/office/officeart/2008/layout/VerticalCurvedList"/>
    <dgm:cxn modelId="{D91BBD76-4418-451A-9364-F6F643F74DE0}" type="presParOf" srcId="{F1AC08CD-744A-4A7C-B866-41AF29A80904}" destId="{35233FCA-4BE2-487E-8CD5-7A5D9E8C200F}" srcOrd="3" destOrd="0" presId="urn:microsoft.com/office/officeart/2008/layout/VerticalCurvedList"/>
    <dgm:cxn modelId="{82288C26-1DD9-46DE-B721-301336936769}" type="presParOf" srcId="{F1AC08CD-744A-4A7C-B866-41AF29A80904}" destId="{CCC1F312-94EC-4997-AF3E-C7F477460E63}" srcOrd="4" destOrd="0" presId="urn:microsoft.com/office/officeart/2008/layout/VerticalCurvedList"/>
    <dgm:cxn modelId="{452A3D2A-6F70-4DB3-828D-6D5BBB30D9BB}" type="presParOf" srcId="{CCC1F312-94EC-4997-AF3E-C7F477460E63}" destId="{5581517C-46AF-4D14-9D87-F01DE34072F1}" srcOrd="0" destOrd="0" presId="urn:microsoft.com/office/officeart/2008/layout/VerticalCurvedList"/>
    <dgm:cxn modelId="{D963131D-74F0-4E1D-A46C-C065CE5C443D}" type="presParOf" srcId="{F1AC08CD-744A-4A7C-B866-41AF29A80904}" destId="{B30A9BC7-01EB-4B0D-B1E5-60AB7CEB58F8}" srcOrd="5" destOrd="0" presId="urn:microsoft.com/office/officeart/2008/layout/VerticalCurvedList"/>
    <dgm:cxn modelId="{7A5D62F3-F4F3-4281-8D52-9FE6B5AE1577}" type="presParOf" srcId="{F1AC08CD-744A-4A7C-B866-41AF29A80904}" destId="{6FEB49D0-6D73-454A-9E9E-5F76F3C9BCC7}" srcOrd="6" destOrd="0" presId="urn:microsoft.com/office/officeart/2008/layout/VerticalCurvedList"/>
    <dgm:cxn modelId="{303C9C79-BC45-4B19-B0BB-BC3195096891}" type="presParOf" srcId="{6FEB49D0-6D73-454A-9E9E-5F76F3C9BCC7}" destId="{53D90C29-86D9-4C87-8000-8848CD5B3A2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B18951E-9BA5-4EA2-AE0E-6E822963512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aa-ET"/>
        </a:p>
      </dgm:t>
    </dgm:pt>
    <dgm:pt modelId="{9BA01645-7B3B-43E2-9C4C-0D8D75E81BEE}">
      <dgm:prSet phldrT="[Text]"/>
      <dgm:spPr/>
      <dgm:t>
        <a:bodyPr/>
        <a:lstStyle/>
        <a:p>
          <a:pPr algn="just"/>
          <a:r>
            <a:rPr lang="en-US" dirty="0">
              <a:latin typeface="+mn-lt"/>
              <a:cs typeface="Times New Roman" panose="02020603050405020304" pitchFamily="18" charset="0"/>
            </a:rPr>
            <a:t>No existence of local cases related to the activities in the OFI Sector</a:t>
          </a:r>
          <a:endParaRPr lang="aa-ET" dirty="0">
            <a:latin typeface="+mn-lt"/>
            <a:cs typeface="Times New Roman" panose="02020603050405020304" pitchFamily="18" charset="0"/>
          </a:endParaRPr>
        </a:p>
      </dgm:t>
    </dgm:pt>
    <dgm:pt modelId="{E86A75BF-0481-46F6-AC34-630761A6D880}" type="parTrans" cxnId="{6F4485A4-6CF8-434B-83AD-9CCA306F6910}">
      <dgm:prSet/>
      <dgm:spPr/>
      <dgm:t>
        <a:bodyPr/>
        <a:lstStyle/>
        <a:p>
          <a:endParaRPr lang="aa-ET"/>
        </a:p>
      </dgm:t>
    </dgm:pt>
    <dgm:pt modelId="{64F7C3CB-F936-4091-B4C2-487CAF7D6845}" type="sibTrans" cxnId="{6F4485A4-6CF8-434B-83AD-9CCA306F6910}">
      <dgm:prSet/>
      <dgm:spPr/>
      <dgm:t>
        <a:bodyPr/>
        <a:lstStyle/>
        <a:p>
          <a:endParaRPr lang="aa-ET"/>
        </a:p>
      </dgm:t>
    </dgm:pt>
    <dgm:pt modelId="{C93E92BD-092F-49A3-8197-F33772D7B520}">
      <dgm:prSet phldrT="[Text]"/>
      <dgm:spPr/>
      <dgm:t>
        <a:bodyPr/>
        <a:lstStyle/>
        <a:p>
          <a:pPr algn="just">
            <a:buNone/>
          </a:pPr>
          <a:r>
            <a:rPr lang="en-US" dirty="0">
              <a:latin typeface="+mn-lt"/>
              <a:cs typeface="Times New Roman" panose="02020603050405020304" pitchFamily="18" charset="0"/>
            </a:rPr>
            <a:t>PIS was found to be more exposed to TF risk given the existence of typologies globally for this type of activity and the high level of cross border transactions</a:t>
          </a:r>
          <a:endParaRPr lang="aa-ET" dirty="0">
            <a:latin typeface="+mn-lt"/>
            <a:cs typeface="Times New Roman" panose="02020603050405020304" pitchFamily="18" charset="0"/>
          </a:endParaRPr>
        </a:p>
      </dgm:t>
    </dgm:pt>
    <dgm:pt modelId="{FC26AE3B-48A9-4BC2-A785-8000D08DEEB8}" type="parTrans" cxnId="{5D537A6E-AA98-4A9C-918E-A7217EC27BDB}">
      <dgm:prSet/>
      <dgm:spPr/>
      <dgm:t>
        <a:bodyPr/>
        <a:lstStyle/>
        <a:p>
          <a:endParaRPr lang="aa-ET"/>
        </a:p>
      </dgm:t>
    </dgm:pt>
    <dgm:pt modelId="{BE82A826-141E-4A86-A1A1-4B8EE39E8A96}" type="sibTrans" cxnId="{5D537A6E-AA98-4A9C-918E-A7217EC27BDB}">
      <dgm:prSet/>
      <dgm:spPr/>
      <dgm:t>
        <a:bodyPr/>
        <a:lstStyle/>
        <a:p>
          <a:endParaRPr lang="aa-ET"/>
        </a:p>
      </dgm:t>
    </dgm:pt>
    <dgm:pt modelId="{624FAAA6-806A-45E0-8DE9-B7607CC8F9C0}" type="pres">
      <dgm:prSet presAssocID="{3B18951E-9BA5-4EA2-AE0E-6E8229635123}" presName="linear" presStyleCnt="0">
        <dgm:presLayoutVars>
          <dgm:animLvl val="lvl"/>
          <dgm:resizeHandles val="exact"/>
        </dgm:presLayoutVars>
      </dgm:prSet>
      <dgm:spPr/>
    </dgm:pt>
    <dgm:pt modelId="{DE56F311-64F0-447A-8677-61A17725FF3B}" type="pres">
      <dgm:prSet presAssocID="{9BA01645-7B3B-43E2-9C4C-0D8D75E81BEE}" presName="parentText" presStyleLbl="node1" presStyleIdx="0" presStyleCnt="2">
        <dgm:presLayoutVars>
          <dgm:chMax val="0"/>
          <dgm:bulletEnabled val="1"/>
        </dgm:presLayoutVars>
      </dgm:prSet>
      <dgm:spPr/>
    </dgm:pt>
    <dgm:pt modelId="{C4571807-1EFF-42BF-984A-54A90C81ED16}" type="pres">
      <dgm:prSet presAssocID="{64F7C3CB-F936-4091-B4C2-487CAF7D6845}" presName="spacer" presStyleCnt="0"/>
      <dgm:spPr/>
    </dgm:pt>
    <dgm:pt modelId="{36EE4976-354B-482B-9E90-169E47EEBCF1}" type="pres">
      <dgm:prSet presAssocID="{C93E92BD-092F-49A3-8197-F33772D7B520}" presName="parentText" presStyleLbl="node1" presStyleIdx="1" presStyleCnt="2">
        <dgm:presLayoutVars>
          <dgm:chMax val="0"/>
          <dgm:bulletEnabled val="1"/>
        </dgm:presLayoutVars>
      </dgm:prSet>
      <dgm:spPr/>
    </dgm:pt>
  </dgm:ptLst>
  <dgm:cxnLst>
    <dgm:cxn modelId="{CB23C364-F328-4719-A2A0-386604FE52CE}" type="presOf" srcId="{9BA01645-7B3B-43E2-9C4C-0D8D75E81BEE}" destId="{DE56F311-64F0-447A-8677-61A17725FF3B}" srcOrd="0" destOrd="0" presId="urn:microsoft.com/office/officeart/2005/8/layout/vList2"/>
    <dgm:cxn modelId="{5D537A6E-AA98-4A9C-918E-A7217EC27BDB}" srcId="{3B18951E-9BA5-4EA2-AE0E-6E8229635123}" destId="{C93E92BD-092F-49A3-8197-F33772D7B520}" srcOrd="1" destOrd="0" parTransId="{FC26AE3B-48A9-4BC2-A785-8000D08DEEB8}" sibTransId="{BE82A826-141E-4A86-A1A1-4B8EE39E8A96}"/>
    <dgm:cxn modelId="{6F4485A4-6CF8-434B-83AD-9CCA306F6910}" srcId="{3B18951E-9BA5-4EA2-AE0E-6E8229635123}" destId="{9BA01645-7B3B-43E2-9C4C-0D8D75E81BEE}" srcOrd="0" destOrd="0" parTransId="{E86A75BF-0481-46F6-AC34-630761A6D880}" sibTransId="{64F7C3CB-F936-4091-B4C2-487CAF7D6845}"/>
    <dgm:cxn modelId="{BEE69CDE-9588-483A-BBE1-04DF00355404}" type="presOf" srcId="{3B18951E-9BA5-4EA2-AE0E-6E8229635123}" destId="{624FAAA6-806A-45E0-8DE9-B7607CC8F9C0}" srcOrd="0" destOrd="0" presId="urn:microsoft.com/office/officeart/2005/8/layout/vList2"/>
    <dgm:cxn modelId="{469B2AEC-1668-4BE7-9CEB-BD691F741B27}" type="presOf" srcId="{C93E92BD-092F-49A3-8197-F33772D7B520}" destId="{36EE4976-354B-482B-9E90-169E47EEBCF1}" srcOrd="0" destOrd="0" presId="urn:microsoft.com/office/officeart/2005/8/layout/vList2"/>
    <dgm:cxn modelId="{C33BFF68-BBB8-4A25-8046-66D5112D3D68}" type="presParOf" srcId="{624FAAA6-806A-45E0-8DE9-B7607CC8F9C0}" destId="{DE56F311-64F0-447A-8677-61A17725FF3B}" srcOrd="0" destOrd="0" presId="urn:microsoft.com/office/officeart/2005/8/layout/vList2"/>
    <dgm:cxn modelId="{2A3003E9-B808-493F-8DA3-4858B5127649}" type="presParOf" srcId="{624FAAA6-806A-45E0-8DE9-B7607CC8F9C0}" destId="{C4571807-1EFF-42BF-984A-54A90C81ED16}" srcOrd="1" destOrd="0" presId="urn:microsoft.com/office/officeart/2005/8/layout/vList2"/>
    <dgm:cxn modelId="{2007120D-8A60-4A31-B0A6-A268CFA5AD11}" type="presParOf" srcId="{624FAAA6-806A-45E0-8DE9-B7607CC8F9C0}" destId="{36EE4976-354B-482B-9E90-169E47EEBC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56ADD2-D579-410C-9A26-48C0D73BA44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aa-ET"/>
        </a:p>
      </dgm:t>
    </dgm:pt>
    <dgm:pt modelId="{D1D0038F-F086-4715-A488-DE4C4BAF4DE3}">
      <dgm:prSet phldrT="[Text]"/>
      <dgm:spPr/>
      <dgm:t>
        <a:bodyPr/>
        <a:lstStyle/>
        <a:p>
          <a:r>
            <a:rPr lang="en-US" b="1" dirty="0"/>
            <a:t>TF:</a:t>
          </a:r>
        </a:p>
        <a:p>
          <a:r>
            <a:rPr lang="en-US" b="1" dirty="0"/>
            <a:t>5</a:t>
          </a:r>
        </a:p>
        <a:p>
          <a:r>
            <a:rPr lang="en-US" b="1" dirty="0"/>
            <a:t>most </a:t>
          </a:r>
        </a:p>
        <a:p>
          <a:r>
            <a:rPr lang="en-US" b="1" dirty="0"/>
            <a:t>risky </a:t>
          </a:r>
        </a:p>
        <a:p>
          <a:r>
            <a:rPr lang="en-US" b="1" dirty="0"/>
            <a:t>activities</a:t>
          </a:r>
          <a:endParaRPr lang="aa-ET" b="1" dirty="0"/>
        </a:p>
      </dgm:t>
    </dgm:pt>
    <dgm:pt modelId="{0AF222A1-C541-4B5A-909E-5123D48A96D9}" type="parTrans" cxnId="{31D03601-98AD-4DFB-A88B-AA596BB7B51E}">
      <dgm:prSet/>
      <dgm:spPr/>
      <dgm:t>
        <a:bodyPr/>
        <a:lstStyle/>
        <a:p>
          <a:endParaRPr lang="aa-ET"/>
        </a:p>
      </dgm:t>
    </dgm:pt>
    <dgm:pt modelId="{85E2044F-69EA-4A3B-BC52-89623B2DB26F}" type="sibTrans" cxnId="{31D03601-98AD-4DFB-A88B-AA596BB7B51E}">
      <dgm:prSet/>
      <dgm:spPr/>
      <dgm:t>
        <a:bodyPr/>
        <a:lstStyle/>
        <a:p>
          <a:endParaRPr lang="aa-ET"/>
        </a:p>
      </dgm:t>
    </dgm:pt>
    <dgm:pt modelId="{FEC0A15D-9503-475F-BD4E-BAB73A513E3E}">
      <dgm:prSet phldrT="[Text]"/>
      <dgm:spPr/>
      <dgm:t>
        <a:bodyPr/>
        <a:lstStyle/>
        <a:p>
          <a:r>
            <a:rPr lang="en-US" dirty="0"/>
            <a:t>Payment Intermediary Services</a:t>
          </a:r>
          <a:endParaRPr lang="aa-ET" dirty="0"/>
        </a:p>
      </dgm:t>
    </dgm:pt>
    <dgm:pt modelId="{F80516D4-CE97-4F57-85AC-4E59854EE2FE}" type="parTrans" cxnId="{C31DF568-9B70-4245-8A75-0709FBC4DF26}">
      <dgm:prSet/>
      <dgm:spPr/>
      <dgm:t>
        <a:bodyPr/>
        <a:lstStyle/>
        <a:p>
          <a:endParaRPr lang="aa-ET"/>
        </a:p>
      </dgm:t>
    </dgm:pt>
    <dgm:pt modelId="{9F2E6338-DD88-4F51-BA6D-402A08A968BD}" type="sibTrans" cxnId="{C31DF568-9B70-4245-8A75-0709FBC4DF26}">
      <dgm:prSet/>
      <dgm:spPr/>
      <dgm:t>
        <a:bodyPr/>
        <a:lstStyle/>
        <a:p>
          <a:endParaRPr lang="aa-ET"/>
        </a:p>
      </dgm:t>
    </dgm:pt>
    <dgm:pt modelId="{3DA417BD-B606-4CCB-B08D-65DBE7241F30}">
      <dgm:prSet phldrT="[Text]"/>
      <dgm:spPr/>
      <dgm:t>
        <a:bodyPr/>
        <a:lstStyle/>
        <a:p>
          <a:pPr>
            <a:buNone/>
          </a:pPr>
          <a:r>
            <a:rPr lang="fr-FR" dirty="0"/>
            <a:t>Custodian services (Non-CIS) </a:t>
          </a:r>
          <a:endParaRPr lang="aa-ET" dirty="0"/>
        </a:p>
      </dgm:t>
    </dgm:pt>
    <dgm:pt modelId="{87228586-EC61-446F-BF0A-3BABC7628B4F}" type="parTrans" cxnId="{A0D58AD3-1776-40E2-B2B2-A0A56528ACFF}">
      <dgm:prSet/>
      <dgm:spPr/>
      <dgm:t>
        <a:bodyPr/>
        <a:lstStyle/>
        <a:p>
          <a:endParaRPr lang="aa-ET"/>
        </a:p>
      </dgm:t>
    </dgm:pt>
    <dgm:pt modelId="{0F1AE4A1-B309-458E-A4CC-F28AAA6CBD2D}" type="sibTrans" cxnId="{A0D58AD3-1776-40E2-B2B2-A0A56528ACFF}">
      <dgm:prSet/>
      <dgm:spPr/>
      <dgm:t>
        <a:bodyPr/>
        <a:lstStyle/>
        <a:p>
          <a:endParaRPr lang="aa-ET"/>
        </a:p>
      </dgm:t>
    </dgm:pt>
    <dgm:pt modelId="{FC267B6D-F854-4A90-B0E9-E5A212850BD7}">
      <dgm:prSet phldrT="[Text]"/>
      <dgm:spPr/>
      <dgm:t>
        <a:bodyPr/>
        <a:lstStyle/>
        <a:p>
          <a:r>
            <a:rPr lang="fr-FR" dirty="0"/>
            <a:t>Credit finance</a:t>
          </a:r>
          <a:endParaRPr lang="aa-ET" dirty="0"/>
        </a:p>
      </dgm:t>
    </dgm:pt>
    <dgm:pt modelId="{092AF375-3B58-4D9C-8FB8-3CF3E891D74B}" type="parTrans" cxnId="{E3C8150D-1EDA-4D4B-98C4-AED353A3B137}">
      <dgm:prSet/>
      <dgm:spPr/>
      <dgm:t>
        <a:bodyPr/>
        <a:lstStyle/>
        <a:p>
          <a:endParaRPr lang="aa-ET"/>
        </a:p>
      </dgm:t>
    </dgm:pt>
    <dgm:pt modelId="{F9ECDF9B-CC03-488E-A265-F9A27562A159}" type="sibTrans" cxnId="{E3C8150D-1EDA-4D4B-98C4-AED353A3B137}">
      <dgm:prSet/>
      <dgm:spPr/>
      <dgm:t>
        <a:bodyPr/>
        <a:lstStyle/>
        <a:p>
          <a:endParaRPr lang="aa-ET"/>
        </a:p>
      </dgm:t>
    </dgm:pt>
    <dgm:pt modelId="{1EED9D2E-C928-44D4-A504-824695CEB138}">
      <dgm:prSet/>
      <dgm:spPr/>
      <dgm:t>
        <a:bodyPr/>
        <a:lstStyle/>
        <a:p>
          <a:r>
            <a:rPr lang="en-US" dirty="0"/>
            <a:t>Treasury Management</a:t>
          </a:r>
          <a:endParaRPr lang="aa-ET" dirty="0"/>
        </a:p>
      </dgm:t>
    </dgm:pt>
    <dgm:pt modelId="{047D1FAE-F332-48D3-8E73-EE8E83004F2C}" type="parTrans" cxnId="{23FE43AF-8BB0-473A-8127-D7952C918ABB}">
      <dgm:prSet/>
      <dgm:spPr/>
      <dgm:t>
        <a:bodyPr/>
        <a:lstStyle/>
        <a:p>
          <a:endParaRPr lang="aa-ET"/>
        </a:p>
      </dgm:t>
    </dgm:pt>
    <dgm:pt modelId="{39A9778C-CFA0-4BAD-B0D6-01230F924385}" type="sibTrans" cxnId="{23FE43AF-8BB0-473A-8127-D7952C918ABB}">
      <dgm:prSet/>
      <dgm:spPr/>
      <dgm:t>
        <a:bodyPr/>
        <a:lstStyle/>
        <a:p>
          <a:endParaRPr lang="aa-ET"/>
        </a:p>
      </dgm:t>
    </dgm:pt>
    <dgm:pt modelId="{39814F89-300A-48EE-93C5-3FA66E796446}">
      <dgm:prSet/>
      <dgm:spPr/>
      <dgm:t>
        <a:bodyPr/>
        <a:lstStyle/>
        <a:p>
          <a:r>
            <a:rPr lang="en-GB" b="0" dirty="0">
              <a:solidFill>
                <a:srgbClr val="262626"/>
              </a:solidFill>
              <a:latin typeface="+mn-lt"/>
              <a:ea typeface="+mn-ea"/>
              <a:cs typeface="+mn-cs"/>
            </a:rPr>
            <a:t>Investment</a:t>
          </a:r>
          <a:r>
            <a:rPr lang="en-GB" b="1" dirty="0">
              <a:solidFill>
                <a:srgbClr val="262626"/>
              </a:solidFill>
              <a:latin typeface="+mn-lt"/>
              <a:ea typeface="+mn-ea"/>
              <a:cs typeface="+mn-cs"/>
            </a:rPr>
            <a:t> </a:t>
          </a:r>
          <a:r>
            <a:rPr lang="en-GB" b="0" dirty="0">
              <a:solidFill>
                <a:srgbClr val="262626"/>
              </a:solidFill>
              <a:latin typeface="+mn-lt"/>
              <a:ea typeface="+mn-ea"/>
              <a:cs typeface="+mn-cs"/>
            </a:rPr>
            <a:t>Banking</a:t>
          </a:r>
          <a:endParaRPr lang="aa-ET" b="0" dirty="0"/>
        </a:p>
      </dgm:t>
    </dgm:pt>
    <dgm:pt modelId="{8EF030C2-3014-49E0-82F9-9EDFBCBAB38D}" type="parTrans" cxnId="{D431B67E-E888-4AAE-A746-EB857B880A69}">
      <dgm:prSet/>
      <dgm:spPr/>
      <dgm:t>
        <a:bodyPr/>
        <a:lstStyle/>
        <a:p>
          <a:endParaRPr lang="aa-ET"/>
        </a:p>
      </dgm:t>
    </dgm:pt>
    <dgm:pt modelId="{8824EE7D-417A-4B6A-A628-589A0FD69571}" type="sibTrans" cxnId="{D431B67E-E888-4AAE-A746-EB857B880A69}">
      <dgm:prSet/>
      <dgm:spPr/>
      <dgm:t>
        <a:bodyPr/>
        <a:lstStyle/>
        <a:p>
          <a:endParaRPr lang="aa-ET"/>
        </a:p>
      </dgm:t>
    </dgm:pt>
    <dgm:pt modelId="{F29E191B-E3EF-4EDC-BE68-0407538EEB16}" type="pres">
      <dgm:prSet presAssocID="{5D56ADD2-D579-410C-9A26-48C0D73BA448}" presName="vert0" presStyleCnt="0">
        <dgm:presLayoutVars>
          <dgm:dir/>
          <dgm:animOne val="branch"/>
          <dgm:animLvl val="lvl"/>
        </dgm:presLayoutVars>
      </dgm:prSet>
      <dgm:spPr/>
    </dgm:pt>
    <dgm:pt modelId="{21A1CD90-A10B-44C2-9825-44A1892E294A}" type="pres">
      <dgm:prSet presAssocID="{D1D0038F-F086-4715-A488-DE4C4BAF4DE3}" presName="thickLine" presStyleLbl="alignNode1" presStyleIdx="0" presStyleCnt="1"/>
      <dgm:spPr/>
    </dgm:pt>
    <dgm:pt modelId="{B3D9A30E-3DA2-428B-95CC-54983B0F93DC}" type="pres">
      <dgm:prSet presAssocID="{D1D0038F-F086-4715-A488-DE4C4BAF4DE3}" presName="horz1" presStyleCnt="0"/>
      <dgm:spPr/>
    </dgm:pt>
    <dgm:pt modelId="{A70CB1C1-2E15-4544-80C3-89B87597A15C}" type="pres">
      <dgm:prSet presAssocID="{D1D0038F-F086-4715-A488-DE4C4BAF4DE3}" presName="tx1" presStyleLbl="revTx" presStyleIdx="0" presStyleCnt="6"/>
      <dgm:spPr/>
    </dgm:pt>
    <dgm:pt modelId="{325A425F-2D75-4E6F-9D3D-25CBEB6E9A40}" type="pres">
      <dgm:prSet presAssocID="{D1D0038F-F086-4715-A488-DE4C4BAF4DE3}" presName="vert1" presStyleCnt="0"/>
      <dgm:spPr/>
    </dgm:pt>
    <dgm:pt modelId="{CC4B709F-26B4-48C9-B2C2-4235FFF08F17}" type="pres">
      <dgm:prSet presAssocID="{FEC0A15D-9503-475F-BD4E-BAB73A513E3E}" presName="vertSpace2a" presStyleCnt="0"/>
      <dgm:spPr/>
    </dgm:pt>
    <dgm:pt modelId="{55A15568-1571-4639-88FA-158A9E86C8B7}" type="pres">
      <dgm:prSet presAssocID="{FEC0A15D-9503-475F-BD4E-BAB73A513E3E}" presName="horz2" presStyleCnt="0"/>
      <dgm:spPr/>
    </dgm:pt>
    <dgm:pt modelId="{F783A09B-F966-4369-8B53-AB0A411AADB3}" type="pres">
      <dgm:prSet presAssocID="{FEC0A15D-9503-475F-BD4E-BAB73A513E3E}" presName="horzSpace2" presStyleCnt="0"/>
      <dgm:spPr/>
    </dgm:pt>
    <dgm:pt modelId="{2C613DF0-0B8E-4CD6-B09A-0B248D693B9E}" type="pres">
      <dgm:prSet presAssocID="{FEC0A15D-9503-475F-BD4E-BAB73A513E3E}" presName="tx2" presStyleLbl="revTx" presStyleIdx="1" presStyleCnt="6"/>
      <dgm:spPr/>
    </dgm:pt>
    <dgm:pt modelId="{03BAAA23-AB0B-4D20-9FB4-532DF5DE6720}" type="pres">
      <dgm:prSet presAssocID="{FEC0A15D-9503-475F-BD4E-BAB73A513E3E}" presName="vert2" presStyleCnt="0"/>
      <dgm:spPr/>
    </dgm:pt>
    <dgm:pt modelId="{4FE04A3F-5997-4F35-B3E4-509F7C93CE08}" type="pres">
      <dgm:prSet presAssocID="{FEC0A15D-9503-475F-BD4E-BAB73A513E3E}" presName="thinLine2b" presStyleLbl="callout" presStyleIdx="0" presStyleCnt="5"/>
      <dgm:spPr/>
    </dgm:pt>
    <dgm:pt modelId="{CAA11EE0-4489-4620-9B44-5E72F43DA46D}" type="pres">
      <dgm:prSet presAssocID="{FEC0A15D-9503-475F-BD4E-BAB73A513E3E}" presName="vertSpace2b" presStyleCnt="0"/>
      <dgm:spPr/>
    </dgm:pt>
    <dgm:pt modelId="{00802713-03A4-410F-AD8A-713B241D363C}" type="pres">
      <dgm:prSet presAssocID="{3DA417BD-B606-4CCB-B08D-65DBE7241F30}" presName="horz2" presStyleCnt="0"/>
      <dgm:spPr/>
    </dgm:pt>
    <dgm:pt modelId="{D628764C-3382-48F8-B8C1-1001E6B150E9}" type="pres">
      <dgm:prSet presAssocID="{3DA417BD-B606-4CCB-B08D-65DBE7241F30}" presName="horzSpace2" presStyleCnt="0"/>
      <dgm:spPr/>
    </dgm:pt>
    <dgm:pt modelId="{F9847941-4C9B-4171-BC3B-3F0C0A054ED6}" type="pres">
      <dgm:prSet presAssocID="{3DA417BD-B606-4CCB-B08D-65DBE7241F30}" presName="tx2" presStyleLbl="revTx" presStyleIdx="2" presStyleCnt="6"/>
      <dgm:spPr/>
    </dgm:pt>
    <dgm:pt modelId="{E82ED36C-FCD9-4C61-BC5A-0B11BFD6F9B4}" type="pres">
      <dgm:prSet presAssocID="{3DA417BD-B606-4CCB-B08D-65DBE7241F30}" presName="vert2" presStyleCnt="0"/>
      <dgm:spPr/>
    </dgm:pt>
    <dgm:pt modelId="{DF5EFB5E-0C31-4870-B12C-8BD3F77FD22D}" type="pres">
      <dgm:prSet presAssocID="{3DA417BD-B606-4CCB-B08D-65DBE7241F30}" presName="thinLine2b" presStyleLbl="callout" presStyleIdx="1" presStyleCnt="5"/>
      <dgm:spPr/>
    </dgm:pt>
    <dgm:pt modelId="{000CBC16-3F5D-411F-8747-8F8FC3AEF8FC}" type="pres">
      <dgm:prSet presAssocID="{3DA417BD-B606-4CCB-B08D-65DBE7241F30}" presName="vertSpace2b" presStyleCnt="0"/>
      <dgm:spPr/>
    </dgm:pt>
    <dgm:pt modelId="{BAF9F31F-1494-4937-B8FC-D4544FD68CE4}" type="pres">
      <dgm:prSet presAssocID="{FC267B6D-F854-4A90-B0E9-E5A212850BD7}" presName="horz2" presStyleCnt="0"/>
      <dgm:spPr/>
    </dgm:pt>
    <dgm:pt modelId="{DC367F98-BAD6-4ABA-BB3F-64BCFCA7CD50}" type="pres">
      <dgm:prSet presAssocID="{FC267B6D-F854-4A90-B0E9-E5A212850BD7}" presName="horzSpace2" presStyleCnt="0"/>
      <dgm:spPr/>
    </dgm:pt>
    <dgm:pt modelId="{2227E332-F0A4-46C8-AEA5-FB69A65698DD}" type="pres">
      <dgm:prSet presAssocID="{FC267B6D-F854-4A90-B0E9-E5A212850BD7}" presName="tx2" presStyleLbl="revTx" presStyleIdx="3" presStyleCnt="6"/>
      <dgm:spPr/>
    </dgm:pt>
    <dgm:pt modelId="{3BC1D1FD-8DBC-4AFB-B003-FB3893D53081}" type="pres">
      <dgm:prSet presAssocID="{FC267B6D-F854-4A90-B0E9-E5A212850BD7}" presName="vert2" presStyleCnt="0"/>
      <dgm:spPr/>
    </dgm:pt>
    <dgm:pt modelId="{8F9A8A09-F496-4E26-B23E-4F949C36BAE4}" type="pres">
      <dgm:prSet presAssocID="{FC267B6D-F854-4A90-B0E9-E5A212850BD7}" presName="thinLine2b" presStyleLbl="callout" presStyleIdx="2" presStyleCnt="5"/>
      <dgm:spPr/>
    </dgm:pt>
    <dgm:pt modelId="{C809C7F8-ED51-4D74-9E28-84774F4DB15E}" type="pres">
      <dgm:prSet presAssocID="{FC267B6D-F854-4A90-B0E9-E5A212850BD7}" presName="vertSpace2b" presStyleCnt="0"/>
      <dgm:spPr/>
    </dgm:pt>
    <dgm:pt modelId="{AE0C5240-04EF-4168-ABBF-D883DD7EB303}" type="pres">
      <dgm:prSet presAssocID="{1EED9D2E-C928-44D4-A504-824695CEB138}" presName="horz2" presStyleCnt="0"/>
      <dgm:spPr/>
    </dgm:pt>
    <dgm:pt modelId="{9EE16358-FAEB-4425-AA7C-6F9AFA175954}" type="pres">
      <dgm:prSet presAssocID="{1EED9D2E-C928-44D4-A504-824695CEB138}" presName="horzSpace2" presStyleCnt="0"/>
      <dgm:spPr/>
    </dgm:pt>
    <dgm:pt modelId="{03B3D880-7BBE-4137-9D0B-2385E7AF46E4}" type="pres">
      <dgm:prSet presAssocID="{1EED9D2E-C928-44D4-A504-824695CEB138}" presName="tx2" presStyleLbl="revTx" presStyleIdx="4" presStyleCnt="6"/>
      <dgm:spPr/>
    </dgm:pt>
    <dgm:pt modelId="{117557E3-F168-4B4C-8056-9A01FA66BFEA}" type="pres">
      <dgm:prSet presAssocID="{1EED9D2E-C928-44D4-A504-824695CEB138}" presName="vert2" presStyleCnt="0"/>
      <dgm:spPr/>
    </dgm:pt>
    <dgm:pt modelId="{D92CC5B5-17AF-4A97-A3BB-F646E3E72253}" type="pres">
      <dgm:prSet presAssocID="{1EED9D2E-C928-44D4-A504-824695CEB138}" presName="thinLine2b" presStyleLbl="callout" presStyleIdx="3" presStyleCnt="5"/>
      <dgm:spPr/>
    </dgm:pt>
    <dgm:pt modelId="{DAC90BB5-89D6-4E35-87D9-4C3B9C422CE0}" type="pres">
      <dgm:prSet presAssocID="{1EED9D2E-C928-44D4-A504-824695CEB138}" presName="vertSpace2b" presStyleCnt="0"/>
      <dgm:spPr/>
    </dgm:pt>
    <dgm:pt modelId="{FD5E5396-46FB-47FA-A561-4913105547F9}" type="pres">
      <dgm:prSet presAssocID="{39814F89-300A-48EE-93C5-3FA66E796446}" presName="horz2" presStyleCnt="0"/>
      <dgm:spPr/>
    </dgm:pt>
    <dgm:pt modelId="{6F6829EE-97E0-4538-9CAD-C6F6F77069B7}" type="pres">
      <dgm:prSet presAssocID="{39814F89-300A-48EE-93C5-3FA66E796446}" presName="horzSpace2" presStyleCnt="0"/>
      <dgm:spPr/>
    </dgm:pt>
    <dgm:pt modelId="{8B4B210B-C420-4652-9164-A970A61C4BBA}" type="pres">
      <dgm:prSet presAssocID="{39814F89-300A-48EE-93C5-3FA66E796446}" presName="tx2" presStyleLbl="revTx" presStyleIdx="5" presStyleCnt="6"/>
      <dgm:spPr/>
    </dgm:pt>
    <dgm:pt modelId="{13CB32F5-B9BA-41AC-A2E3-B2B52345EC49}" type="pres">
      <dgm:prSet presAssocID="{39814F89-300A-48EE-93C5-3FA66E796446}" presName="vert2" presStyleCnt="0"/>
      <dgm:spPr/>
    </dgm:pt>
    <dgm:pt modelId="{70CEE5E2-6A98-45BD-8480-2483DE9B45DE}" type="pres">
      <dgm:prSet presAssocID="{39814F89-300A-48EE-93C5-3FA66E796446}" presName="thinLine2b" presStyleLbl="callout" presStyleIdx="4" presStyleCnt="5"/>
      <dgm:spPr/>
    </dgm:pt>
    <dgm:pt modelId="{6EE32819-4F15-4BBD-9A20-A99527D073F4}" type="pres">
      <dgm:prSet presAssocID="{39814F89-300A-48EE-93C5-3FA66E796446}" presName="vertSpace2b" presStyleCnt="0"/>
      <dgm:spPr/>
    </dgm:pt>
  </dgm:ptLst>
  <dgm:cxnLst>
    <dgm:cxn modelId="{31D03601-98AD-4DFB-A88B-AA596BB7B51E}" srcId="{5D56ADD2-D579-410C-9A26-48C0D73BA448}" destId="{D1D0038F-F086-4715-A488-DE4C4BAF4DE3}" srcOrd="0" destOrd="0" parTransId="{0AF222A1-C541-4B5A-909E-5123D48A96D9}" sibTransId="{85E2044F-69EA-4A3B-BC52-89623B2DB26F}"/>
    <dgm:cxn modelId="{BCE4E30B-6E32-4B03-B4E1-C0F92F931430}" type="presOf" srcId="{FC267B6D-F854-4A90-B0E9-E5A212850BD7}" destId="{2227E332-F0A4-46C8-AEA5-FB69A65698DD}" srcOrd="0" destOrd="0" presId="urn:microsoft.com/office/officeart/2008/layout/LinedList"/>
    <dgm:cxn modelId="{E3C8150D-1EDA-4D4B-98C4-AED353A3B137}" srcId="{D1D0038F-F086-4715-A488-DE4C4BAF4DE3}" destId="{FC267B6D-F854-4A90-B0E9-E5A212850BD7}" srcOrd="2" destOrd="0" parTransId="{092AF375-3B58-4D9C-8FB8-3CF3E891D74B}" sibTransId="{F9ECDF9B-CC03-488E-A265-F9A27562A159}"/>
    <dgm:cxn modelId="{5DD1DA14-AE0B-4091-8CCB-5F44915A11FC}" type="presOf" srcId="{1EED9D2E-C928-44D4-A504-824695CEB138}" destId="{03B3D880-7BBE-4137-9D0B-2385E7AF46E4}" srcOrd="0" destOrd="0" presId="urn:microsoft.com/office/officeart/2008/layout/LinedList"/>
    <dgm:cxn modelId="{1164E03E-B531-43AD-8B7A-91636C167325}" type="presOf" srcId="{FEC0A15D-9503-475F-BD4E-BAB73A513E3E}" destId="{2C613DF0-0B8E-4CD6-B09A-0B248D693B9E}" srcOrd="0" destOrd="0" presId="urn:microsoft.com/office/officeart/2008/layout/LinedList"/>
    <dgm:cxn modelId="{C31DF568-9B70-4245-8A75-0709FBC4DF26}" srcId="{D1D0038F-F086-4715-A488-DE4C4BAF4DE3}" destId="{FEC0A15D-9503-475F-BD4E-BAB73A513E3E}" srcOrd="0" destOrd="0" parTransId="{F80516D4-CE97-4F57-85AC-4E59854EE2FE}" sibTransId="{9F2E6338-DD88-4F51-BA6D-402A08A968BD}"/>
    <dgm:cxn modelId="{CF840374-4FFB-4BD9-B305-62AF1DD366AB}" type="presOf" srcId="{D1D0038F-F086-4715-A488-DE4C4BAF4DE3}" destId="{A70CB1C1-2E15-4544-80C3-89B87597A15C}" srcOrd="0" destOrd="0" presId="urn:microsoft.com/office/officeart/2008/layout/LinedList"/>
    <dgm:cxn modelId="{D431B67E-E888-4AAE-A746-EB857B880A69}" srcId="{D1D0038F-F086-4715-A488-DE4C4BAF4DE3}" destId="{39814F89-300A-48EE-93C5-3FA66E796446}" srcOrd="4" destOrd="0" parTransId="{8EF030C2-3014-49E0-82F9-9EDFBCBAB38D}" sibTransId="{8824EE7D-417A-4B6A-A628-589A0FD69571}"/>
    <dgm:cxn modelId="{23FE43AF-8BB0-473A-8127-D7952C918ABB}" srcId="{D1D0038F-F086-4715-A488-DE4C4BAF4DE3}" destId="{1EED9D2E-C928-44D4-A504-824695CEB138}" srcOrd="3" destOrd="0" parTransId="{047D1FAE-F332-48D3-8E73-EE8E83004F2C}" sibTransId="{39A9778C-CFA0-4BAD-B0D6-01230F924385}"/>
    <dgm:cxn modelId="{F0283FB0-E566-4F1F-A1CF-06CCF4D075C7}" type="presOf" srcId="{5D56ADD2-D579-410C-9A26-48C0D73BA448}" destId="{F29E191B-E3EF-4EDC-BE68-0407538EEB16}" srcOrd="0" destOrd="0" presId="urn:microsoft.com/office/officeart/2008/layout/LinedList"/>
    <dgm:cxn modelId="{A0D58AD3-1776-40E2-B2B2-A0A56528ACFF}" srcId="{D1D0038F-F086-4715-A488-DE4C4BAF4DE3}" destId="{3DA417BD-B606-4CCB-B08D-65DBE7241F30}" srcOrd="1" destOrd="0" parTransId="{87228586-EC61-446F-BF0A-3BABC7628B4F}" sibTransId="{0F1AE4A1-B309-458E-A4CC-F28AAA6CBD2D}"/>
    <dgm:cxn modelId="{D8DBAAD7-A2A3-43B5-BD95-73C80793EBD8}" type="presOf" srcId="{3DA417BD-B606-4CCB-B08D-65DBE7241F30}" destId="{F9847941-4C9B-4171-BC3B-3F0C0A054ED6}" srcOrd="0" destOrd="0" presId="urn:microsoft.com/office/officeart/2008/layout/LinedList"/>
    <dgm:cxn modelId="{79A0E9EC-1A95-4BB0-BBAD-B8BD65031510}" type="presOf" srcId="{39814F89-300A-48EE-93C5-3FA66E796446}" destId="{8B4B210B-C420-4652-9164-A970A61C4BBA}" srcOrd="0" destOrd="0" presId="urn:microsoft.com/office/officeart/2008/layout/LinedList"/>
    <dgm:cxn modelId="{3A5796A7-8CDF-4EA4-AF22-A239F58D7CE0}" type="presParOf" srcId="{F29E191B-E3EF-4EDC-BE68-0407538EEB16}" destId="{21A1CD90-A10B-44C2-9825-44A1892E294A}" srcOrd="0" destOrd="0" presId="urn:microsoft.com/office/officeart/2008/layout/LinedList"/>
    <dgm:cxn modelId="{2B44BF9F-B684-47F6-92F6-EC475B697140}" type="presParOf" srcId="{F29E191B-E3EF-4EDC-BE68-0407538EEB16}" destId="{B3D9A30E-3DA2-428B-95CC-54983B0F93DC}" srcOrd="1" destOrd="0" presId="urn:microsoft.com/office/officeart/2008/layout/LinedList"/>
    <dgm:cxn modelId="{9D01C0C4-0E22-4CBB-AC04-5E02A3697015}" type="presParOf" srcId="{B3D9A30E-3DA2-428B-95CC-54983B0F93DC}" destId="{A70CB1C1-2E15-4544-80C3-89B87597A15C}" srcOrd="0" destOrd="0" presId="urn:microsoft.com/office/officeart/2008/layout/LinedList"/>
    <dgm:cxn modelId="{F013209E-F042-46B3-BFC1-61FE6B8145F4}" type="presParOf" srcId="{B3D9A30E-3DA2-428B-95CC-54983B0F93DC}" destId="{325A425F-2D75-4E6F-9D3D-25CBEB6E9A40}" srcOrd="1" destOrd="0" presId="urn:microsoft.com/office/officeart/2008/layout/LinedList"/>
    <dgm:cxn modelId="{C3A02D33-97A7-4472-8927-4D41691497A5}" type="presParOf" srcId="{325A425F-2D75-4E6F-9D3D-25CBEB6E9A40}" destId="{CC4B709F-26B4-48C9-B2C2-4235FFF08F17}" srcOrd="0" destOrd="0" presId="urn:microsoft.com/office/officeart/2008/layout/LinedList"/>
    <dgm:cxn modelId="{4E1CB31C-ED6E-468B-9F2F-74EE36F679EB}" type="presParOf" srcId="{325A425F-2D75-4E6F-9D3D-25CBEB6E9A40}" destId="{55A15568-1571-4639-88FA-158A9E86C8B7}" srcOrd="1" destOrd="0" presId="urn:microsoft.com/office/officeart/2008/layout/LinedList"/>
    <dgm:cxn modelId="{1B65D4C6-6519-4AE7-863B-65B0268A775F}" type="presParOf" srcId="{55A15568-1571-4639-88FA-158A9E86C8B7}" destId="{F783A09B-F966-4369-8B53-AB0A411AADB3}" srcOrd="0" destOrd="0" presId="urn:microsoft.com/office/officeart/2008/layout/LinedList"/>
    <dgm:cxn modelId="{7163875D-F7D2-4997-8A63-273AAEA4584E}" type="presParOf" srcId="{55A15568-1571-4639-88FA-158A9E86C8B7}" destId="{2C613DF0-0B8E-4CD6-B09A-0B248D693B9E}" srcOrd="1" destOrd="0" presId="urn:microsoft.com/office/officeart/2008/layout/LinedList"/>
    <dgm:cxn modelId="{69A87501-B446-496B-9594-DB036FE9F41B}" type="presParOf" srcId="{55A15568-1571-4639-88FA-158A9E86C8B7}" destId="{03BAAA23-AB0B-4D20-9FB4-532DF5DE6720}" srcOrd="2" destOrd="0" presId="urn:microsoft.com/office/officeart/2008/layout/LinedList"/>
    <dgm:cxn modelId="{D7DDB66B-DD32-43F6-B0FD-4CAD1542A3B9}" type="presParOf" srcId="{325A425F-2D75-4E6F-9D3D-25CBEB6E9A40}" destId="{4FE04A3F-5997-4F35-B3E4-509F7C93CE08}" srcOrd="2" destOrd="0" presId="urn:microsoft.com/office/officeart/2008/layout/LinedList"/>
    <dgm:cxn modelId="{6F0032EC-D1D0-4AFF-9D06-D8F709F17F77}" type="presParOf" srcId="{325A425F-2D75-4E6F-9D3D-25CBEB6E9A40}" destId="{CAA11EE0-4489-4620-9B44-5E72F43DA46D}" srcOrd="3" destOrd="0" presId="urn:microsoft.com/office/officeart/2008/layout/LinedList"/>
    <dgm:cxn modelId="{3464D48A-D0D0-4DF5-A477-BAE5A27ABD8B}" type="presParOf" srcId="{325A425F-2D75-4E6F-9D3D-25CBEB6E9A40}" destId="{00802713-03A4-410F-AD8A-713B241D363C}" srcOrd="4" destOrd="0" presId="urn:microsoft.com/office/officeart/2008/layout/LinedList"/>
    <dgm:cxn modelId="{393036E4-B8C4-4F85-94C1-70FA9C00380C}" type="presParOf" srcId="{00802713-03A4-410F-AD8A-713B241D363C}" destId="{D628764C-3382-48F8-B8C1-1001E6B150E9}" srcOrd="0" destOrd="0" presId="urn:microsoft.com/office/officeart/2008/layout/LinedList"/>
    <dgm:cxn modelId="{455A3737-B97A-4909-877E-621B5F14D811}" type="presParOf" srcId="{00802713-03A4-410F-AD8A-713B241D363C}" destId="{F9847941-4C9B-4171-BC3B-3F0C0A054ED6}" srcOrd="1" destOrd="0" presId="urn:microsoft.com/office/officeart/2008/layout/LinedList"/>
    <dgm:cxn modelId="{5FE91868-069A-4632-A96B-31ADAB4E1B40}" type="presParOf" srcId="{00802713-03A4-410F-AD8A-713B241D363C}" destId="{E82ED36C-FCD9-4C61-BC5A-0B11BFD6F9B4}" srcOrd="2" destOrd="0" presId="urn:microsoft.com/office/officeart/2008/layout/LinedList"/>
    <dgm:cxn modelId="{DE61F9C1-B5AE-4232-88BB-5C83EB5A6822}" type="presParOf" srcId="{325A425F-2D75-4E6F-9D3D-25CBEB6E9A40}" destId="{DF5EFB5E-0C31-4870-B12C-8BD3F77FD22D}" srcOrd="5" destOrd="0" presId="urn:microsoft.com/office/officeart/2008/layout/LinedList"/>
    <dgm:cxn modelId="{A72CA0BA-19DE-48BA-9A98-6A8660E5AA19}" type="presParOf" srcId="{325A425F-2D75-4E6F-9D3D-25CBEB6E9A40}" destId="{000CBC16-3F5D-411F-8747-8F8FC3AEF8FC}" srcOrd="6" destOrd="0" presId="urn:microsoft.com/office/officeart/2008/layout/LinedList"/>
    <dgm:cxn modelId="{BEE584A3-7BF1-4184-AAB3-B4795AB7750D}" type="presParOf" srcId="{325A425F-2D75-4E6F-9D3D-25CBEB6E9A40}" destId="{BAF9F31F-1494-4937-B8FC-D4544FD68CE4}" srcOrd="7" destOrd="0" presId="urn:microsoft.com/office/officeart/2008/layout/LinedList"/>
    <dgm:cxn modelId="{BEEA9C8F-E548-49E5-8131-514E176A683D}" type="presParOf" srcId="{BAF9F31F-1494-4937-B8FC-D4544FD68CE4}" destId="{DC367F98-BAD6-4ABA-BB3F-64BCFCA7CD50}" srcOrd="0" destOrd="0" presId="urn:microsoft.com/office/officeart/2008/layout/LinedList"/>
    <dgm:cxn modelId="{35B71DE6-AEE2-4DC7-ADEF-B4A9EAAF3E4B}" type="presParOf" srcId="{BAF9F31F-1494-4937-B8FC-D4544FD68CE4}" destId="{2227E332-F0A4-46C8-AEA5-FB69A65698DD}" srcOrd="1" destOrd="0" presId="urn:microsoft.com/office/officeart/2008/layout/LinedList"/>
    <dgm:cxn modelId="{BCB5C456-C2E5-4A8E-ADC3-16F1901054CF}" type="presParOf" srcId="{BAF9F31F-1494-4937-B8FC-D4544FD68CE4}" destId="{3BC1D1FD-8DBC-4AFB-B003-FB3893D53081}" srcOrd="2" destOrd="0" presId="urn:microsoft.com/office/officeart/2008/layout/LinedList"/>
    <dgm:cxn modelId="{C2F21C0E-67E0-42EA-B706-ED03A26658FE}" type="presParOf" srcId="{325A425F-2D75-4E6F-9D3D-25CBEB6E9A40}" destId="{8F9A8A09-F496-4E26-B23E-4F949C36BAE4}" srcOrd="8" destOrd="0" presId="urn:microsoft.com/office/officeart/2008/layout/LinedList"/>
    <dgm:cxn modelId="{1AA6D96C-E6A2-443C-ACC5-F7F90965EF3C}" type="presParOf" srcId="{325A425F-2D75-4E6F-9D3D-25CBEB6E9A40}" destId="{C809C7F8-ED51-4D74-9E28-84774F4DB15E}" srcOrd="9" destOrd="0" presId="urn:microsoft.com/office/officeart/2008/layout/LinedList"/>
    <dgm:cxn modelId="{915506F9-EEBA-4A91-B6DB-2CA880A1250D}" type="presParOf" srcId="{325A425F-2D75-4E6F-9D3D-25CBEB6E9A40}" destId="{AE0C5240-04EF-4168-ABBF-D883DD7EB303}" srcOrd="10" destOrd="0" presId="urn:microsoft.com/office/officeart/2008/layout/LinedList"/>
    <dgm:cxn modelId="{018A905B-5BC6-42E5-AC58-3B66A4F14BA9}" type="presParOf" srcId="{AE0C5240-04EF-4168-ABBF-D883DD7EB303}" destId="{9EE16358-FAEB-4425-AA7C-6F9AFA175954}" srcOrd="0" destOrd="0" presId="urn:microsoft.com/office/officeart/2008/layout/LinedList"/>
    <dgm:cxn modelId="{8DBB5F45-23BF-4393-8CA3-FE882EFFC43A}" type="presParOf" srcId="{AE0C5240-04EF-4168-ABBF-D883DD7EB303}" destId="{03B3D880-7BBE-4137-9D0B-2385E7AF46E4}" srcOrd="1" destOrd="0" presId="urn:microsoft.com/office/officeart/2008/layout/LinedList"/>
    <dgm:cxn modelId="{0EE7B064-623C-4AF8-A8B3-743B0A502DD8}" type="presParOf" srcId="{AE0C5240-04EF-4168-ABBF-D883DD7EB303}" destId="{117557E3-F168-4B4C-8056-9A01FA66BFEA}" srcOrd="2" destOrd="0" presId="urn:microsoft.com/office/officeart/2008/layout/LinedList"/>
    <dgm:cxn modelId="{370AA081-A724-4560-A6FD-E75EEFD1864E}" type="presParOf" srcId="{325A425F-2D75-4E6F-9D3D-25CBEB6E9A40}" destId="{D92CC5B5-17AF-4A97-A3BB-F646E3E72253}" srcOrd="11" destOrd="0" presId="urn:microsoft.com/office/officeart/2008/layout/LinedList"/>
    <dgm:cxn modelId="{55928EDE-44EC-49F0-9D04-96C2CE16D112}" type="presParOf" srcId="{325A425F-2D75-4E6F-9D3D-25CBEB6E9A40}" destId="{DAC90BB5-89D6-4E35-87D9-4C3B9C422CE0}" srcOrd="12" destOrd="0" presId="urn:microsoft.com/office/officeart/2008/layout/LinedList"/>
    <dgm:cxn modelId="{E27F7E72-8A38-457D-98D7-33C0297732A9}" type="presParOf" srcId="{325A425F-2D75-4E6F-9D3D-25CBEB6E9A40}" destId="{FD5E5396-46FB-47FA-A561-4913105547F9}" srcOrd="13" destOrd="0" presId="urn:microsoft.com/office/officeart/2008/layout/LinedList"/>
    <dgm:cxn modelId="{952310A4-0B2B-4F2B-B461-E6B129EB6343}" type="presParOf" srcId="{FD5E5396-46FB-47FA-A561-4913105547F9}" destId="{6F6829EE-97E0-4538-9CAD-C6F6F77069B7}" srcOrd="0" destOrd="0" presId="urn:microsoft.com/office/officeart/2008/layout/LinedList"/>
    <dgm:cxn modelId="{D918CFA6-1EB8-4BB0-AA0F-7DE893FCE35F}" type="presParOf" srcId="{FD5E5396-46FB-47FA-A561-4913105547F9}" destId="{8B4B210B-C420-4652-9164-A970A61C4BBA}" srcOrd="1" destOrd="0" presId="urn:microsoft.com/office/officeart/2008/layout/LinedList"/>
    <dgm:cxn modelId="{21A6F2EE-8543-492A-89CD-CAE00DE30C74}" type="presParOf" srcId="{FD5E5396-46FB-47FA-A561-4913105547F9}" destId="{13CB32F5-B9BA-41AC-A2E3-B2B52345EC49}" srcOrd="2" destOrd="0" presId="urn:microsoft.com/office/officeart/2008/layout/LinedList"/>
    <dgm:cxn modelId="{1B3D83E8-8F43-409E-9FB5-89635B35BF8F}" type="presParOf" srcId="{325A425F-2D75-4E6F-9D3D-25CBEB6E9A40}" destId="{70CEE5E2-6A98-45BD-8480-2483DE9B45DE}" srcOrd="14" destOrd="0" presId="urn:microsoft.com/office/officeart/2008/layout/LinedList"/>
    <dgm:cxn modelId="{30CA5607-E8FA-44E8-BE0D-045237C15480}" type="presParOf" srcId="{325A425F-2D75-4E6F-9D3D-25CBEB6E9A40}" destId="{6EE32819-4F15-4BBD-9A20-A99527D073F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622010B-817D-4D80-8E6B-E4F1241EC2CD}"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aa-ET"/>
        </a:p>
      </dgm:t>
    </dgm:pt>
    <dgm:pt modelId="{24F16BB1-1B11-41D8-988C-95ABBD409AFA}">
      <dgm:prSet phldrT="[Text]"/>
      <dgm:spPr/>
      <dgm:t>
        <a:bodyPr/>
        <a:lstStyle/>
        <a:p>
          <a:r>
            <a:rPr lang="en-US" dirty="0">
              <a:latin typeface="+mn-lt"/>
              <a:cs typeface="Times New Roman" panose="02020603050405020304" pitchFamily="18" charset="0"/>
            </a:rPr>
            <a:t>Effectively implementing TFS</a:t>
          </a:r>
          <a:endParaRPr lang="aa-ET" dirty="0">
            <a:latin typeface="+mn-lt"/>
            <a:cs typeface="Times New Roman" panose="02020603050405020304" pitchFamily="18" charset="0"/>
          </a:endParaRPr>
        </a:p>
      </dgm:t>
    </dgm:pt>
    <dgm:pt modelId="{CA73CEDF-4532-40A8-9E0C-B6FE85FB6A9D}" type="parTrans" cxnId="{50CCF621-495D-4904-8F17-8F42684E2B10}">
      <dgm:prSet/>
      <dgm:spPr/>
      <dgm:t>
        <a:bodyPr/>
        <a:lstStyle/>
        <a:p>
          <a:endParaRPr lang="aa-ET"/>
        </a:p>
      </dgm:t>
    </dgm:pt>
    <dgm:pt modelId="{9B3F3F4E-09BC-4160-BBA7-A506FFBCCD6A}" type="sibTrans" cxnId="{50CCF621-495D-4904-8F17-8F42684E2B10}">
      <dgm:prSet/>
      <dgm:spPr/>
      <dgm:t>
        <a:bodyPr/>
        <a:lstStyle/>
        <a:p>
          <a:endParaRPr lang="aa-ET"/>
        </a:p>
      </dgm:t>
    </dgm:pt>
    <dgm:pt modelId="{C3C76745-B607-465B-ACA2-6E85817D0FBE}">
      <dgm:prSet phldrT="[Text]"/>
      <dgm:spPr/>
      <dgm:t>
        <a:bodyPr/>
        <a:lstStyle/>
        <a:p>
          <a:r>
            <a:rPr lang="en-US" dirty="0">
              <a:latin typeface="+mn-lt"/>
              <a:cs typeface="Times New Roman" panose="02020603050405020304" pitchFamily="18" charset="0"/>
            </a:rPr>
            <a:t>All transactions subject to Sanction screening</a:t>
          </a:r>
          <a:endParaRPr lang="aa-ET" dirty="0">
            <a:latin typeface="+mn-lt"/>
            <a:cs typeface="Times New Roman" panose="02020603050405020304" pitchFamily="18" charset="0"/>
          </a:endParaRPr>
        </a:p>
      </dgm:t>
    </dgm:pt>
    <dgm:pt modelId="{9B5A8B60-CBA4-4B96-89FA-914B54A351E3}" type="parTrans" cxnId="{62CEFB8C-577D-4E1C-80AF-061369173286}">
      <dgm:prSet/>
      <dgm:spPr/>
      <dgm:t>
        <a:bodyPr/>
        <a:lstStyle/>
        <a:p>
          <a:endParaRPr lang="aa-ET"/>
        </a:p>
      </dgm:t>
    </dgm:pt>
    <dgm:pt modelId="{3E9D511B-B07B-4BD0-9979-40AF851AE2BC}" type="sibTrans" cxnId="{62CEFB8C-577D-4E1C-80AF-061369173286}">
      <dgm:prSet/>
      <dgm:spPr/>
      <dgm:t>
        <a:bodyPr/>
        <a:lstStyle/>
        <a:p>
          <a:endParaRPr lang="aa-ET"/>
        </a:p>
      </dgm:t>
    </dgm:pt>
    <dgm:pt modelId="{A6BBA2EE-461B-485E-ABAC-B8A4119E69A2}">
      <dgm:prSet phldrT="[Text]"/>
      <dgm:spPr/>
      <dgm:t>
        <a:bodyPr/>
        <a:lstStyle/>
        <a:p>
          <a:r>
            <a:rPr lang="en-US" dirty="0">
              <a:latin typeface="+mn-lt"/>
              <a:cs typeface="Times New Roman" panose="02020603050405020304" pitchFamily="18" charset="0"/>
            </a:rPr>
            <a:t>Existing account are screened regularly and as and when the UNSC list is changed</a:t>
          </a:r>
          <a:endParaRPr lang="aa-ET" dirty="0">
            <a:latin typeface="+mn-lt"/>
            <a:cs typeface="Times New Roman" panose="02020603050405020304" pitchFamily="18" charset="0"/>
          </a:endParaRPr>
        </a:p>
      </dgm:t>
    </dgm:pt>
    <dgm:pt modelId="{4A60FBFC-385E-4A9C-B689-6C6B80D046A2}" type="sibTrans" cxnId="{769A6EF0-7721-4DD0-9838-50588E63BBCD}">
      <dgm:prSet/>
      <dgm:spPr/>
      <dgm:t>
        <a:bodyPr/>
        <a:lstStyle/>
        <a:p>
          <a:endParaRPr lang="aa-ET"/>
        </a:p>
      </dgm:t>
    </dgm:pt>
    <dgm:pt modelId="{07579075-AB50-4D01-9AA1-1F3D76C92420}" type="parTrans" cxnId="{769A6EF0-7721-4DD0-9838-50588E63BBCD}">
      <dgm:prSet/>
      <dgm:spPr/>
      <dgm:t>
        <a:bodyPr/>
        <a:lstStyle/>
        <a:p>
          <a:endParaRPr lang="aa-ET"/>
        </a:p>
      </dgm:t>
    </dgm:pt>
    <dgm:pt modelId="{9A7D930A-C148-48CC-97D1-84182AB7E20A}" type="pres">
      <dgm:prSet presAssocID="{F622010B-817D-4D80-8E6B-E4F1241EC2CD}" presName="Name0" presStyleCnt="0">
        <dgm:presLayoutVars>
          <dgm:chMax val="7"/>
          <dgm:chPref val="7"/>
          <dgm:dir/>
        </dgm:presLayoutVars>
      </dgm:prSet>
      <dgm:spPr/>
    </dgm:pt>
    <dgm:pt modelId="{F1AC08CD-744A-4A7C-B866-41AF29A80904}" type="pres">
      <dgm:prSet presAssocID="{F622010B-817D-4D80-8E6B-E4F1241EC2CD}" presName="Name1" presStyleCnt="0"/>
      <dgm:spPr/>
    </dgm:pt>
    <dgm:pt modelId="{20A9D0CB-E934-4663-B4D7-6FA1C0EAD676}" type="pres">
      <dgm:prSet presAssocID="{F622010B-817D-4D80-8E6B-E4F1241EC2CD}" presName="cycle" presStyleCnt="0"/>
      <dgm:spPr/>
    </dgm:pt>
    <dgm:pt modelId="{554A9D1F-8028-4D0D-843D-297DD6023B75}" type="pres">
      <dgm:prSet presAssocID="{F622010B-817D-4D80-8E6B-E4F1241EC2CD}" presName="srcNode" presStyleLbl="node1" presStyleIdx="0" presStyleCnt="3"/>
      <dgm:spPr/>
    </dgm:pt>
    <dgm:pt modelId="{B8CEFD51-DEED-4DD3-862C-EA7A84EB122E}" type="pres">
      <dgm:prSet presAssocID="{F622010B-817D-4D80-8E6B-E4F1241EC2CD}" presName="conn" presStyleLbl="parChTrans1D2" presStyleIdx="0" presStyleCnt="1"/>
      <dgm:spPr/>
    </dgm:pt>
    <dgm:pt modelId="{857D3887-BF0F-4399-9672-933AC0B9F9BF}" type="pres">
      <dgm:prSet presAssocID="{F622010B-817D-4D80-8E6B-E4F1241EC2CD}" presName="extraNode" presStyleLbl="node1" presStyleIdx="0" presStyleCnt="3"/>
      <dgm:spPr/>
    </dgm:pt>
    <dgm:pt modelId="{93B65574-D440-4491-B3C8-C8A00267EBD0}" type="pres">
      <dgm:prSet presAssocID="{F622010B-817D-4D80-8E6B-E4F1241EC2CD}" presName="dstNode" presStyleLbl="node1" presStyleIdx="0" presStyleCnt="3"/>
      <dgm:spPr/>
    </dgm:pt>
    <dgm:pt modelId="{5F66190D-9CDB-4790-92E0-568A04B36C7B}" type="pres">
      <dgm:prSet presAssocID="{24F16BB1-1B11-41D8-988C-95ABBD409AFA}" presName="text_1" presStyleLbl="node1" presStyleIdx="0" presStyleCnt="3">
        <dgm:presLayoutVars>
          <dgm:bulletEnabled val="1"/>
        </dgm:presLayoutVars>
      </dgm:prSet>
      <dgm:spPr/>
    </dgm:pt>
    <dgm:pt modelId="{E62F626A-7D83-4FED-B76E-CAA3E302AEB0}" type="pres">
      <dgm:prSet presAssocID="{24F16BB1-1B11-41D8-988C-95ABBD409AFA}" presName="accent_1" presStyleCnt="0"/>
      <dgm:spPr/>
    </dgm:pt>
    <dgm:pt modelId="{036D00BC-1C59-459D-842A-9CA887B79E66}" type="pres">
      <dgm:prSet presAssocID="{24F16BB1-1B11-41D8-988C-95ABBD409AFA}" presName="accentRepeatNode" presStyleLbl="solidFgAcc1" presStyleIdx="0" presStyleCnt="3"/>
      <dgm:spPr/>
    </dgm:pt>
    <dgm:pt modelId="{35233FCA-4BE2-487E-8CD5-7A5D9E8C200F}" type="pres">
      <dgm:prSet presAssocID="{C3C76745-B607-465B-ACA2-6E85817D0FBE}" presName="text_2" presStyleLbl="node1" presStyleIdx="1" presStyleCnt="3">
        <dgm:presLayoutVars>
          <dgm:bulletEnabled val="1"/>
        </dgm:presLayoutVars>
      </dgm:prSet>
      <dgm:spPr/>
    </dgm:pt>
    <dgm:pt modelId="{CCC1F312-94EC-4997-AF3E-C7F477460E63}" type="pres">
      <dgm:prSet presAssocID="{C3C76745-B607-465B-ACA2-6E85817D0FBE}" presName="accent_2" presStyleCnt="0"/>
      <dgm:spPr/>
    </dgm:pt>
    <dgm:pt modelId="{5581517C-46AF-4D14-9D87-F01DE34072F1}" type="pres">
      <dgm:prSet presAssocID="{C3C76745-B607-465B-ACA2-6E85817D0FBE}" presName="accentRepeatNode" presStyleLbl="solidFgAcc1" presStyleIdx="1" presStyleCnt="3"/>
      <dgm:spPr/>
    </dgm:pt>
    <dgm:pt modelId="{B30A9BC7-01EB-4B0D-B1E5-60AB7CEB58F8}" type="pres">
      <dgm:prSet presAssocID="{A6BBA2EE-461B-485E-ABAC-B8A4119E69A2}" presName="text_3" presStyleLbl="node1" presStyleIdx="2" presStyleCnt="3">
        <dgm:presLayoutVars>
          <dgm:bulletEnabled val="1"/>
        </dgm:presLayoutVars>
      </dgm:prSet>
      <dgm:spPr/>
    </dgm:pt>
    <dgm:pt modelId="{6FEB49D0-6D73-454A-9E9E-5F76F3C9BCC7}" type="pres">
      <dgm:prSet presAssocID="{A6BBA2EE-461B-485E-ABAC-B8A4119E69A2}" presName="accent_3" presStyleCnt="0"/>
      <dgm:spPr/>
    </dgm:pt>
    <dgm:pt modelId="{53D90C29-86D9-4C87-8000-8848CD5B3A20}" type="pres">
      <dgm:prSet presAssocID="{A6BBA2EE-461B-485E-ABAC-B8A4119E69A2}" presName="accentRepeatNode" presStyleLbl="solidFgAcc1" presStyleIdx="2" presStyleCnt="3"/>
      <dgm:spPr/>
    </dgm:pt>
  </dgm:ptLst>
  <dgm:cxnLst>
    <dgm:cxn modelId="{0A22D015-E520-458D-B829-EAF3C522CEDE}" type="presOf" srcId="{C3C76745-B607-465B-ACA2-6E85817D0FBE}" destId="{35233FCA-4BE2-487E-8CD5-7A5D9E8C200F}" srcOrd="0" destOrd="0" presId="urn:microsoft.com/office/officeart/2008/layout/VerticalCurvedList"/>
    <dgm:cxn modelId="{9987131A-4E27-41BB-83BB-2CC6C2A4D452}" type="presOf" srcId="{A6BBA2EE-461B-485E-ABAC-B8A4119E69A2}" destId="{B30A9BC7-01EB-4B0D-B1E5-60AB7CEB58F8}" srcOrd="0" destOrd="0" presId="urn:microsoft.com/office/officeart/2008/layout/VerticalCurvedList"/>
    <dgm:cxn modelId="{50CCF621-495D-4904-8F17-8F42684E2B10}" srcId="{F622010B-817D-4D80-8E6B-E4F1241EC2CD}" destId="{24F16BB1-1B11-41D8-988C-95ABBD409AFA}" srcOrd="0" destOrd="0" parTransId="{CA73CEDF-4532-40A8-9E0C-B6FE85FB6A9D}" sibTransId="{9B3F3F4E-09BC-4160-BBA7-A506FFBCCD6A}"/>
    <dgm:cxn modelId="{9FE2408A-23C7-467D-B079-62B3C418CF1C}" type="presOf" srcId="{9B3F3F4E-09BC-4160-BBA7-A506FFBCCD6A}" destId="{B8CEFD51-DEED-4DD3-862C-EA7A84EB122E}" srcOrd="0" destOrd="0" presId="urn:microsoft.com/office/officeart/2008/layout/VerticalCurvedList"/>
    <dgm:cxn modelId="{62CEFB8C-577D-4E1C-80AF-061369173286}" srcId="{F622010B-817D-4D80-8E6B-E4F1241EC2CD}" destId="{C3C76745-B607-465B-ACA2-6E85817D0FBE}" srcOrd="1" destOrd="0" parTransId="{9B5A8B60-CBA4-4B96-89FA-914B54A351E3}" sibTransId="{3E9D511B-B07B-4BD0-9979-40AF851AE2BC}"/>
    <dgm:cxn modelId="{C59CF6B8-D738-4609-8099-558F0FF03CD3}" type="presOf" srcId="{F622010B-817D-4D80-8E6B-E4F1241EC2CD}" destId="{9A7D930A-C148-48CC-97D1-84182AB7E20A}" srcOrd="0" destOrd="0" presId="urn:microsoft.com/office/officeart/2008/layout/VerticalCurvedList"/>
    <dgm:cxn modelId="{3D73EDD7-C4C1-4B25-9C8E-823ECFD100F9}" type="presOf" srcId="{24F16BB1-1B11-41D8-988C-95ABBD409AFA}" destId="{5F66190D-9CDB-4790-92E0-568A04B36C7B}" srcOrd="0" destOrd="0" presId="urn:microsoft.com/office/officeart/2008/layout/VerticalCurvedList"/>
    <dgm:cxn modelId="{769A6EF0-7721-4DD0-9838-50588E63BBCD}" srcId="{F622010B-817D-4D80-8E6B-E4F1241EC2CD}" destId="{A6BBA2EE-461B-485E-ABAC-B8A4119E69A2}" srcOrd="2" destOrd="0" parTransId="{07579075-AB50-4D01-9AA1-1F3D76C92420}" sibTransId="{4A60FBFC-385E-4A9C-B689-6C6B80D046A2}"/>
    <dgm:cxn modelId="{8C6E04FA-F1F3-4251-860C-2DD20B5F3B82}" type="presParOf" srcId="{9A7D930A-C148-48CC-97D1-84182AB7E20A}" destId="{F1AC08CD-744A-4A7C-B866-41AF29A80904}" srcOrd="0" destOrd="0" presId="urn:microsoft.com/office/officeart/2008/layout/VerticalCurvedList"/>
    <dgm:cxn modelId="{816C285F-CF7D-4F6F-96CF-D25E918CA16E}" type="presParOf" srcId="{F1AC08CD-744A-4A7C-B866-41AF29A80904}" destId="{20A9D0CB-E934-4663-B4D7-6FA1C0EAD676}" srcOrd="0" destOrd="0" presId="urn:microsoft.com/office/officeart/2008/layout/VerticalCurvedList"/>
    <dgm:cxn modelId="{BC6E7997-0088-473C-A6B0-4642D150B43D}" type="presParOf" srcId="{20A9D0CB-E934-4663-B4D7-6FA1C0EAD676}" destId="{554A9D1F-8028-4D0D-843D-297DD6023B75}" srcOrd="0" destOrd="0" presId="urn:microsoft.com/office/officeart/2008/layout/VerticalCurvedList"/>
    <dgm:cxn modelId="{DFC16ACD-DF0A-4543-8777-D4D14B1D63C2}" type="presParOf" srcId="{20A9D0CB-E934-4663-B4D7-6FA1C0EAD676}" destId="{B8CEFD51-DEED-4DD3-862C-EA7A84EB122E}" srcOrd="1" destOrd="0" presId="urn:microsoft.com/office/officeart/2008/layout/VerticalCurvedList"/>
    <dgm:cxn modelId="{B4300FAA-E245-41A6-9ECD-CC68B1E26AE3}" type="presParOf" srcId="{20A9D0CB-E934-4663-B4D7-6FA1C0EAD676}" destId="{857D3887-BF0F-4399-9672-933AC0B9F9BF}" srcOrd="2" destOrd="0" presId="urn:microsoft.com/office/officeart/2008/layout/VerticalCurvedList"/>
    <dgm:cxn modelId="{BC4BC668-D069-406E-A90A-BEE33E16D71A}" type="presParOf" srcId="{20A9D0CB-E934-4663-B4D7-6FA1C0EAD676}" destId="{93B65574-D440-4491-B3C8-C8A00267EBD0}" srcOrd="3" destOrd="0" presId="urn:microsoft.com/office/officeart/2008/layout/VerticalCurvedList"/>
    <dgm:cxn modelId="{10F9834C-D7F1-4FE9-AAF6-8CDB3DD855CD}" type="presParOf" srcId="{F1AC08CD-744A-4A7C-B866-41AF29A80904}" destId="{5F66190D-9CDB-4790-92E0-568A04B36C7B}" srcOrd="1" destOrd="0" presId="urn:microsoft.com/office/officeart/2008/layout/VerticalCurvedList"/>
    <dgm:cxn modelId="{2B6B8982-4F23-48D2-B47B-78608C0F2407}" type="presParOf" srcId="{F1AC08CD-744A-4A7C-B866-41AF29A80904}" destId="{E62F626A-7D83-4FED-B76E-CAA3E302AEB0}" srcOrd="2" destOrd="0" presId="urn:microsoft.com/office/officeart/2008/layout/VerticalCurvedList"/>
    <dgm:cxn modelId="{0D7AD70D-2B9D-4E15-A8A6-38C6CD5C0C27}" type="presParOf" srcId="{E62F626A-7D83-4FED-B76E-CAA3E302AEB0}" destId="{036D00BC-1C59-459D-842A-9CA887B79E66}" srcOrd="0" destOrd="0" presId="urn:microsoft.com/office/officeart/2008/layout/VerticalCurvedList"/>
    <dgm:cxn modelId="{76E137D8-8498-45A0-A3CF-7BC7B4629893}" type="presParOf" srcId="{F1AC08CD-744A-4A7C-B866-41AF29A80904}" destId="{35233FCA-4BE2-487E-8CD5-7A5D9E8C200F}" srcOrd="3" destOrd="0" presId="urn:microsoft.com/office/officeart/2008/layout/VerticalCurvedList"/>
    <dgm:cxn modelId="{DCA8321B-A252-472B-9F53-3257A4C23AB4}" type="presParOf" srcId="{F1AC08CD-744A-4A7C-B866-41AF29A80904}" destId="{CCC1F312-94EC-4997-AF3E-C7F477460E63}" srcOrd="4" destOrd="0" presId="urn:microsoft.com/office/officeart/2008/layout/VerticalCurvedList"/>
    <dgm:cxn modelId="{DC9DE60C-87A8-4498-B17B-0B99BB5A857F}" type="presParOf" srcId="{CCC1F312-94EC-4997-AF3E-C7F477460E63}" destId="{5581517C-46AF-4D14-9D87-F01DE34072F1}" srcOrd="0" destOrd="0" presId="urn:microsoft.com/office/officeart/2008/layout/VerticalCurvedList"/>
    <dgm:cxn modelId="{011F867E-DC43-4B33-B4A2-FEF57FD991F8}" type="presParOf" srcId="{F1AC08CD-744A-4A7C-B866-41AF29A80904}" destId="{B30A9BC7-01EB-4B0D-B1E5-60AB7CEB58F8}" srcOrd="5" destOrd="0" presId="urn:microsoft.com/office/officeart/2008/layout/VerticalCurvedList"/>
    <dgm:cxn modelId="{3E5C433E-D121-4E29-8B5F-E9181C071175}" type="presParOf" srcId="{F1AC08CD-744A-4A7C-B866-41AF29A80904}" destId="{6FEB49D0-6D73-454A-9E9E-5F76F3C9BCC7}" srcOrd="6" destOrd="0" presId="urn:microsoft.com/office/officeart/2008/layout/VerticalCurvedList"/>
    <dgm:cxn modelId="{0810A28A-9E94-4A4D-8ADB-3540CCE54A41}" type="presParOf" srcId="{6FEB49D0-6D73-454A-9E9E-5F76F3C9BCC7}" destId="{53D90C29-86D9-4C87-8000-8848CD5B3A2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B5DC160-7EBF-4131-A848-744CC0C655CC}"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aa-ET"/>
        </a:p>
      </dgm:t>
    </dgm:pt>
    <dgm:pt modelId="{007B0066-78D6-4AFA-A4A1-079395B98379}">
      <dgm:prSet/>
      <dgm:spPr/>
      <dgm:t>
        <a:bodyPr/>
        <a:lstStyle/>
        <a:p>
          <a:r>
            <a:rPr lang="en-US" dirty="0"/>
            <a:t>Contribution to GDP: 8.4% (2023)</a:t>
          </a:r>
          <a:endParaRPr lang="aa-ET" dirty="0"/>
        </a:p>
      </dgm:t>
    </dgm:pt>
    <dgm:pt modelId="{360A4B09-2C84-4429-9990-579FCDC7160C}" type="parTrans" cxnId="{18FDE18A-4112-4E92-B505-C5D2F9057962}">
      <dgm:prSet/>
      <dgm:spPr/>
      <dgm:t>
        <a:bodyPr/>
        <a:lstStyle/>
        <a:p>
          <a:endParaRPr lang="aa-ET"/>
        </a:p>
      </dgm:t>
    </dgm:pt>
    <dgm:pt modelId="{A8B7F7B4-42CA-4F01-85C2-B070CF327A78}" type="sibTrans" cxnId="{18FDE18A-4112-4E92-B505-C5D2F9057962}">
      <dgm:prSet/>
      <dgm:spPr/>
      <dgm:t>
        <a:bodyPr/>
        <a:lstStyle/>
        <a:p>
          <a:endParaRPr lang="aa-ET"/>
        </a:p>
      </dgm:t>
    </dgm:pt>
    <dgm:pt modelId="{A610B914-6F0E-4C64-9507-154836C9DE98}">
      <dgm:prSet/>
      <dgm:spPr/>
      <dgm:t>
        <a:bodyPr/>
        <a:lstStyle/>
        <a:p>
          <a:r>
            <a:rPr lang="en-US" dirty="0"/>
            <a:t>Aggregate Assets: USD 705 billion</a:t>
          </a:r>
          <a:endParaRPr lang="aa-ET" dirty="0"/>
        </a:p>
      </dgm:t>
    </dgm:pt>
    <dgm:pt modelId="{2E14DDCE-C2FD-4599-BF11-23B7B76C4E7E}" type="parTrans" cxnId="{12D23F5C-EB6F-478B-ACC8-CE3AC2182E2D}">
      <dgm:prSet/>
      <dgm:spPr/>
      <dgm:t>
        <a:bodyPr/>
        <a:lstStyle/>
        <a:p>
          <a:endParaRPr lang="aa-ET"/>
        </a:p>
      </dgm:t>
    </dgm:pt>
    <dgm:pt modelId="{76DBDABF-E715-457D-81DF-FEF6F1E0235B}" type="sibTrans" cxnId="{12D23F5C-EB6F-478B-ACC8-CE3AC2182E2D}">
      <dgm:prSet/>
      <dgm:spPr/>
      <dgm:t>
        <a:bodyPr/>
        <a:lstStyle/>
        <a:p>
          <a:endParaRPr lang="aa-ET"/>
        </a:p>
      </dgm:t>
    </dgm:pt>
    <dgm:pt modelId="{2377AB1D-C5AB-4B3B-AB4B-45E0CEA2F9B1}">
      <dgm:prSet/>
      <dgm:spPr/>
      <dgm:t>
        <a:bodyPr/>
        <a:lstStyle/>
        <a:p>
          <a:r>
            <a:rPr lang="en-US" dirty="0"/>
            <a:t>Annual Growth Rate: 3.9% (2023)</a:t>
          </a:r>
          <a:endParaRPr lang="aa-ET" dirty="0"/>
        </a:p>
      </dgm:t>
    </dgm:pt>
    <dgm:pt modelId="{E08124CF-E3BF-4CAF-AB7B-687288C8335D}" type="sibTrans" cxnId="{BC8DDFB0-541D-44CF-B1DA-96437EA6530F}">
      <dgm:prSet/>
      <dgm:spPr/>
      <dgm:t>
        <a:bodyPr/>
        <a:lstStyle/>
        <a:p>
          <a:endParaRPr lang="aa-ET"/>
        </a:p>
      </dgm:t>
    </dgm:pt>
    <dgm:pt modelId="{4ACC6B54-C68D-4E96-B270-656AEEDA083F}" type="parTrans" cxnId="{BC8DDFB0-541D-44CF-B1DA-96437EA6530F}">
      <dgm:prSet/>
      <dgm:spPr/>
      <dgm:t>
        <a:bodyPr/>
        <a:lstStyle/>
        <a:p>
          <a:endParaRPr lang="aa-ET"/>
        </a:p>
      </dgm:t>
    </dgm:pt>
    <dgm:pt modelId="{306AB4C1-A2B5-466C-8FA4-F9AF5A7E3321}">
      <dgm:prSet/>
      <dgm:spPr/>
      <dgm:t>
        <a:bodyPr/>
        <a:lstStyle/>
        <a:p>
          <a:r>
            <a:rPr lang="en-US" dirty="0"/>
            <a:t>Employment: ~5,600 people (Dec 2023)</a:t>
          </a:r>
          <a:endParaRPr lang="aa-ET" dirty="0"/>
        </a:p>
      </dgm:t>
    </dgm:pt>
    <dgm:pt modelId="{26193D06-5B09-4661-91AF-277981308892}" type="sibTrans" cxnId="{102E0046-A990-4A51-94C1-63A6BED7685E}">
      <dgm:prSet/>
      <dgm:spPr/>
      <dgm:t>
        <a:bodyPr/>
        <a:lstStyle/>
        <a:p>
          <a:endParaRPr lang="aa-ET"/>
        </a:p>
      </dgm:t>
    </dgm:pt>
    <dgm:pt modelId="{6D495E0C-6CF7-4D6F-8AE1-53C59CE0AF4C}" type="parTrans" cxnId="{102E0046-A990-4A51-94C1-63A6BED7685E}">
      <dgm:prSet/>
      <dgm:spPr/>
      <dgm:t>
        <a:bodyPr/>
        <a:lstStyle/>
        <a:p>
          <a:endParaRPr lang="aa-ET"/>
        </a:p>
      </dgm:t>
    </dgm:pt>
    <dgm:pt modelId="{142CEF68-50B1-40A2-92D2-50EB6E28DBC2}" type="pres">
      <dgm:prSet presAssocID="{AB5DC160-7EBF-4131-A848-744CC0C655CC}" presName="Name0" presStyleCnt="0">
        <dgm:presLayoutVars>
          <dgm:chMax val="11"/>
          <dgm:chPref val="11"/>
          <dgm:dir/>
          <dgm:resizeHandles/>
        </dgm:presLayoutVars>
      </dgm:prSet>
      <dgm:spPr/>
    </dgm:pt>
    <dgm:pt modelId="{90598F67-E026-408A-894D-68294911583C}" type="pres">
      <dgm:prSet presAssocID="{2377AB1D-C5AB-4B3B-AB4B-45E0CEA2F9B1}" presName="Accent4" presStyleCnt="0"/>
      <dgm:spPr/>
    </dgm:pt>
    <dgm:pt modelId="{12AA9FC9-43A3-4A72-920B-6451B435916A}" type="pres">
      <dgm:prSet presAssocID="{2377AB1D-C5AB-4B3B-AB4B-45E0CEA2F9B1}" presName="Accent" presStyleLbl="node1" presStyleIdx="0" presStyleCnt="4"/>
      <dgm:spPr/>
    </dgm:pt>
    <dgm:pt modelId="{DAB68390-731E-4A56-882D-1BFE694C9EB6}" type="pres">
      <dgm:prSet presAssocID="{2377AB1D-C5AB-4B3B-AB4B-45E0CEA2F9B1}" presName="ParentBackground4" presStyleCnt="0"/>
      <dgm:spPr/>
    </dgm:pt>
    <dgm:pt modelId="{AE5BEF65-FE19-4C03-B9F0-B9771FF6740F}" type="pres">
      <dgm:prSet presAssocID="{2377AB1D-C5AB-4B3B-AB4B-45E0CEA2F9B1}" presName="ParentBackground" presStyleLbl="fgAcc1" presStyleIdx="0" presStyleCnt="4"/>
      <dgm:spPr/>
    </dgm:pt>
    <dgm:pt modelId="{DE490F0C-7428-4DBE-89A7-2A0D7B225CCD}" type="pres">
      <dgm:prSet presAssocID="{2377AB1D-C5AB-4B3B-AB4B-45E0CEA2F9B1}" presName="Parent4" presStyleLbl="revTx" presStyleIdx="0" presStyleCnt="0">
        <dgm:presLayoutVars>
          <dgm:chMax val="1"/>
          <dgm:chPref val="1"/>
          <dgm:bulletEnabled val="1"/>
        </dgm:presLayoutVars>
      </dgm:prSet>
      <dgm:spPr/>
    </dgm:pt>
    <dgm:pt modelId="{F13A4B8A-0674-4C21-BF5A-2B5C0F318577}" type="pres">
      <dgm:prSet presAssocID="{A610B914-6F0E-4C64-9507-154836C9DE98}" presName="Accent3" presStyleCnt="0"/>
      <dgm:spPr/>
    </dgm:pt>
    <dgm:pt modelId="{42D49D1A-2E09-4C40-B701-F19776074CF3}" type="pres">
      <dgm:prSet presAssocID="{A610B914-6F0E-4C64-9507-154836C9DE98}" presName="Accent" presStyleLbl="node1" presStyleIdx="1" presStyleCnt="4"/>
      <dgm:spPr/>
    </dgm:pt>
    <dgm:pt modelId="{BFDC7559-543B-4BB6-B22A-C09F142C5FB1}" type="pres">
      <dgm:prSet presAssocID="{A610B914-6F0E-4C64-9507-154836C9DE98}" presName="ParentBackground3" presStyleCnt="0"/>
      <dgm:spPr/>
    </dgm:pt>
    <dgm:pt modelId="{F5D5BD65-66A5-46FA-BCB2-FDCE9CC98ED9}" type="pres">
      <dgm:prSet presAssocID="{A610B914-6F0E-4C64-9507-154836C9DE98}" presName="ParentBackground" presStyleLbl="fgAcc1" presStyleIdx="1" presStyleCnt="4"/>
      <dgm:spPr/>
    </dgm:pt>
    <dgm:pt modelId="{BA6ED478-ED3F-40A2-936E-B1D3AC5AE753}" type="pres">
      <dgm:prSet presAssocID="{A610B914-6F0E-4C64-9507-154836C9DE98}" presName="Parent3" presStyleLbl="revTx" presStyleIdx="0" presStyleCnt="0">
        <dgm:presLayoutVars>
          <dgm:chMax val="1"/>
          <dgm:chPref val="1"/>
          <dgm:bulletEnabled val="1"/>
        </dgm:presLayoutVars>
      </dgm:prSet>
      <dgm:spPr/>
    </dgm:pt>
    <dgm:pt modelId="{D2538732-0374-4A75-A517-F1105DF94D5E}" type="pres">
      <dgm:prSet presAssocID="{007B0066-78D6-4AFA-A4A1-079395B98379}" presName="Accent2" presStyleCnt="0"/>
      <dgm:spPr/>
    </dgm:pt>
    <dgm:pt modelId="{D11C5416-5358-4BE7-8D5E-C07A5B35BCD5}" type="pres">
      <dgm:prSet presAssocID="{007B0066-78D6-4AFA-A4A1-079395B98379}" presName="Accent" presStyleLbl="node1" presStyleIdx="2" presStyleCnt="4"/>
      <dgm:spPr/>
    </dgm:pt>
    <dgm:pt modelId="{BAD971C2-FEAE-40C7-AE2A-71B7ACED4182}" type="pres">
      <dgm:prSet presAssocID="{007B0066-78D6-4AFA-A4A1-079395B98379}" presName="ParentBackground2" presStyleCnt="0"/>
      <dgm:spPr/>
    </dgm:pt>
    <dgm:pt modelId="{B067AF64-A7F4-44BF-B641-C85DF6B6BA51}" type="pres">
      <dgm:prSet presAssocID="{007B0066-78D6-4AFA-A4A1-079395B98379}" presName="ParentBackground" presStyleLbl="fgAcc1" presStyleIdx="2" presStyleCnt="4"/>
      <dgm:spPr/>
    </dgm:pt>
    <dgm:pt modelId="{AE175C72-4C06-453D-B13B-B256A8C46BB9}" type="pres">
      <dgm:prSet presAssocID="{007B0066-78D6-4AFA-A4A1-079395B98379}" presName="Parent2" presStyleLbl="revTx" presStyleIdx="0" presStyleCnt="0">
        <dgm:presLayoutVars>
          <dgm:chMax val="1"/>
          <dgm:chPref val="1"/>
          <dgm:bulletEnabled val="1"/>
        </dgm:presLayoutVars>
      </dgm:prSet>
      <dgm:spPr/>
    </dgm:pt>
    <dgm:pt modelId="{A067171A-A43B-432E-BE20-C345E7BDDC20}" type="pres">
      <dgm:prSet presAssocID="{306AB4C1-A2B5-466C-8FA4-F9AF5A7E3321}" presName="Accent1" presStyleCnt="0"/>
      <dgm:spPr/>
    </dgm:pt>
    <dgm:pt modelId="{BB7A5C85-0A93-41CE-988D-1AF348E47042}" type="pres">
      <dgm:prSet presAssocID="{306AB4C1-A2B5-466C-8FA4-F9AF5A7E3321}" presName="Accent" presStyleLbl="node1" presStyleIdx="3" presStyleCnt="4"/>
      <dgm:spPr/>
    </dgm:pt>
    <dgm:pt modelId="{37B38330-BD50-4428-B23A-F34664881018}" type="pres">
      <dgm:prSet presAssocID="{306AB4C1-A2B5-466C-8FA4-F9AF5A7E3321}" presName="ParentBackground1" presStyleCnt="0"/>
      <dgm:spPr/>
    </dgm:pt>
    <dgm:pt modelId="{34B213FC-0D19-4D63-A7A5-91191BEEE4F3}" type="pres">
      <dgm:prSet presAssocID="{306AB4C1-A2B5-466C-8FA4-F9AF5A7E3321}" presName="ParentBackground" presStyleLbl="fgAcc1" presStyleIdx="3" presStyleCnt="4"/>
      <dgm:spPr/>
    </dgm:pt>
    <dgm:pt modelId="{573CF7BB-2CB4-4ECF-B8F0-38C841F7511F}" type="pres">
      <dgm:prSet presAssocID="{306AB4C1-A2B5-466C-8FA4-F9AF5A7E3321}" presName="Parent1" presStyleLbl="revTx" presStyleIdx="0" presStyleCnt="0">
        <dgm:presLayoutVars>
          <dgm:chMax val="1"/>
          <dgm:chPref val="1"/>
          <dgm:bulletEnabled val="1"/>
        </dgm:presLayoutVars>
      </dgm:prSet>
      <dgm:spPr/>
    </dgm:pt>
  </dgm:ptLst>
  <dgm:cxnLst>
    <dgm:cxn modelId="{461DF322-C0CC-453F-BB6A-C3200B88E655}" type="presOf" srcId="{306AB4C1-A2B5-466C-8FA4-F9AF5A7E3321}" destId="{573CF7BB-2CB4-4ECF-B8F0-38C841F7511F}" srcOrd="1" destOrd="0" presId="urn:microsoft.com/office/officeart/2011/layout/CircleProcess"/>
    <dgm:cxn modelId="{1C2DE634-2E5E-468B-809A-1A028761FD81}" type="presOf" srcId="{A610B914-6F0E-4C64-9507-154836C9DE98}" destId="{BA6ED478-ED3F-40A2-936E-B1D3AC5AE753}" srcOrd="1" destOrd="0" presId="urn:microsoft.com/office/officeart/2011/layout/CircleProcess"/>
    <dgm:cxn modelId="{12D23F5C-EB6F-478B-ACC8-CE3AC2182E2D}" srcId="{AB5DC160-7EBF-4131-A848-744CC0C655CC}" destId="{A610B914-6F0E-4C64-9507-154836C9DE98}" srcOrd="2" destOrd="0" parTransId="{2E14DDCE-C2FD-4599-BF11-23B7B76C4E7E}" sibTransId="{76DBDABF-E715-457D-81DF-FEF6F1E0235B}"/>
    <dgm:cxn modelId="{094AA65F-0FA1-4971-AC57-8712B428002D}" type="presOf" srcId="{306AB4C1-A2B5-466C-8FA4-F9AF5A7E3321}" destId="{34B213FC-0D19-4D63-A7A5-91191BEEE4F3}" srcOrd="0" destOrd="0" presId="urn:microsoft.com/office/officeart/2011/layout/CircleProcess"/>
    <dgm:cxn modelId="{45817B63-C69D-4866-A7DD-FD7AA5E51508}" type="presOf" srcId="{A610B914-6F0E-4C64-9507-154836C9DE98}" destId="{F5D5BD65-66A5-46FA-BCB2-FDCE9CC98ED9}" srcOrd="0" destOrd="0" presId="urn:microsoft.com/office/officeart/2011/layout/CircleProcess"/>
    <dgm:cxn modelId="{102E0046-A990-4A51-94C1-63A6BED7685E}" srcId="{AB5DC160-7EBF-4131-A848-744CC0C655CC}" destId="{306AB4C1-A2B5-466C-8FA4-F9AF5A7E3321}" srcOrd="0" destOrd="0" parTransId="{6D495E0C-6CF7-4D6F-8AE1-53C59CE0AF4C}" sibTransId="{26193D06-5B09-4661-91AF-277981308892}"/>
    <dgm:cxn modelId="{38181247-171E-43C3-8AFE-971E0E481FCE}" type="presOf" srcId="{AB5DC160-7EBF-4131-A848-744CC0C655CC}" destId="{142CEF68-50B1-40A2-92D2-50EB6E28DBC2}" srcOrd="0" destOrd="0" presId="urn:microsoft.com/office/officeart/2011/layout/CircleProcess"/>
    <dgm:cxn modelId="{05C4654D-9A92-4F29-B775-4AD88BECC4E8}" type="presOf" srcId="{2377AB1D-C5AB-4B3B-AB4B-45E0CEA2F9B1}" destId="{DE490F0C-7428-4DBE-89A7-2A0D7B225CCD}" srcOrd="1" destOrd="0" presId="urn:microsoft.com/office/officeart/2011/layout/CircleProcess"/>
    <dgm:cxn modelId="{18FDE18A-4112-4E92-B505-C5D2F9057962}" srcId="{AB5DC160-7EBF-4131-A848-744CC0C655CC}" destId="{007B0066-78D6-4AFA-A4A1-079395B98379}" srcOrd="1" destOrd="0" parTransId="{360A4B09-2C84-4429-9990-579FCDC7160C}" sibTransId="{A8B7F7B4-42CA-4F01-85C2-B070CF327A78}"/>
    <dgm:cxn modelId="{BC8DDFB0-541D-44CF-B1DA-96437EA6530F}" srcId="{AB5DC160-7EBF-4131-A848-744CC0C655CC}" destId="{2377AB1D-C5AB-4B3B-AB4B-45E0CEA2F9B1}" srcOrd="3" destOrd="0" parTransId="{4ACC6B54-C68D-4E96-B270-656AEEDA083F}" sibTransId="{E08124CF-E3BF-4CAF-AB7B-687288C8335D}"/>
    <dgm:cxn modelId="{00E1E5DF-0CAF-4984-A27C-219B1469682A}" type="presOf" srcId="{007B0066-78D6-4AFA-A4A1-079395B98379}" destId="{AE175C72-4C06-453D-B13B-B256A8C46BB9}" srcOrd="1" destOrd="0" presId="urn:microsoft.com/office/officeart/2011/layout/CircleProcess"/>
    <dgm:cxn modelId="{60A04DF9-F0C8-44DA-A99B-A02048A81125}" type="presOf" srcId="{007B0066-78D6-4AFA-A4A1-079395B98379}" destId="{B067AF64-A7F4-44BF-B641-C85DF6B6BA51}" srcOrd="0" destOrd="0" presId="urn:microsoft.com/office/officeart/2011/layout/CircleProcess"/>
    <dgm:cxn modelId="{077507FF-31C7-4E0E-9734-DFD3AABA2FE8}" type="presOf" srcId="{2377AB1D-C5AB-4B3B-AB4B-45E0CEA2F9B1}" destId="{AE5BEF65-FE19-4C03-B9F0-B9771FF6740F}" srcOrd="0" destOrd="0" presId="urn:microsoft.com/office/officeart/2011/layout/CircleProcess"/>
    <dgm:cxn modelId="{3E1921B5-6A09-4F91-BAED-89E4254C000C}" type="presParOf" srcId="{142CEF68-50B1-40A2-92D2-50EB6E28DBC2}" destId="{90598F67-E026-408A-894D-68294911583C}" srcOrd="0" destOrd="0" presId="urn:microsoft.com/office/officeart/2011/layout/CircleProcess"/>
    <dgm:cxn modelId="{9572FA71-109B-439E-BAE4-B6E8BF1BF28A}" type="presParOf" srcId="{90598F67-E026-408A-894D-68294911583C}" destId="{12AA9FC9-43A3-4A72-920B-6451B435916A}" srcOrd="0" destOrd="0" presId="urn:microsoft.com/office/officeart/2011/layout/CircleProcess"/>
    <dgm:cxn modelId="{763515E0-4A53-4398-AA24-2959109A1089}" type="presParOf" srcId="{142CEF68-50B1-40A2-92D2-50EB6E28DBC2}" destId="{DAB68390-731E-4A56-882D-1BFE694C9EB6}" srcOrd="1" destOrd="0" presId="urn:microsoft.com/office/officeart/2011/layout/CircleProcess"/>
    <dgm:cxn modelId="{274B2963-9C79-46B2-8364-15551CA0716A}" type="presParOf" srcId="{DAB68390-731E-4A56-882D-1BFE694C9EB6}" destId="{AE5BEF65-FE19-4C03-B9F0-B9771FF6740F}" srcOrd="0" destOrd="0" presId="urn:microsoft.com/office/officeart/2011/layout/CircleProcess"/>
    <dgm:cxn modelId="{A3685F42-1F7A-4E25-8F13-14443997CE44}" type="presParOf" srcId="{142CEF68-50B1-40A2-92D2-50EB6E28DBC2}" destId="{DE490F0C-7428-4DBE-89A7-2A0D7B225CCD}" srcOrd="2" destOrd="0" presId="urn:microsoft.com/office/officeart/2011/layout/CircleProcess"/>
    <dgm:cxn modelId="{52E4C5BB-A23D-4D63-8DD3-033555B54D84}" type="presParOf" srcId="{142CEF68-50B1-40A2-92D2-50EB6E28DBC2}" destId="{F13A4B8A-0674-4C21-BF5A-2B5C0F318577}" srcOrd="3" destOrd="0" presId="urn:microsoft.com/office/officeart/2011/layout/CircleProcess"/>
    <dgm:cxn modelId="{C2797E41-C973-4C57-A777-44544EFCC8FF}" type="presParOf" srcId="{F13A4B8A-0674-4C21-BF5A-2B5C0F318577}" destId="{42D49D1A-2E09-4C40-B701-F19776074CF3}" srcOrd="0" destOrd="0" presId="urn:microsoft.com/office/officeart/2011/layout/CircleProcess"/>
    <dgm:cxn modelId="{9ACA7D0B-B288-4A60-AF47-981A6C4F553A}" type="presParOf" srcId="{142CEF68-50B1-40A2-92D2-50EB6E28DBC2}" destId="{BFDC7559-543B-4BB6-B22A-C09F142C5FB1}" srcOrd="4" destOrd="0" presId="urn:microsoft.com/office/officeart/2011/layout/CircleProcess"/>
    <dgm:cxn modelId="{1EEBF625-A7C1-47BC-BBC4-A77B8AA968E1}" type="presParOf" srcId="{BFDC7559-543B-4BB6-B22A-C09F142C5FB1}" destId="{F5D5BD65-66A5-46FA-BCB2-FDCE9CC98ED9}" srcOrd="0" destOrd="0" presId="urn:microsoft.com/office/officeart/2011/layout/CircleProcess"/>
    <dgm:cxn modelId="{AEADD818-A111-4B79-AA11-49A6CB31190A}" type="presParOf" srcId="{142CEF68-50B1-40A2-92D2-50EB6E28DBC2}" destId="{BA6ED478-ED3F-40A2-936E-B1D3AC5AE753}" srcOrd="5" destOrd="0" presId="urn:microsoft.com/office/officeart/2011/layout/CircleProcess"/>
    <dgm:cxn modelId="{D67D2AE8-C5B6-4500-B4C9-D0DFFF4AFD21}" type="presParOf" srcId="{142CEF68-50B1-40A2-92D2-50EB6E28DBC2}" destId="{D2538732-0374-4A75-A517-F1105DF94D5E}" srcOrd="6" destOrd="0" presId="urn:microsoft.com/office/officeart/2011/layout/CircleProcess"/>
    <dgm:cxn modelId="{FCA78F84-B9A5-48EB-8CD3-B2CA82AF5602}" type="presParOf" srcId="{D2538732-0374-4A75-A517-F1105DF94D5E}" destId="{D11C5416-5358-4BE7-8D5E-C07A5B35BCD5}" srcOrd="0" destOrd="0" presId="urn:microsoft.com/office/officeart/2011/layout/CircleProcess"/>
    <dgm:cxn modelId="{37B213CE-FF3C-479D-B1BF-3E8B6D0FA240}" type="presParOf" srcId="{142CEF68-50B1-40A2-92D2-50EB6E28DBC2}" destId="{BAD971C2-FEAE-40C7-AE2A-71B7ACED4182}" srcOrd="7" destOrd="0" presId="urn:microsoft.com/office/officeart/2011/layout/CircleProcess"/>
    <dgm:cxn modelId="{092C49B0-6F58-4D21-80FC-E26B6ABC303C}" type="presParOf" srcId="{BAD971C2-FEAE-40C7-AE2A-71B7ACED4182}" destId="{B067AF64-A7F4-44BF-B641-C85DF6B6BA51}" srcOrd="0" destOrd="0" presId="urn:microsoft.com/office/officeart/2011/layout/CircleProcess"/>
    <dgm:cxn modelId="{3F178A49-3ABC-41FB-B7C9-54232B13A3C4}" type="presParOf" srcId="{142CEF68-50B1-40A2-92D2-50EB6E28DBC2}" destId="{AE175C72-4C06-453D-B13B-B256A8C46BB9}" srcOrd="8" destOrd="0" presId="urn:microsoft.com/office/officeart/2011/layout/CircleProcess"/>
    <dgm:cxn modelId="{F8A22E91-04A3-4FD6-8E7F-4E32150EF043}" type="presParOf" srcId="{142CEF68-50B1-40A2-92D2-50EB6E28DBC2}" destId="{A067171A-A43B-432E-BE20-C345E7BDDC20}" srcOrd="9" destOrd="0" presId="urn:microsoft.com/office/officeart/2011/layout/CircleProcess"/>
    <dgm:cxn modelId="{F77378B0-6AB8-4B8D-A46F-620137A8223F}" type="presParOf" srcId="{A067171A-A43B-432E-BE20-C345E7BDDC20}" destId="{BB7A5C85-0A93-41CE-988D-1AF348E47042}" srcOrd="0" destOrd="0" presId="urn:microsoft.com/office/officeart/2011/layout/CircleProcess"/>
    <dgm:cxn modelId="{DCA0BD1F-B279-4288-8D78-22029751505B}" type="presParOf" srcId="{142CEF68-50B1-40A2-92D2-50EB6E28DBC2}" destId="{37B38330-BD50-4428-B23A-F34664881018}" srcOrd="10" destOrd="0" presId="urn:microsoft.com/office/officeart/2011/layout/CircleProcess"/>
    <dgm:cxn modelId="{9C989E69-3A81-41C5-8F6B-F8BA4450C424}" type="presParOf" srcId="{37B38330-BD50-4428-B23A-F34664881018}" destId="{34B213FC-0D19-4D63-A7A5-91191BEEE4F3}" srcOrd="0" destOrd="0" presId="urn:microsoft.com/office/officeart/2011/layout/CircleProcess"/>
    <dgm:cxn modelId="{65C58AD1-CD90-4BF7-A015-AACE40BD14B8}" type="presParOf" srcId="{142CEF68-50B1-40A2-92D2-50EB6E28DBC2}" destId="{573CF7BB-2CB4-4ECF-B8F0-38C841F7511F}"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EEE724A-95B2-4891-AD66-D26FE7BDF180}"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aa-ET"/>
        </a:p>
      </dgm:t>
    </dgm:pt>
    <dgm:pt modelId="{4C927152-5936-4D91-B6DD-F00A88E4E13E}">
      <dgm:prSet/>
      <dgm:spPr/>
      <dgm:t>
        <a:bodyPr/>
        <a:lstStyle/>
        <a:p>
          <a:r>
            <a:rPr lang="en-US" dirty="0"/>
            <a:t>MCs: Licensed under Section 77 of the FSA</a:t>
          </a:r>
          <a:endParaRPr lang="aa-ET" dirty="0"/>
        </a:p>
      </dgm:t>
    </dgm:pt>
    <dgm:pt modelId="{0CCCAFAC-DEFB-4880-9CBA-A2DD067EFDCD}" type="parTrans" cxnId="{768CEC28-AD89-458E-8F7A-24CBF21A7531}">
      <dgm:prSet/>
      <dgm:spPr/>
      <dgm:t>
        <a:bodyPr/>
        <a:lstStyle/>
        <a:p>
          <a:endParaRPr lang="aa-ET"/>
        </a:p>
      </dgm:t>
    </dgm:pt>
    <dgm:pt modelId="{03C1B0BC-BEEF-4A63-9203-6ED34B0A1D47}" type="sibTrans" cxnId="{768CEC28-AD89-458E-8F7A-24CBF21A7531}">
      <dgm:prSet/>
      <dgm:spPr/>
      <dgm:t>
        <a:bodyPr/>
        <a:lstStyle/>
        <a:p>
          <a:endParaRPr lang="aa-ET"/>
        </a:p>
      </dgm:t>
    </dgm:pt>
    <dgm:pt modelId="{3A18E647-7D48-4BCE-B59E-4CDF6E55022C}">
      <dgm:prSet/>
      <dgm:spPr/>
      <dgm:t>
        <a:bodyPr/>
        <a:lstStyle/>
        <a:p>
          <a:r>
            <a:rPr lang="en-US"/>
            <a:t>QTs: Licensed and supervised</a:t>
          </a:r>
          <a:endParaRPr lang="aa-ET"/>
        </a:p>
      </dgm:t>
    </dgm:pt>
    <dgm:pt modelId="{928EA437-F58F-46B5-9253-D385F4C1E9D3}" type="parTrans" cxnId="{FBA4141B-722A-4A39-8BE3-1187FE15197C}">
      <dgm:prSet/>
      <dgm:spPr/>
      <dgm:t>
        <a:bodyPr/>
        <a:lstStyle/>
        <a:p>
          <a:endParaRPr lang="aa-ET"/>
        </a:p>
      </dgm:t>
    </dgm:pt>
    <dgm:pt modelId="{FEDE09CC-CC37-45DC-9C8A-7CC153F8A193}" type="sibTrans" cxnId="{FBA4141B-722A-4A39-8BE3-1187FE15197C}">
      <dgm:prSet/>
      <dgm:spPr/>
      <dgm:t>
        <a:bodyPr/>
        <a:lstStyle/>
        <a:p>
          <a:endParaRPr lang="aa-ET"/>
        </a:p>
      </dgm:t>
    </dgm:pt>
    <dgm:pt modelId="{F22E8A52-FE26-4CCF-852B-CDD7D9963795}">
      <dgm:prSet/>
      <dgm:spPr/>
      <dgm:t>
        <a:bodyPr/>
        <a:lstStyle/>
        <a:p>
          <a:r>
            <a:rPr lang="en-US" dirty="0"/>
            <a:t>Both regulated as Financial Institutions</a:t>
          </a:r>
          <a:endParaRPr lang="aa-ET" dirty="0"/>
        </a:p>
      </dgm:t>
    </dgm:pt>
    <dgm:pt modelId="{D5DE8F04-AE84-47BE-8AAE-DD754E624852}" type="parTrans" cxnId="{6AE0FCC7-A623-4E7E-9E87-F86CCDAD23B2}">
      <dgm:prSet/>
      <dgm:spPr/>
      <dgm:t>
        <a:bodyPr/>
        <a:lstStyle/>
        <a:p>
          <a:endParaRPr lang="aa-ET"/>
        </a:p>
      </dgm:t>
    </dgm:pt>
    <dgm:pt modelId="{3E6F75E5-2D49-438F-9029-EA845D518965}" type="sibTrans" cxnId="{6AE0FCC7-A623-4E7E-9E87-F86CCDAD23B2}">
      <dgm:prSet/>
      <dgm:spPr/>
      <dgm:t>
        <a:bodyPr/>
        <a:lstStyle/>
        <a:p>
          <a:endParaRPr lang="aa-ET"/>
        </a:p>
      </dgm:t>
    </dgm:pt>
    <dgm:pt modelId="{79CCB67D-72B0-4AA2-9A0A-CFB2EA9C0990}">
      <dgm:prSet/>
      <dgm:spPr/>
      <dgm:t>
        <a:bodyPr/>
        <a:lstStyle/>
        <a:p>
          <a:r>
            <a:rPr lang="aa-ET" b="0" i="0" baseline="0"/>
            <a:t>Formation &amp; management of GBCs, A</a:t>
          </a:r>
          <a:r>
            <a:rPr lang="en-US" b="0" i="0" baseline="0"/>
            <a:t>U</a:t>
          </a:r>
          <a:r>
            <a:rPr lang="aa-ET" b="0" i="0" baseline="0"/>
            <a:t>s, and Trusts</a:t>
          </a:r>
          <a:r>
            <a:rPr lang="en-US" b="0" i="0" baseline="0"/>
            <a:t> and </a:t>
          </a:r>
          <a:r>
            <a:rPr lang="aa-ET" b="0" i="0" baseline="0"/>
            <a:t>AML/CFT compliance</a:t>
          </a:r>
          <a:endParaRPr lang="aa-ET"/>
        </a:p>
      </dgm:t>
    </dgm:pt>
    <dgm:pt modelId="{6AD7C414-4DB0-4518-9CA7-E93ADE57CB22}" type="parTrans" cxnId="{CBCFF187-FD9C-41D1-A750-A1FEF25E66AA}">
      <dgm:prSet/>
      <dgm:spPr/>
      <dgm:t>
        <a:bodyPr/>
        <a:lstStyle/>
        <a:p>
          <a:endParaRPr lang="aa-ET"/>
        </a:p>
      </dgm:t>
    </dgm:pt>
    <dgm:pt modelId="{9B163490-19EA-43B1-9E47-34EDD028AF5E}" type="sibTrans" cxnId="{CBCFF187-FD9C-41D1-A750-A1FEF25E66AA}">
      <dgm:prSet/>
      <dgm:spPr/>
      <dgm:t>
        <a:bodyPr/>
        <a:lstStyle/>
        <a:p>
          <a:endParaRPr lang="aa-ET"/>
        </a:p>
      </dgm:t>
    </dgm:pt>
    <dgm:pt modelId="{9659943A-59A4-410E-87FD-4FDCD0E3AB20}" type="pres">
      <dgm:prSet presAssocID="{6EEE724A-95B2-4891-AD66-D26FE7BDF180}" presName="outerComposite" presStyleCnt="0">
        <dgm:presLayoutVars>
          <dgm:chMax val="5"/>
          <dgm:dir/>
          <dgm:resizeHandles val="exact"/>
        </dgm:presLayoutVars>
      </dgm:prSet>
      <dgm:spPr/>
    </dgm:pt>
    <dgm:pt modelId="{0C5F999F-FB51-4FD7-BA29-9AF707B42F80}" type="pres">
      <dgm:prSet presAssocID="{6EEE724A-95B2-4891-AD66-D26FE7BDF180}" presName="dummyMaxCanvas" presStyleCnt="0">
        <dgm:presLayoutVars/>
      </dgm:prSet>
      <dgm:spPr/>
    </dgm:pt>
    <dgm:pt modelId="{E876644F-D3D4-4E9A-9A08-19D627D3C501}" type="pres">
      <dgm:prSet presAssocID="{6EEE724A-95B2-4891-AD66-D26FE7BDF180}" presName="FourNodes_1" presStyleLbl="node1" presStyleIdx="0" presStyleCnt="4">
        <dgm:presLayoutVars>
          <dgm:bulletEnabled val="1"/>
        </dgm:presLayoutVars>
      </dgm:prSet>
      <dgm:spPr/>
    </dgm:pt>
    <dgm:pt modelId="{B3CC09E8-ED14-4655-BB22-15379C1949EA}" type="pres">
      <dgm:prSet presAssocID="{6EEE724A-95B2-4891-AD66-D26FE7BDF180}" presName="FourNodes_2" presStyleLbl="node1" presStyleIdx="1" presStyleCnt="4">
        <dgm:presLayoutVars>
          <dgm:bulletEnabled val="1"/>
        </dgm:presLayoutVars>
      </dgm:prSet>
      <dgm:spPr/>
    </dgm:pt>
    <dgm:pt modelId="{E8E8546B-A6C9-4290-BEB2-EE47AD32DE95}" type="pres">
      <dgm:prSet presAssocID="{6EEE724A-95B2-4891-AD66-D26FE7BDF180}" presName="FourNodes_3" presStyleLbl="node1" presStyleIdx="2" presStyleCnt="4">
        <dgm:presLayoutVars>
          <dgm:bulletEnabled val="1"/>
        </dgm:presLayoutVars>
      </dgm:prSet>
      <dgm:spPr/>
    </dgm:pt>
    <dgm:pt modelId="{59F2191B-C91C-4E69-812B-82FEBF097EDC}" type="pres">
      <dgm:prSet presAssocID="{6EEE724A-95B2-4891-AD66-D26FE7BDF180}" presName="FourNodes_4" presStyleLbl="node1" presStyleIdx="3" presStyleCnt="4">
        <dgm:presLayoutVars>
          <dgm:bulletEnabled val="1"/>
        </dgm:presLayoutVars>
      </dgm:prSet>
      <dgm:spPr/>
    </dgm:pt>
    <dgm:pt modelId="{99EB6100-281A-4048-9C58-0D5CB2A87D9E}" type="pres">
      <dgm:prSet presAssocID="{6EEE724A-95B2-4891-AD66-D26FE7BDF180}" presName="FourConn_1-2" presStyleLbl="fgAccFollowNode1" presStyleIdx="0" presStyleCnt="3">
        <dgm:presLayoutVars>
          <dgm:bulletEnabled val="1"/>
        </dgm:presLayoutVars>
      </dgm:prSet>
      <dgm:spPr/>
    </dgm:pt>
    <dgm:pt modelId="{DD7B5C62-3481-43FE-9FE4-6C42DAA63D16}" type="pres">
      <dgm:prSet presAssocID="{6EEE724A-95B2-4891-AD66-D26FE7BDF180}" presName="FourConn_2-3" presStyleLbl="fgAccFollowNode1" presStyleIdx="1" presStyleCnt="3">
        <dgm:presLayoutVars>
          <dgm:bulletEnabled val="1"/>
        </dgm:presLayoutVars>
      </dgm:prSet>
      <dgm:spPr/>
    </dgm:pt>
    <dgm:pt modelId="{CC2C4F79-8F9E-4D29-B710-FB002193313C}" type="pres">
      <dgm:prSet presAssocID="{6EEE724A-95B2-4891-AD66-D26FE7BDF180}" presName="FourConn_3-4" presStyleLbl="fgAccFollowNode1" presStyleIdx="2" presStyleCnt="3">
        <dgm:presLayoutVars>
          <dgm:bulletEnabled val="1"/>
        </dgm:presLayoutVars>
      </dgm:prSet>
      <dgm:spPr/>
    </dgm:pt>
    <dgm:pt modelId="{ABA9562D-4236-4566-B5C8-9BBBC5C59808}" type="pres">
      <dgm:prSet presAssocID="{6EEE724A-95B2-4891-AD66-D26FE7BDF180}" presName="FourNodes_1_text" presStyleLbl="node1" presStyleIdx="3" presStyleCnt="4">
        <dgm:presLayoutVars>
          <dgm:bulletEnabled val="1"/>
        </dgm:presLayoutVars>
      </dgm:prSet>
      <dgm:spPr/>
    </dgm:pt>
    <dgm:pt modelId="{636EC875-4243-405F-8B69-A52E9D14B6A3}" type="pres">
      <dgm:prSet presAssocID="{6EEE724A-95B2-4891-AD66-D26FE7BDF180}" presName="FourNodes_2_text" presStyleLbl="node1" presStyleIdx="3" presStyleCnt="4">
        <dgm:presLayoutVars>
          <dgm:bulletEnabled val="1"/>
        </dgm:presLayoutVars>
      </dgm:prSet>
      <dgm:spPr/>
    </dgm:pt>
    <dgm:pt modelId="{7B84CE8D-5A97-4A37-B30B-AE7875280259}" type="pres">
      <dgm:prSet presAssocID="{6EEE724A-95B2-4891-AD66-D26FE7BDF180}" presName="FourNodes_3_text" presStyleLbl="node1" presStyleIdx="3" presStyleCnt="4">
        <dgm:presLayoutVars>
          <dgm:bulletEnabled val="1"/>
        </dgm:presLayoutVars>
      </dgm:prSet>
      <dgm:spPr/>
    </dgm:pt>
    <dgm:pt modelId="{53D155A1-1A83-4817-A05F-2409B1F70F3E}" type="pres">
      <dgm:prSet presAssocID="{6EEE724A-95B2-4891-AD66-D26FE7BDF180}" presName="FourNodes_4_text" presStyleLbl="node1" presStyleIdx="3" presStyleCnt="4">
        <dgm:presLayoutVars>
          <dgm:bulletEnabled val="1"/>
        </dgm:presLayoutVars>
      </dgm:prSet>
      <dgm:spPr/>
    </dgm:pt>
  </dgm:ptLst>
  <dgm:cxnLst>
    <dgm:cxn modelId="{FBA4141B-722A-4A39-8BE3-1187FE15197C}" srcId="{6EEE724A-95B2-4891-AD66-D26FE7BDF180}" destId="{3A18E647-7D48-4BCE-B59E-4CDF6E55022C}" srcOrd="1" destOrd="0" parTransId="{928EA437-F58F-46B5-9253-D385F4C1E9D3}" sibTransId="{FEDE09CC-CC37-45DC-9C8A-7CC153F8A193}"/>
    <dgm:cxn modelId="{12F7B71D-9E65-438A-8E27-BB0C491B360C}" type="presOf" srcId="{F22E8A52-FE26-4CCF-852B-CDD7D9963795}" destId="{E8E8546B-A6C9-4290-BEB2-EE47AD32DE95}" srcOrd="0" destOrd="0" presId="urn:microsoft.com/office/officeart/2005/8/layout/vProcess5"/>
    <dgm:cxn modelId="{768CEC28-AD89-458E-8F7A-24CBF21A7531}" srcId="{6EEE724A-95B2-4891-AD66-D26FE7BDF180}" destId="{4C927152-5936-4D91-B6DD-F00A88E4E13E}" srcOrd="0" destOrd="0" parTransId="{0CCCAFAC-DEFB-4880-9CBA-A2DD067EFDCD}" sibTransId="{03C1B0BC-BEEF-4A63-9203-6ED34B0A1D47}"/>
    <dgm:cxn modelId="{85AC2F84-3D73-4D82-B4DB-216C7471C41E}" type="presOf" srcId="{4C927152-5936-4D91-B6DD-F00A88E4E13E}" destId="{E876644F-D3D4-4E9A-9A08-19D627D3C501}" srcOrd="0" destOrd="0" presId="urn:microsoft.com/office/officeart/2005/8/layout/vProcess5"/>
    <dgm:cxn modelId="{CBCFF187-FD9C-41D1-A750-A1FEF25E66AA}" srcId="{6EEE724A-95B2-4891-AD66-D26FE7BDF180}" destId="{79CCB67D-72B0-4AA2-9A0A-CFB2EA9C0990}" srcOrd="3" destOrd="0" parTransId="{6AD7C414-4DB0-4518-9CA7-E93ADE57CB22}" sibTransId="{9B163490-19EA-43B1-9E47-34EDD028AF5E}"/>
    <dgm:cxn modelId="{B752BA8A-8097-4274-A371-17FB064235A0}" type="presOf" srcId="{6EEE724A-95B2-4891-AD66-D26FE7BDF180}" destId="{9659943A-59A4-410E-87FD-4FDCD0E3AB20}" srcOrd="0" destOrd="0" presId="urn:microsoft.com/office/officeart/2005/8/layout/vProcess5"/>
    <dgm:cxn modelId="{8482A98F-0772-4BC1-AC97-F773F48F3C13}" type="presOf" srcId="{03C1B0BC-BEEF-4A63-9203-6ED34B0A1D47}" destId="{99EB6100-281A-4048-9C58-0D5CB2A87D9E}" srcOrd="0" destOrd="0" presId="urn:microsoft.com/office/officeart/2005/8/layout/vProcess5"/>
    <dgm:cxn modelId="{13D77AA0-92FF-41EF-801B-E0B5212EE0F5}" type="presOf" srcId="{79CCB67D-72B0-4AA2-9A0A-CFB2EA9C0990}" destId="{59F2191B-C91C-4E69-812B-82FEBF097EDC}" srcOrd="0" destOrd="0" presId="urn:microsoft.com/office/officeart/2005/8/layout/vProcess5"/>
    <dgm:cxn modelId="{18BEA2B6-08EB-426E-95D1-AE3D36B0F66C}" type="presOf" srcId="{3A18E647-7D48-4BCE-B59E-4CDF6E55022C}" destId="{636EC875-4243-405F-8B69-A52E9D14B6A3}" srcOrd="1" destOrd="0" presId="urn:microsoft.com/office/officeart/2005/8/layout/vProcess5"/>
    <dgm:cxn modelId="{B656D0BE-F435-4C5C-A729-F012D3B15C6D}" type="presOf" srcId="{F22E8A52-FE26-4CCF-852B-CDD7D9963795}" destId="{7B84CE8D-5A97-4A37-B30B-AE7875280259}" srcOrd="1" destOrd="0" presId="urn:microsoft.com/office/officeart/2005/8/layout/vProcess5"/>
    <dgm:cxn modelId="{FBBF59C3-3B2F-4C29-8D00-AA83F2334F62}" type="presOf" srcId="{79CCB67D-72B0-4AA2-9A0A-CFB2EA9C0990}" destId="{53D155A1-1A83-4817-A05F-2409B1F70F3E}" srcOrd="1" destOrd="0" presId="urn:microsoft.com/office/officeart/2005/8/layout/vProcess5"/>
    <dgm:cxn modelId="{6AE0FCC7-A623-4E7E-9E87-F86CCDAD23B2}" srcId="{6EEE724A-95B2-4891-AD66-D26FE7BDF180}" destId="{F22E8A52-FE26-4CCF-852B-CDD7D9963795}" srcOrd="2" destOrd="0" parTransId="{D5DE8F04-AE84-47BE-8AAE-DD754E624852}" sibTransId="{3E6F75E5-2D49-438F-9029-EA845D518965}"/>
    <dgm:cxn modelId="{18A642CD-B596-4BB9-B1E6-AD8A8E631846}" type="presOf" srcId="{3A18E647-7D48-4BCE-B59E-4CDF6E55022C}" destId="{B3CC09E8-ED14-4655-BB22-15379C1949EA}" srcOrd="0" destOrd="0" presId="urn:microsoft.com/office/officeart/2005/8/layout/vProcess5"/>
    <dgm:cxn modelId="{B2818BD7-7EE1-4381-B1BF-2C29EE506C96}" type="presOf" srcId="{FEDE09CC-CC37-45DC-9C8A-7CC153F8A193}" destId="{DD7B5C62-3481-43FE-9FE4-6C42DAA63D16}" srcOrd="0" destOrd="0" presId="urn:microsoft.com/office/officeart/2005/8/layout/vProcess5"/>
    <dgm:cxn modelId="{CD18C2DB-CA2A-4A4D-BF8B-9159E9BBC541}" type="presOf" srcId="{4C927152-5936-4D91-B6DD-F00A88E4E13E}" destId="{ABA9562D-4236-4566-B5C8-9BBBC5C59808}" srcOrd="1" destOrd="0" presId="urn:microsoft.com/office/officeart/2005/8/layout/vProcess5"/>
    <dgm:cxn modelId="{BF247DF9-EA5C-4A1A-AD82-BC538C7A388D}" type="presOf" srcId="{3E6F75E5-2D49-438F-9029-EA845D518965}" destId="{CC2C4F79-8F9E-4D29-B710-FB002193313C}" srcOrd="0" destOrd="0" presId="urn:microsoft.com/office/officeart/2005/8/layout/vProcess5"/>
    <dgm:cxn modelId="{05D0424E-7836-4F1A-977E-E47966CCD7E0}" type="presParOf" srcId="{9659943A-59A4-410E-87FD-4FDCD0E3AB20}" destId="{0C5F999F-FB51-4FD7-BA29-9AF707B42F80}" srcOrd="0" destOrd="0" presId="urn:microsoft.com/office/officeart/2005/8/layout/vProcess5"/>
    <dgm:cxn modelId="{A3B8CEC4-9D98-444F-A293-82E7AB837D9F}" type="presParOf" srcId="{9659943A-59A4-410E-87FD-4FDCD0E3AB20}" destId="{E876644F-D3D4-4E9A-9A08-19D627D3C501}" srcOrd="1" destOrd="0" presId="urn:microsoft.com/office/officeart/2005/8/layout/vProcess5"/>
    <dgm:cxn modelId="{8E91E4DC-969D-46AB-BBF6-C556C98915C5}" type="presParOf" srcId="{9659943A-59A4-410E-87FD-4FDCD0E3AB20}" destId="{B3CC09E8-ED14-4655-BB22-15379C1949EA}" srcOrd="2" destOrd="0" presId="urn:microsoft.com/office/officeart/2005/8/layout/vProcess5"/>
    <dgm:cxn modelId="{025CE8C2-FE05-4D89-8915-2D2B0BD979A9}" type="presParOf" srcId="{9659943A-59A4-410E-87FD-4FDCD0E3AB20}" destId="{E8E8546B-A6C9-4290-BEB2-EE47AD32DE95}" srcOrd="3" destOrd="0" presId="urn:microsoft.com/office/officeart/2005/8/layout/vProcess5"/>
    <dgm:cxn modelId="{E0FA7749-94F4-43DC-B0F1-21CAD63A007D}" type="presParOf" srcId="{9659943A-59A4-410E-87FD-4FDCD0E3AB20}" destId="{59F2191B-C91C-4E69-812B-82FEBF097EDC}" srcOrd="4" destOrd="0" presId="urn:microsoft.com/office/officeart/2005/8/layout/vProcess5"/>
    <dgm:cxn modelId="{E16B56B1-0030-43C6-AA15-44CEC4CE1B06}" type="presParOf" srcId="{9659943A-59A4-410E-87FD-4FDCD0E3AB20}" destId="{99EB6100-281A-4048-9C58-0D5CB2A87D9E}" srcOrd="5" destOrd="0" presId="urn:microsoft.com/office/officeart/2005/8/layout/vProcess5"/>
    <dgm:cxn modelId="{8518EE58-950B-48F2-BC8C-89CCE12895FB}" type="presParOf" srcId="{9659943A-59A4-410E-87FD-4FDCD0E3AB20}" destId="{DD7B5C62-3481-43FE-9FE4-6C42DAA63D16}" srcOrd="6" destOrd="0" presId="urn:microsoft.com/office/officeart/2005/8/layout/vProcess5"/>
    <dgm:cxn modelId="{CF22D86B-30B0-4CC1-B219-5F4CF2B6EBDA}" type="presParOf" srcId="{9659943A-59A4-410E-87FD-4FDCD0E3AB20}" destId="{CC2C4F79-8F9E-4D29-B710-FB002193313C}" srcOrd="7" destOrd="0" presId="urn:microsoft.com/office/officeart/2005/8/layout/vProcess5"/>
    <dgm:cxn modelId="{4518E8FC-EA29-4805-BC25-E3C0B603F297}" type="presParOf" srcId="{9659943A-59A4-410E-87FD-4FDCD0E3AB20}" destId="{ABA9562D-4236-4566-B5C8-9BBBC5C59808}" srcOrd="8" destOrd="0" presId="urn:microsoft.com/office/officeart/2005/8/layout/vProcess5"/>
    <dgm:cxn modelId="{2A334FF1-4DB0-45DE-91BD-C6F09118B624}" type="presParOf" srcId="{9659943A-59A4-410E-87FD-4FDCD0E3AB20}" destId="{636EC875-4243-405F-8B69-A52E9D14B6A3}" srcOrd="9" destOrd="0" presId="urn:microsoft.com/office/officeart/2005/8/layout/vProcess5"/>
    <dgm:cxn modelId="{3A7AEA58-7631-4CE2-BEE2-BE9DF998D2E9}" type="presParOf" srcId="{9659943A-59A4-410E-87FD-4FDCD0E3AB20}" destId="{7B84CE8D-5A97-4A37-B30B-AE7875280259}" srcOrd="10" destOrd="0" presId="urn:microsoft.com/office/officeart/2005/8/layout/vProcess5"/>
    <dgm:cxn modelId="{874FFB5A-783B-42DD-82B7-4A9BB44E9751}" type="presParOf" srcId="{9659943A-59A4-410E-87FD-4FDCD0E3AB20}" destId="{53D155A1-1A83-4817-A05F-2409B1F70F3E}" srcOrd="11" destOrd="0" presId="urn:microsoft.com/office/officeart/2005/8/layout/v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FB84E21F-5C6D-4B3C-B40F-DCFE3E58F6BB}"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848ED6A-9589-4B12-A880-252E51D4A00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aa-ET"/>
        </a:p>
      </dgm:t>
    </dgm:pt>
    <dgm:pt modelId="{7330379F-F97C-4DCB-BA09-AB58768D9A41}">
      <dgm:prSet/>
      <dgm:spPr/>
      <dgm:t>
        <a:bodyPr/>
        <a:lstStyle/>
        <a:p>
          <a:r>
            <a:rPr lang="en-US" dirty="0"/>
            <a:t>TCSPs can be misused by criminals to:</a:t>
          </a:r>
          <a:endParaRPr lang="aa-ET" dirty="0"/>
        </a:p>
      </dgm:t>
    </dgm:pt>
    <dgm:pt modelId="{33063F74-3127-49A8-A4E3-2D8E8BD93B77}" type="parTrans" cxnId="{7D893C2B-9890-4113-AFC4-A767A75CF507}">
      <dgm:prSet/>
      <dgm:spPr/>
      <dgm:t>
        <a:bodyPr/>
        <a:lstStyle/>
        <a:p>
          <a:endParaRPr lang="aa-ET"/>
        </a:p>
      </dgm:t>
    </dgm:pt>
    <dgm:pt modelId="{6E4C67D0-5985-4EBB-AA50-9625613D7AB2}" type="sibTrans" cxnId="{7D893C2B-9890-4113-AFC4-A767A75CF507}">
      <dgm:prSet/>
      <dgm:spPr/>
      <dgm:t>
        <a:bodyPr/>
        <a:lstStyle/>
        <a:p>
          <a:endParaRPr lang="aa-ET"/>
        </a:p>
      </dgm:t>
    </dgm:pt>
    <dgm:pt modelId="{D130E903-CB0F-4884-ACE7-D1FB48978593}">
      <dgm:prSet/>
      <dgm:spPr/>
      <dgm:t>
        <a:bodyPr/>
        <a:lstStyle/>
        <a:p>
          <a:r>
            <a:rPr lang="en-US" dirty="0"/>
            <a:t>Set up legal entities in multiple jurisdictions</a:t>
          </a:r>
          <a:endParaRPr lang="aa-ET" dirty="0"/>
        </a:p>
      </dgm:t>
    </dgm:pt>
    <dgm:pt modelId="{F41102F3-431D-4BE0-8314-A41461A4E7E2}" type="parTrans" cxnId="{4B279E14-7396-4E00-A794-1F154DEFDF22}">
      <dgm:prSet/>
      <dgm:spPr/>
      <dgm:t>
        <a:bodyPr/>
        <a:lstStyle/>
        <a:p>
          <a:endParaRPr lang="aa-ET"/>
        </a:p>
      </dgm:t>
    </dgm:pt>
    <dgm:pt modelId="{13CF7E18-0709-4737-85CC-D21C68447525}" type="sibTrans" cxnId="{4B279E14-7396-4E00-A794-1F154DEFDF22}">
      <dgm:prSet/>
      <dgm:spPr/>
      <dgm:t>
        <a:bodyPr/>
        <a:lstStyle/>
        <a:p>
          <a:endParaRPr lang="aa-ET"/>
        </a:p>
      </dgm:t>
    </dgm:pt>
    <dgm:pt modelId="{C60E9A6D-2D76-4FB5-8A64-9767C3AC553D}">
      <dgm:prSet/>
      <dgm:spPr/>
      <dgm:t>
        <a:bodyPr/>
        <a:lstStyle/>
        <a:p>
          <a:r>
            <a:rPr lang="en-US" dirty="0"/>
            <a:t>Obfuscate flow of illicit funds</a:t>
          </a:r>
          <a:endParaRPr lang="aa-ET" dirty="0"/>
        </a:p>
      </dgm:t>
    </dgm:pt>
    <dgm:pt modelId="{56103AA9-E973-45C1-83FD-7A1EB688323A}" type="parTrans" cxnId="{22B61DDB-47FC-4169-862E-AA2CABC63194}">
      <dgm:prSet/>
      <dgm:spPr/>
      <dgm:t>
        <a:bodyPr/>
        <a:lstStyle/>
        <a:p>
          <a:endParaRPr lang="aa-ET"/>
        </a:p>
      </dgm:t>
    </dgm:pt>
    <dgm:pt modelId="{850F4010-9FEC-431F-B692-29CA20E9697C}" type="sibTrans" cxnId="{22B61DDB-47FC-4169-862E-AA2CABC63194}">
      <dgm:prSet/>
      <dgm:spPr/>
      <dgm:t>
        <a:bodyPr/>
        <a:lstStyle/>
        <a:p>
          <a:endParaRPr lang="aa-ET"/>
        </a:p>
      </dgm:t>
    </dgm:pt>
    <dgm:pt modelId="{CBA418F2-CE46-4747-B873-34A44DAF0C0E}">
      <dgm:prSet/>
      <dgm:spPr/>
      <dgm:t>
        <a:bodyPr/>
        <a:lstStyle/>
        <a:p>
          <a:r>
            <a:rPr lang="en-US" dirty="0"/>
            <a:t>Conceal beneficial ownership</a:t>
          </a:r>
          <a:endParaRPr lang="aa-ET" dirty="0"/>
        </a:p>
      </dgm:t>
    </dgm:pt>
    <dgm:pt modelId="{A2142336-49B5-475B-989B-A777DE1CC31E}" type="parTrans" cxnId="{81ADF230-B7C0-4480-959A-8AA03BEC27AA}">
      <dgm:prSet/>
      <dgm:spPr/>
      <dgm:t>
        <a:bodyPr/>
        <a:lstStyle/>
        <a:p>
          <a:endParaRPr lang="aa-ET"/>
        </a:p>
      </dgm:t>
    </dgm:pt>
    <dgm:pt modelId="{CA6C129A-710B-4EBB-A7F5-4F3F7D961E53}" type="sibTrans" cxnId="{81ADF230-B7C0-4480-959A-8AA03BEC27AA}">
      <dgm:prSet/>
      <dgm:spPr/>
      <dgm:t>
        <a:bodyPr/>
        <a:lstStyle/>
        <a:p>
          <a:endParaRPr lang="aa-ET"/>
        </a:p>
      </dgm:t>
    </dgm:pt>
    <dgm:pt modelId="{7B09DF55-29C6-4EBA-B7F1-69363DC884E3}" type="pres">
      <dgm:prSet presAssocID="{4848ED6A-9589-4B12-A880-252E51D4A003}" presName="Name0" presStyleCnt="0">
        <dgm:presLayoutVars>
          <dgm:chMax val="1"/>
          <dgm:dir/>
          <dgm:animLvl val="ctr"/>
          <dgm:resizeHandles val="exact"/>
        </dgm:presLayoutVars>
      </dgm:prSet>
      <dgm:spPr/>
    </dgm:pt>
    <dgm:pt modelId="{7F73804D-CC50-4E4C-8F72-21CEE468A9A6}" type="pres">
      <dgm:prSet presAssocID="{7330379F-F97C-4DCB-BA09-AB58768D9A41}" presName="centerShape" presStyleLbl="node0" presStyleIdx="0" presStyleCnt="1"/>
      <dgm:spPr/>
    </dgm:pt>
    <dgm:pt modelId="{ED349D82-9D07-4E97-96AF-AAE58706BFCA}" type="pres">
      <dgm:prSet presAssocID="{F41102F3-431D-4BE0-8314-A41461A4E7E2}" presName="parTrans" presStyleLbl="sibTrans2D1" presStyleIdx="0" presStyleCnt="3"/>
      <dgm:spPr/>
    </dgm:pt>
    <dgm:pt modelId="{1FDF7AFF-4652-4534-A742-9C66E388281E}" type="pres">
      <dgm:prSet presAssocID="{F41102F3-431D-4BE0-8314-A41461A4E7E2}" presName="connectorText" presStyleLbl="sibTrans2D1" presStyleIdx="0" presStyleCnt="3"/>
      <dgm:spPr/>
    </dgm:pt>
    <dgm:pt modelId="{31333728-1A59-4DCF-BD70-81DB8DDD45A7}" type="pres">
      <dgm:prSet presAssocID="{D130E903-CB0F-4884-ACE7-D1FB48978593}" presName="node" presStyleLbl="node1" presStyleIdx="0" presStyleCnt="3">
        <dgm:presLayoutVars>
          <dgm:bulletEnabled val="1"/>
        </dgm:presLayoutVars>
      </dgm:prSet>
      <dgm:spPr/>
    </dgm:pt>
    <dgm:pt modelId="{40F9E4E7-999B-4870-A436-D6CA694CB0BC}" type="pres">
      <dgm:prSet presAssocID="{56103AA9-E973-45C1-83FD-7A1EB688323A}" presName="parTrans" presStyleLbl="sibTrans2D1" presStyleIdx="1" presStyleCnt="3"/>
      <dgm:spPr/>
    </dgm:pt>
    <dgm:pt modelId="{B36899B9-37D1-442B-8838-DDA2C2CC8680}" type="pres">
      <dgm:prSet presAssocID="{56103AA9-E973-45C1-83FD-7A1EB688323A}" presName="connectorText" presStyleLbl="sibTrans2D1" presStyleIdx="1" presStyleCnt="3"/>
      <dgm:spPr/>
    </dgm:pt>
    <dgm:pt modelId="{D5B04B61-A74D-4845-927B-52636899D18F}" type="pres">
      <dgm:prSet presAssocID="{C60E9A6D-2D76-4FB5-8A64-9767C3AC553D}" presName="node" presStyleLbl="node1" presStyleIdx="1" presStyleCnt="3">
        <dgm:presLayoutVars>
          <dgm:bulletEnabled val="1"/>
        </dgm:presLayoutVars>
      </dgm:prSet>
      <dgm:spPr/>
    </dgm:pt>
    <dgm:pt modelId="{58F8B691-2CCE-4730-9B22-C0734D8F17FF}" type="pres">
      <dgm:prSet presAssocID="{A2142336-49B5-475B-989B-A777DE1CC31E}" presName="parTrans" presStyleLbl="sibTrans2D1" presStyleIdx="2" presStyleCnt="3"/>
      <dgm:spPr/>
    </dgm:pt>
    <dgm:pt modelId="{97CDF1D0-6C39-48A4-A9E1-8603749CA49B}" type="pres">
      <dgm:prSet presAssocID="{A2142336-49B5-475B-989B-A777DE1CC31E}" presName="connectorText" presStyleLbl="sibTrans2D1" presStyleIdx="2" presStyleCnt="3"/>
      <dgm:spPr/>
    </dgm:pt>
    <dgm:pt modelId="{CD053E2F-A07B-486B-8DBB-602FB824DD7E}" type="pres">
      <dgm:prSet presAssocID="{CBA418F2-CE46-4747-B873-34A44DAF0C0E}" presName="node" presStyleLbl="node1" presStyleIdx="2" presStyleCnt="3">
        <dgm:presLayoutVars>
          <dgm:bulletEnabled val="1"/>
        </dgm:presLayoutVars>
      </dgm:prSet>
      <dgm:spPr/>
    </dgm:pt>
  </dgm:ptLst>
  <dgm:cxnLst>
    <dgm:cxn modelId="{B3ACDF0C-A734-4BC1-BAF2-A110046D8F6A}" type="presOf" srcId="{A2142336-49B5-475B-989B-A777DE1CC31E}" destId="{97CDF1D0-6C39-48A4-A9E1-8603749CA49B}" srcOrd="1" destOrd="0" presId="urn:microsoft.com/office/officeart/2005/8/layout/radial5"/>
    <dgm:cxn modelId="{5B5D7D14-2A2C-4D1F-AFA8-D2DB7831FC0C}" type="presOf" srcId="{7330379F-F97C-4DCB-BA09-AB58768D9A41}" destId="{7F73804D-CC50-4E4C-8F72-21CEE468A9A6}" srcOrd="0" destOrd="0" presId="urn:microsoft.com/office/officeart/2005/8/layout/radial5"/>
    <dgm:cxn modelId="{4B279E14-7396-4E00-A794-1F154DEFDF22}" srcId="{7330379F-F97C-4DCB-BA09-AB58768D9A41}" destId="{D130E903-CB0F-4884-ACE7-D1FB48978593}" srcOrd="0" destOrd="0" parTransId="{F41102F3-431D-4BE0-8314-A41461A4E7E2}" sibTransId="{13CF7E18-0709-4737-85CC-D21C68447525}"/>
    <dgm:cxn modelId="{7D893C2B-9890-4113-AFC4-A767A75CF507}" srcId="{4848ED6A-9589-4B12-A880-252E51D4A003}" destId="{7330379F-F97C-4DCB-BA09-AB58768D9A41}" srcOrd="0" destOrd="0" parTransId="{33063F74-3127-49A8-A4E3-2D8E8BD93B77}" sibTransId="{6E4C67D0-5985-4EBB-AA50-9625613D7AB2}"/>
    <dgm:cxn modelId="{7D7B232E-DC26-42C8-A4A6-31B357CA475D}" type="presOf" srcId="{F41102F3-431D-4BE0-8314-A41461A4E7E2}" destId="{1FDF7AFF-4652-4534-A742-9C66E388281E}" srcOrd="1" destOrd="0" presId="urn:microsoft.com/office/officeart/2005/8/layout/radial5"/>
    <dgm:cxn modelId="{81ADF230-B7C0-4480-959A-8AA03BEC27AA}" srcId="{7330379F-F97C-4DCB-BA09-AB58768D9A41}" destId="{CBA418F2-CE46-4747-B873-34A44DAF0C0E}" srcOrd="2" destOrd="0" parTransId="{A2142336-49B5-475B-989B-A777DE1CC31E}" sibTransId="{CA6C129A-710B-4EBB-A7F5-4F3F7D961E53}"/>
    <dgm:cxn modelId="{DC19E83B-355C-4780-9C9B-5063ABEBC7A8}" type="presOf" srcId="{C60E9A6D-2D76-4FB5-8A64-9767C3AC553D}" destId="{D5B04B61-A74D-4845-927B-52636899D18F}" srcOrd="0" destOrd="0" presId="urn:microsoft.com/office/officeart/2005/8/layout/radial5"/>
    <dgm:cxn modelId="{31B1D6AA-223E-494A-B5C2-17A89F025B63}" type="presOf" srcId="{4848ED6A-9589-4B12-A880-252E51D4A003}" destId="{7B09DF55-29C6-4EBA-B7F1-69363DC884E3}" srcOrd="0" destOrd="0" presId="urn:microsoft.com/office/officeart/2005/8/layout/radial5"/>
    <dgm:cxn modelId="{6B0630AF-9CF8-4768-9E51-2327B873671A}" type="presOf" srcId="{F41102F3-431D-4BE0-8314-A41461A4E7E2}" destId="{ED349D82-9D07-4E97-96AF-AAE58706BFCA}" srcOrd="0" destOrd="0" presId="urn:microsoft.com/office/officeart/2005/8/layout/radial5"/>
    <dgm:cxn modelId="{EC0B84B5-55D8-4A1E-A0FB-4CF723D32028}" type="presOf" srcId="{A2142336-49B5-475B-989B-A777DE1CC31E}" destId="{58F8B691-2CCE-4730-9B22-C0734D8F17FF}" srcOrd="0" destOrd="0" presId="urn:microsoft.com/office/officeart/2005/8/layout/radial5"/>
    <dgm:cxn modelId="{2FE95ECA-56F6-4FF5-A853-321A0BB804C9}" type="presOf" srcId="{D130E903-CB0F-4884-ACE7-D1FB48978593}" destId="{31333728-1A59-4DCF-BD70-81DB8DDD45A7}" srcOrd="0" destOrd="0" presId="urn:microsoft.com/office/officeart/2005/8/layout/radial5"/>
    <dgm:cxn modelId="{2F7B15D2-1678-4CA0-8550-EB8F336F5B39}" type="presOf" srcId="{56103AA9-E973-45C1-83FD-7A1EB688323A}" destId="{B36899B9-37D1-442B-8838-DDA2C2CC8680}" srcOrd="1" destOrd="0" presId="urn:microsoft.com/office/officeart/2005/8/layout/radial5"/>
    <dgm:cxn modelId="{22B61DDB-47FC-4169-862E-AA2CABC63194}" srcId="{7330379F-F97C-4DCB-BA09-AB58768D9A41}" destId="{C60E9A6D-2D76-4FB5-8A64-9767C3AC553D}" srcOrd="1" destOrd="0" parTransId="{56103AA9-E973-45C1-83FD-7A1EB688323A}" sibTransId="{850F4010-9FEC-431F-B692-29CA20E9697C}"/>
    <dgm:cxn modelId="{B71748EF-8E94-4DB9-80EB-B463E63DA516}" type="presOf" srcId="{CBA418F2-CE46-4747-B873-34A44DAF0C0E}" destId="{CD053E2F-A07B-486B-8DBB-602FB824DD7E}" srcOrd="0" destOrd="0" presId="urn:microsoft.com/office/officeart/2005/8/layout/radial5"/>
    <dgm:cxn modelId="{3FEAFEF9-F74A-4E74-BFD0-5C393D3508BE}" type="presOf" srcId="{56103AA9-E973-45C1-83FD-7A1EB688323A}" destId="{40F9E4E7-999B-4870-A436-D6CA694CB0BC}" srcOrd="0" destOrd="0" presId="urn:microsoft.com/office/officeart/2005/8/layout/radial5"/>
    <dgm:cxn modelId="{62F3E75F-894F-44A9-BA33-B428146AE95A}" type="presParOf" srcId="{7B09DF55-29C6-4EBA-B7F1-69363DC884E3}" destId="{7F73804D-CC50-4E4C-8F72-21CEE468A9A6}" srcOrd="0" destOrd="0" presId="urn:microsoft.com/office/officeart/2005/8/layout/radial5"/>
    <dgm:cxn modelId="{3C35D6B2-5E38-4A2F-BAFB-840E16077A62}" type="presParOf" srcId="{7B09DF55-29C6-4EBA-B7F1-69363DC884E3}" destId="{ED349D82-9D07-4E97-96AF-AAE58706BFCA}" srcOrd="1" destOrd="0" presId="urn:microsoft.com/office/officeart/2005/8/layout/radial5"/>
    <dgm:cxn modelId="{573569EE-B6E4-4F96-B877-DD9647CC3210}" type="presParOf" srcId="{ED349D82-9D07-4E97-96AF-AAE58706BFCA}" destId="{1FDF7AFF-4652-4534-A742-9C66E388281E}" srcOrd="0" destOrd="0" presId="urn:microsoft.com/office/officeart/2005/8/layout/radial5"/>
    <dgm:cxn modelId="{1201FA1B-DCD2-4A82-98DF-DB2EA14D41F9}" type="presParOf" srcId="{7B09DF55-29C6-4EBA-B7F1-69363DC884E3}" destId="{31333728-1A59-4DCF-BD70-81DB8DDD45A7}" srcOrd="2" destOrd="0" presId="urn:microsoft.com/office/officeart/2005/8/layout/radial5"/>
    <dgm:cxn modelId="{F0C24991-FD1D-4E61-9EF4-9202C9E8DBA9}" type="presParOf" srcId="{7B09DF55-29C6-4EBA-B7F1-69363DC884E3}" destId="{40F9E4E7-999B-4870-A436-D6CA694CB0BC}" srcOrd="3" destOrd="0" presId="urn:microsoft.com/office/officeart/2005/8/layout/radial5"/>
    <dgm:cxn modelId="{E8DB6ACD-7BD5-4C72-8A4D-885A36EB5E4A}" type="presParOf" srcId="{40F9E4E7-999B-4870-A436-D6CA694CB0BC}" destId="{B36899B9-37D1-442B-8838-DDA2C2CC8680}" srcOrd="0" destOrd="0" presId="urn:microsoft.com/office/officeart/2005/8/layout/radial5"/>
    <dgm:cxn modelId="{62076333-5516-47F2-BB3A-86F2BD54B980}" type="presParOf" srcId="{7B09DF55-29C6-4EBA-B7F1-69363DC884E3}" destId="{D5B04B61-A74D-4845-927B-52636899D18F}" srcOrd="4" destOrd="0" presId="urn:microsoft.com/office/officeart/2005/8/layout/radial5"/>
    <dgm:cxn modelId="{B1A8977D-B5E1-44A8-BE53-B1AE79FAA45B}" type="presParOf" srcId="{7B09DF55-29C6-4EBA-B7F1-69363DC884E3}" destId="{58F8B691-2CCE-4730-9B22-C0734D8F17FF}" srcOrd="5" destOrd="0" presId="urn:microsoft.com/office/officeart/2005/8/layout/radial5"/>
    <dgm:cxn modelId="{FB483F35-7C7A-48B5-A060-0EF8DEEB318D}" type="presParOf" srcId="{58F8B691-2CCE-4730-9B22-C0734D8F17FF}" destId="{97CDF1D0-6C39-48A4-A9E1-8603749CA49B}" srcOrd="0" destOrd="0" presId="urn:microsoft.com/office/officeart/2005/8/layout/radial5"/>
    <dgm:cxn modelId="{8CAE3E9C-6B0C-429F-B690-31C89AD5F72C}" type="presParOf" srcId="{7B09DF55-29C6-4EBA-B7F1-69363DC884E3}" destId="{CD053E2F-A07B-486B-8DBB-602FB824DD7E}"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C69D7A0-2D67-44EF-AD71-21F18DF92FF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aa-ET"/>
        </a:p>
      </dgm:t>
    </dgm:pt>
    <dgm:pt modelId="{304B0001-1BF3-40A8-BABB-68D2054E107B}">
      <dgm:prSet/>
      <dgm:spPr/>
      <dgm:t>
        <a:bodyPr/>
        <a:lstStyle/>
        <a:p>
          <a:r>
            <a:rPr lang="en-US" b="1" dirty="0"/>
            <a:t>Reduce traceability</a:t>
          </a:r>
          <a:r>
            <a:rPr lang="en-US" dirty="0"/>
            <a:t> of illicit funds</a:t>
          </a:r>
          <a:endParaRPr lang="aa-ET" dirty="0"/>
        </a:p>
      </dgm:t>
    </dgm:pt>
    <dgm:pt modelId="{164960B2-7380-40C9-8B14-636DC065709F}" type="parTrans" cxnId="{8255A0D1-867C-4EB6-804B-1B92ABC31506}">
      <dgm:prSet/>
      <dgm:spPr/>
      <dgm:t>
        <a:bodyPr/>
        <a:lstStyle/>
        <a:p>
          <a:endParaRPr lang="aa-ET"/>
        </a:p>
      </dgm:t>
    </dgm:pt>
    <dgm:pt modelId="{E9F7DCBA-5612-42E9-B57E-6EB23F1A0574}" type="sibTrans" cxnId="{8255A0D1-867C-4EB6-804B-1B92ABC31506}">
      <dgm:prSet/>
      <dgm:spPr/>
      <dgm:t>
        <a:bodyPr/>
        <a:lstStyle/>
        <a:p>
          <a:endParaRPr lang="aa-ET"/>
        </a:p>
      </dgm:t>
    </dgm:pt>
    <dgm:pt modelId="{728936E3-7201-4748-AD91-48421655DE4C}">
      <dgm:prSet/>
      <dgm:spPr/>
      <dgm:t>
        <a:bodyPr/>
        <a:lstStyle/>
        <a:p>
          <a:r>
            <a:rPr lang="en-US" dirty="0"/>
            <a:t>Create </a:t>
          </a:r>
          <a:r>
            <a:rPr lang="en-US" b="1" dirty="0"/>
            <a:t>complex, multi-layered structures</a:t>
          </a:r>
          <a:endParaRPr lang="aa-ET" dirty="0"/>
        </a:p>
      </dgm:t>
    </dgm:pt>
    <dgm:pt modelId="{F2EFE587-E2AE-439E-BCD0-A436F272AAD3}" type="parTrans" cxnId="{83EB1DE1-C8B6-497D-B9B7-4F0D6DD481BD}">
      <dgm:prSet/>
      <dgm:spPr/>
      <dgm:t>
        <a:bodyPr/>
        <a:lstStyle/>
        <a:p>
          <a:endParaRPr lang="aa-ET"/>
        </a:p>
      </dgm:t>
    </dgm:pt>
    <dgm:pt modelId="{D43E7CB6-C4F2-4005-9B9D-C7CAEAF95A69}" type="sibTrans" cxnId="{83EB1DE1-C8B6-497D-B9B7-4F0D6DD481BD}">
      <dgm:prSet/>
      <dgm:spPr/>
      <dgm:t>
        <a:bodyPr/>
        <a:lstStyle/>
        <a:p>
          <a:endParaRPr lang="aa-ET"/>
        </a:p>
      </dgm:t>
    </dgm:pt>
    <dgm:pt modelId="{FE43E875-CA52-46B9-94AD-4DC1A0A2DE72}">
      <dgm:prSet/>
      <dgm:spPr/>
      <dgm:t>
        <a:bodyPr/>
        <a:lstStyle/>
        <a:p>
          <a:r>
            <a:rPr lang="en-US" dirty="0"/>
            <a:t>Facilitate </a:t>
          </a:r>
          <a:r>
            <a:rPr lang="en-US" b="1" dirty="0"/>
            <a:t>cross-border fund transfers</a:t>
          </a:r>
          <a:endParaRPr lang="aa-ET" dirty="0"/>
        </a:p>
      </dgm:t>
    </dgm:pt>
    <dgm:pt modelId="{C710BAD5-ED1F-419E-ACC2-ACFC9A9EE614}" type="parTrans" cxnId="{CC118171-D175-4E9A-8E09-6BFAA0768D4B}">
      <dgm:prSet/>
      <dgm:spPr/>
      <dgm:t>
        <a:bodyPr/>
        <a:lstStyle/>
        <a:p>
          <a:endParaRPr lang="aa-ET"/>
        </a:p>
      </dgm:t>
    </dgm:pt>
    <dgm:pt modelId="{3676E6D1-BCBC-4770-B39B-26764F63B4BD}" type="sibTrans" cxnId="{CC118171-D175-4E9A-8E09-6BFAA0768D4B}">
      <dgm:prSet/>
      <dgm:spPr/>
      <dgm:t>
        <a:bodyPr/>
        <a:lstStyle/>
        <a:p>
          <a:endParaRPr lang="aa-ET"/>
        </a:p>
      </dgm:t>
    </dgm:pt>
    <dgm:pt modelId="{C51FC0FA-3CC3-4B83-96F5-B571DB0D069A}" type="pres">
      <dgm:prSet presAssocID="{3C69D7A0-2D67-44EF-AD71-21F18DF92FF5}" presName="compositeShape" presStyleCnt="0">
        <dgm:presLayoutVars>
          <dgm:dir/>
          <dgm:resizeHandles/>
        </dgm:presLayoutVars>
      </dgm:prSet>
      <dgm:spPr/>
    </dgm:pt>
    <dgm:pt modelId="{31FBF639-8083-4E12-9F71-08B4F94561B6}" type="pres">
      <dgm:prSet presAssocID="{3C69D7A0-2D67-44EF-AD71-21F18DF92FF5}" presName="pyramid" presStyleLbl="node1" presStyleIdx="0" presStyleCnt="1" custFlipHor="0" custScaleX="3906" custScaleY="30226" custLinFactNeighborX="-19309" custLinFactNeighborY="60415"/>
      <dgm:spPr>
        <a:noFill/>
      </dgm:spPr>
    </dgm:pt>
    <dgm:pt modelId="{6F302811-A1D6-4B30-ABEB-D72F073397AF}" type="pres">
      <dgm:prSet presAssocID="{3C69D7A0-2D67-44EF-AD71-21F18DF92FF5}" presName="theList" presStyleCnt="0"/>
      <dgm:spPr/>
    </dgm:pt>
    <dgm:pt modelId="{7043F298-B3B6-433B-A172-BCE15215A3CC}" type="pres">
      <dgm:prSet presAssocID="{304B0001-1BF3-40A8-BABB-68D2054E107B}" presName="aNode" presStyleLbl="fgAcc1" presStyleIdx="0" presStyleCnt="3">
        <dgm:presLayoutVars>
          <dgm:bulletEnabled val="1"/>
        </dgm:presLayoutVars>
      </dgm:prSet>
      <dgm:spPr/>
    </dgm:pt>
    <dgm:pt modelId="{C179327F-7210-4DAC-9921-6B266BE468AF}" type="pres">
      <dgm:prSet presAssocID="{304B0001-1BF3-40A8-BABB-68D2054E107B}" presName="aSpace" presStyleCnt="0"/>
      <dgm:spPr/>
    </dgm:pt>
    <dgm:pt modelId="{7DC30E43-CA26-4783-98C6-A5FAFCEF87B7}" type="pres">
      <dgm:prSet presAssocID="{728936E3-7201-4748-AD91-48421655DE4C}" presName="aNode" presStyleLbl="fgAcc1" presStyleIdx="1" presStyleCnt="3">
        <dgm:presLayoutVars>
          <dgm:bulletEnabled val="1"/>
        </dgm:presLayoutVars>
      </dgm:prSet>
      <dgm:spPr/>
    </dgm:pt>
    <dgm:pt modelId="{93C422F0-C15D-4A9A-A4CC-6CCB53795F61}" type="pres">
      <dgm:prSet presAssocID="{728936E3-7201-4748-AD91-48421655DE4C}" presName="aSpace" presStyleCnt="0"/>
      <dgm:spPr/>
    </dgm:pt>
    <dgm:pt modelId="{519C925E-612E-437B-8F1A-3C0DC42876F2}" type="pres">
      <dgm:prSet presAssocID="{FE43E875-CA52-46B9-94AD-4DC1A0A2DE72}" presName="aNode" presStyleLbl="fgAcc1" presStyleIdx="2" presStyleCnt="3">
        <dgm:presLayoutVars>
          <dgm:bulletEnabled val="1"/>
        </dgm:presLayoutVars>
      </dgm:prSet>
      <dgm:spPr/>
    </dgm:pt>
    <dgm:pt modelId="{2CA1488B-F297-4100-A06B-CEA9A63FB2E6}" type="pres">
      <dgm:prSet presAssocID="{FE43E875-CA52-46B9-94AD-4DC1A0A2DE72}" presName="aSpace" presStyleCnt="0"/>
      <dgm:spPr/>
    </dgm:pt>
  </dgm:ptLst>
  <dgm:cxnLst>
    <dgm:cxn modelId="{C0CCD123-A844-4942-B757-ADEBC6DAC45D}" type="presOf" srcId="{304B0001-1BF3-40A8-BABB-68D2054E107B}" destId="{7043F298-B3B6-433B-A172-BCE15215A3CC}" srcOrd="0" destOrd="0" presId="urn:microsoft.com/office/officeart/2005/8/layout/pyramid2"/>
    <dgm:cxn modelId="{4BAEF663-8504-440C-8D99-33291FC4F70A}" type="presOf" srcId="{FE43E875-CA52-46B9-94AD-4DC1A0A2DE72}" destId="{519C925E-612E-437B-8F1A-3C0DC42876F2}" srcOrd="0" destOrd="0" presId="urn:microsoft.com/office/officeart/2005/8/layout/pyramid2"/>
    <dgm:cxn modelId="{E52C9969-CEF2-4C5C-9DEF-674C68A7B227}" type="presOf" srcId="{728936E3-7201-4748-AD91-48421655DE4C}" destId="{7DC30E43-CA26-4783-98C6-A5FAFCEF87B7}" srcOrd="0" destOrd="0" presId="urn:microsoft.com/office/officeart/2005/8/layout/pyramid2"/>
    <dgm:cxn modelId="{CC118171-D175-4E9A-8E09-6BFAA0768D4B}" srcId="{3C69D7A0-2D67-44EF-AD71-21F18DF92FF5}" destId="{FE43E875-CA52-46B9-94AD-4DC1A0A2DE72}" srcOrd="2" destOrd="0" parTransId="{C710BAD5-ED1F-419E-ACC2-ACFC9A9EE614}" sibTransId="{3676E6D1-BCBC-4770-B39B-26764F63B4BD}"/>
    <dgm:cxn modelId="{14B619A2-54DC-4AD9-8E33-73B0B8006AD4}" type="presOf" srcId="{3C69D7A0-2D67-44EF-AD71-21F18DF92FF5}" destId="{C51FC0FA-3CC3-4B83-96F5-B571DB0D069A}" srcOrd="0" destOrd="0" presId="urn:microsoft.com/office/officeart/2005/8/layout/pyramid2"/>
    <dgm:cxn modelId="{8255A0D1-867C-4EB6-804B-1B92ABC31506}" srcId="{3C69D7A0-2D67-44EF-AD71-21F18DF92FF5}" destId="{304B0001-1BF3-40A8-BABB-68D2054E107B}" srcOrd="0" destOrd="0" parTransId="{164960B2-7380-40C9-8B14-636DC065709F}" sibTransId="{E9F7DCBA-5612-42E9-B57E-6EB23F1A0574}"/>
    <dgm:cxn modelId="{83EB1DE1-C8B6-497D-B9B7-4F0D6DD481BD}" srcId="{3C69D7A0-2D67-44EF-AD71-21F18DF92FF5}" destId="{728936E3-7201-4748-AD91-48421655DE4C}" srcOrd="1" destOrd="0" parTransId="{F2EFE587-E2AE-439E-BCD0-A436F272AAD3}" sibTransId="{D43E7CB6-C4F2-4005-9B9D-C7CAEAF95A69}"/>
    <dgm:cxn modelId="{ECE6D5AA-FBB9-41AA-B91E-EFB88DBF1723}" type="presParOf" srcId="{C51FC0FA-3CC3-4B83-96F5-B571DB0D069A}" destId="{31FBF639-8083-4E12-9F71-08B4F94561B6}" srcOrd="0" destOrd="0" presId="urn:microsoft.com/office/officeart/2005/8/layout/pyramid2"/>
    <dgm:cxn modelId="{6E529749-3300-424B-B29A-89E3A1DC7E04}" type="presParOf" srcId="{C51FC0FA-3CC3-4B83-96F5-B571DB0D069A}" destId="{6F302811-A1D6-4B30-ABEB-D72F073397AF}" srcOrd="1" destOrd="0" presId="urn:microsoft.com/office/officeart/2005/8/layout/pyramid2"/>
    <dgm:cxn modelId="{E65077B0-5014-41C4-B043-763CB5A7452E}" type="presParOf" srcId="{6F302811-A1D6-4B30-ABEB-D72F073397AF}" destId="{7043F298-B3B6-433B-A172-BCE15215A3CC}" srcOrd="0" destOrd="0" presId="urn:microsoft.com/office/officeart/2005/8/layout/pyramid2"/>
    <dgm:cxn modelId="{9B7435FE-D96D-4B11-8296-2A522B85818C}" type="presParOf" srcId="{6F302811-A1D6-4B30-ABEB-D72F073397AF}" destId="{C179327F-7210-4DAC-9921-6B266BE468AF}" srcOrd="1" destOrd="0" presId="urn:microsoft.com/office/officeart/2005/8/layout/pyramid2"/>
    <dgm:cxn modelId="{079C4B8C-19C3-466F-996C-78AE7A41C797}" type="presParOf" srcId="{6F302811-A1D6-4B30-ABEB-D72F073397AF}" destId="{7DC30E43-CA26-4783-98C6-A5FAFCEF87B7}" srcOrd="2" destOrd="0" presId="urn:microsoft.com/office/officeart/2005/8/layout/pyramid2"/>
    <dgm:cxn modelId="{12A1ECA4-01CA-4B5E-A973-FBD00EA8046A}" type="presParOf" srcId="{6F302811-A1D6-4B30-ABEB-D72F073397AF}" destId="{93C422F0-C15D-4A9A-A4CC-6CCB53795F61}" srcOrd="3" destOrd="0" presId="urn:microsoft.com/office/officeart/2005/8/layout/pyramid2"/>
    <dgm:cxn modelId="{83824A66-F798-405A-8FB5-E5A8D96A2F1D}" type="presParOf" srcId="{6F302811-A1D6-4B30-ABEB-D72F073397AF}" destId="{519C925E-612E-437B-8F1A-3C0DC42876F2}" srcOrd="4" destOrd="0" presId="urn:microsoft.com/office/officeart/2005/8/layout/pyramid2"/>
    <dgm:cxn modelId="{4996E3C8-C6AF-4A7E-BF22-079FE263BA4F}" type="presParOf" srcId="{6F302811-A1D6-4B30-ABEB-D72F073397AF}" destId="{2CA1488B-F297-4100-A06B-CEA9A63FB2E6}"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428F638-13D3-4FF1-864C-BA34698CD50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2E537326-0BEE-4EDC-BA80-0734043ACA67}">
      <dgm:prSet phldrT="[Text]" custT="1"/>
      <dgm:spPr/>
      <dgm:t>
        <a:bodyPr/>
        <a:lstStyle/>
        <a:p>
          <a:r>
            <a:rPr lang="en-US" sz="1800" b="0" dirty="0">
              <a:latin typeface="Times New Roman" panose="02020603050405020304" pitchFamily="18" charset="0"/>
              <a:cs typeface="Times New Roman" panose="02020603050405020304" pitchFamily="18" charset="0"/>
            </a:rPr>
            <a:t>Comprehensive AML framework applicable to TCSPs</a:t>
          </a:r>
        </a:p>
      </dgm:t>
    </dgm:pt>
    <dgm:pt modelId="{436DF171-0827-4C73-87AF-FD16462065F3}" type="parTrans" cxnId="{7E1F61DD-0CC3-4CA0-8799-6F655365F6B7}">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85BB6E2C-7581-4984-9F12-0A41494D2E4D}" type="sibTrans" cxnId="{7E1F61DD-0CC3-4CA0-8799-6F655365F6B7}">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446D6583-8AA8-4DCB-AB59-5A53798B7134}">
      <dgm:prSet phldrT="[Text]" custT="1"/>
      <dgm:spPr/>
      <dgm:t>
        <a:bodyPr/>
        <a:lstStyle/>
        <a:p>
          <a:r>
            <a:rPr lang="en-US" sz="1800" b="0" dirty="0">
              <a:latin typeface="Times New Roman" panose="02020603050405020304" pitchFamily="18" charset="0"/>
              <a:cs typeface="Times New Roman" panose="02020603050405020304" pitchFamily="18" charset="0"/>
            </a:rPr>
            <a:t>Comprehensive framework for the licensing and registration requirements, Entry controls –fit and proper test/assessment on directors, shareholders, and beneficial owners of TCSPs</a:t>
          </a:r>
        </a:p>
      </dgm:t>
    </dgm:pt>
    <dgm:pt modelId="{CBA401D5-50CA-4EFD-A30A-D0A21693EE54}" type="par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70716E4-F3C0-4196-9540-4E4702E7FC63}" type="sibTrans" cxnId="{64F89CAB-2D4E-40F3-ABE7-4CEDECB6FC1A}">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DA3BFCAF-6B45-4D6F-94A4-627D721658BA}">
      <dgm:prSet phldrT="[Text]" custT="1"/>
      <dgm:spPr/>
      <dgm:t>
        <a:bodyPr/>
        <a:lstStyle/>
        <a:p>
          <a:r>
            <a:rPr lang="en-US" sz="1800" b="0" dirty="0">
              <a:latin typeface="Times New Roman" panose="02020603050405020304" pitchFamily="18" charset="0"/>
              <a:cs typeface="Times New Roman" panose="02020603050405020304" pitchFamily="18" charset="0"/>
            </a:rPr>
            <a:t>Supervision: risk-based onsite and offsite</a:t>
          </a:r>
        </a:p>
      </dgm:t>
    </dgm:pt>
    <dgm:pt modelId="{9764454C-33F7-4791-9D7D-C4E2356BA544}" type="par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C0D9D066-C73B-49B0-8564-C53EEA56ACF1}" type="sibTrans" cxnId="{B4F496CA-5955-4DF6-972A-DE6821B1D60D}">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5A820921-B501-41EC-AC52-89CBCF4FFA44}">
      <dgm:prSet phldrT="[Text]" custT="1"/>
      <dgm:spPr/>
      <dgm:t>
        <a:bodyPr/>
        <a:lstStyle/>
        <a:p>
          <a:r>
            <a:rPr lang="en-US" sz="1800" b="0" dirty="0">
              <a:latin typeface="Times New Roman" panose="02020603050405020304" pitchFamily="18" charset="0"/>
              <a:cs typeface="Times New Roman" panose="02020603050405020304" pitchFamily="18" charset="0"/>
            </a:rPr>
            <a:t>Application of AML/CFT risk-based approach for supervision of TCSPS </a:t>
          </a:r>
        </a:p>
      </dgm:t>
    </dgm:pt>
    <dgm:pt modelId="{1E50CE24-9C46-4125-A902-06A44122F05E}" type="par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9D61EEFF-5818-4F0A-8E39-11218911E712}" type="sibTrans" cxnId="{A2B6D1D6-4F20-4494-9583-E5570260BE2C}">
      <dgm:prSet/>
      <dgm:spPr/>
      <dgm:t>
        <a:bodyPr/>
        <a:lstStyle/>
        <a:p>
          <a:endParaRPr lang="en-US" sz="1800" b="0">
            <a:solidFill>
              <a:schemeClr val="tx2">
                <a:lumMod val="50000"/>
              </a:schemeClr>
            </a:solidFill>
            <a:latin typeface="Times New Roman" panose="02020603050405020304" pitchFamily="18" charset="0"/>
            <a:cs typeface="Times New Roman" panose="02020603050405020304" pitchFamily="18" charset="0"/>
          </a:endParaRPr>
        </a:p>
      </dgm:t>
    </dgm:pt>
    <dgm:pt modelId="{211BC674-BAF8-436C-A008-120BB9E16897}">
      <dgm:prSet custT="1"/>
      <dgm:spPr/>
      <dgm:t>
        <a:bodyPr/>
        <a:lstStyle/>
        <a:p>
          <a:r>
            <a:rPr lang="en-US" sz="1800" b="0" dirty="0">
              <a:latin typeface="Times New Roman" panose="02020603050405020304" pitchFamily="18" charset="0"/>
              <a:cs typeface="Times New Roman" panose="02020603050405020304" pitchFamily="18" charset="0"/>
            </a:rPr>
            <a:t>Powers to impose administrative sanctions</a:t>
          </a:r>
        </a:p>
      </dgm:t>
    </dgm:pt>
    <dgm:pt modelId="{0CC84343-0FFC-4119-9E73-D174CCB52E44}" type="par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AB19D85-3C7C-48A0-9991-4971E3D564C4}" type="sibTrans" cxnId="{5BC84775-0514-44AD-A867-8A94303FA8E7}">
      <dgm:prSet/>
      <dgm:spPr/>
      <dgm:t>
        <a:bodyPr/>
        <a:lstStyle/>
        <a:p>
          <a:endParaRPr lang="en-US" sz="1800" b="0">
            <a:latin typeface="Times New Roman" panose="02020603050405020304" pitchFamily="18" charset="0"/>
            <a:cs typeface="Times New Roman" panose="02020603050405020304" pitchFamily="18" charset="0"/>
          </a:endParaRPr>
        </a:p>
      </dgm:t>
    </dgm:pt>
    <dgm:pt modelId="{03F689C1-C96A-4818-9DE4-28AE87422289}" type="pres">
      <dgm:prSet presAssocID="{8428F638-13D3-4FF1-864C-BA34698CD506}" presName="Name0" presStyleCnt="0">
        <dgm:presLayoutVars>
          <dgm:chMax val="7"/>
          <dgm:chPref val="7"/>
          <dgm:dir/>
        </dgm:presLayoutVars>
      </dgm:prSet>
      <dgm:spPr/>
    </dgm:pt>
    <dgm:pt modelId="{1071964E-F99E-4E67-ACFD-8D493CD5CCED}" type="pres">
      <dgm:prSet presAssocID="{8428F638-13D3-4FF1-864C-BA34698CD506}" presName="Name1" presStyleCnt="0"/>
      <dgm:spPr/>
    </dgm:pt>
    <dgm:pt modelId="{80551AD4-FB40-4CF3-BC86-B07DD037165F}" type="pres">
      <dgm:prSet presAssocID="{8428F638-13D3-4FF1-864C-BA34698CD506}" presName="cycle" presStyleCnt="0"/>
      <dgm:spPr/>
    </dgm:pt>
    <dgm:pt modelId="{ED084D9F-3095-4E7B-950B-60B348E62273}" type="pres">
      <dgm:prSet presAssocID="{8428F638-13D3-4FF1-864C-BA34698CD506}" presName="srcNode" presStyleLbl="node1" presStyleIdx="0" presStyleCnt="5"/>
      <dgm:spPr/>
    </dgm:pt>
    <dgm:pt modelId="{8FF3D49E-F808-4B28-9D0A-5C942A130BF3}" type="pres">
      <dgm:prSet presAssocID="{8428F638-13D3-4FF1-864C-BA34698CD506}" presName="conn" presStyleLbl="parChTrans1D2" presStyleIdx="0" presStyleCnt="1"/>
      <dgm:spPr/>
    </dgm:pt>
    <dgm:pt modelId="{50102C16-3D04-459C-8989-F04B8174DD37}" type="pres">
      <dgm:prSet presAssocID="{8428F638-13D3-4FF1-864C-BA34698CD506}" presName="extraNode" presStyleLbl="node1" presStyleIdx="0" presStyleCnt="5"/>
      <dgm:spPr/>
    </dgm:pt>
    <dgm:pt modelId="{4F3609A5-1B59-4DC0-8CAD-D409596F75FD}" type="pres">
      <dgm:prSet presAssocID="{8428F638-13D3-4FF1-864C-BA34698CD506}" presName="dstNode" presStyleLbl="node1" presStyleIdx="0" presStyleCnt="5"/>
      <dgm:spPr/>
    </dgm:pt>
    <dgm:pt modelId="{B102DC67-B501-4DB3-B96C-1C3B44A9513F}" type="pres">
      <dgm:prSet presAssocID="{2E537326-0BEE-4EDC-BA80-0734043ACA67}" presName="text_1" presStyleLbl="node1" presStyleIdx="0" presStyleCnt="5">
        <dgm:presLayoutVars>
          <dgm:bulletEnabled val="1"/>
        </dgm:presLayoutVars>
      </dgm:prSet>
      <dgm:spPr/>
    </dgm:pt>
    <dgm:pt modelId="{0FC5574A-B723-4357-BBAC-CFD1B71F9B0C}" type="pres">
      <dgm:prSet presAssocID="{2E537326-0BEE-4EDC-BA80-0734043ACA67}" presName="accent_1" presStyleCnt="0"/>
      <dgm:spPr/>
    </dgm:pt>
    <dgm:pt modelId="{8D725E6D-54B2-4E88-82F7-4908D5B1855C}" type="pres">
      <dgm:prSet presAssocID="{2E537326-0BEE-4EDC-BA80-0734043ACA67}" presName="accentRepeatNode" presStyleLbl="solidFgAcc1" presStyleIdx="0" presStyleCnt="5"/>
      <dgm:spPr/>
    </dgm:pt>
    <dgm:pt modelId="{580A5A2A-B123-4488-B886-972A14A501B8}" type="pres">
      <dgm:prSet presAssocID="{446D6583-8AA8-4DCB-AB59-5A53798B7134}" presName="text_2" presStyleLbl="node1" presStyleIdx="1" presStyleCnt="5" custScaleY="148984">
        <dgm:presLayoutVars>
          <dgm:bulletEnabled val="1"/>
        </dgm:presLayoutVars>
      </dgm:prSet>
      <dgm:spPr/>
    </dgm:pt>
    <dgm:pt modelId="{53F7A4C4-A633-477A-B29D-95746C2929AE}" type="pres">
      <dgm:prSet presAssocID="{446D6583-8AA8-4DCB-AB59-5A53798B7134}" presName="accent_2" presStyleCnt="0"/>
      <dgm:spPr/>
    </dgm:pt>
    <dgm:pt modelId="{D6A41E2D-1DF0-4C0D-A7F8-83015C7BC3BA}" type="pres">
      <dgm:prSet presAssocID="{446D6583-8AA8-4DCB-AB59-5A53798B7134}" presName="accentRepeatNode" presStyleLbl="solidFgAcc1" presStyleIdx="1" presStyleCnt="5"/>
      <dgm:spPr/>
    </dgm:pt>
    <dgm:pt modelId="{1D06B5A7-890E-4098-ADD4-9CB9FA675583}" type="pres">
      <dgm:prSet presAssocID="{5A820921-B501-41EC-AC52-89CBCF4FFA44}" presName="text_3" presStyleLbl="node1" presStyleIdx="2" presStyleCnt="5">
        <dgm:presLayoutVars>
          <dgm:bulletEnabled val="1"/>
        </dgm:presLayoutVars>
      </dgm:prSet>
      <dgm:spPr/>
    </dgm:pt>
    <dgm:pt modelId="{1E06E63C-C4ED-40F3-BE4D-1E518643C2BF}" type="pres">
      <dgm:prSet presAssocID="{5A820921-B501-41EC-AC52-89CBCF4FFA44}" presName="accent_3" presStyleCnt="0"/>
      <dgm:spPr/>
    </dgm:pt>
    <dgm:pt modelId="{78FB8002-F052-4185-B2A7-BA347A532F72}" type="pres">
      <dgm:prSet presAssocID="{5A820921-B501-41EC-AC52-89CBCF4FFA44}" presName="accentRepeatNode" presStyleLbl="solidFgAcc1" presStyleIdx="2" presStyleCnt="5"/>
      <dgm:spPr/>
    </dgm:pt>
    <dgm:pt modelId="{9917A957-ACC2-4631-9AFA-83D29F1A6781}" type="pres">
      <dgm:prSet presAssocID="{DA3BFCAF-6B45-4D6F-94A4-627D721658BA}" presName="text_4" presStyleLbl="node1" presStyleIdx="3" presStyleCnt="5">
        <dgm:presLayoutVars>
          <dgm:bulletEnabled val="1"/>
        </dgm:presLayoutVars>
      </dgm:prSet>
      <dgm:spPr/>
    </dgm:pt>
    <dgm:pt modelId="{3638A247-7BD5-47FD-89AE-AB3FE83FC0D2}" type="pres">
      <dgm:prSet presAssocID="{DA3BFCAF-6B45-4D6F-94A4-627D721658BA}" presName="accent_4" presStyleCnt="0"/>
      <dgm:spPr/>
    </dgm:pt>
    <dgm:pt modelId="{D16F3FCC-FE45-4520-AE41-B4DADD32A0D0}" type="pres">
      <dgm:prSet presAssocID="{DA3BFCAF-6B45-4D6F-94A4-627D721658BA}" presName="accentRepeatNode" presStyleLbl="solidFgAcc1" presStyleIdx="3" presStyleCnt="5"/>
      <dgm:spPr/>
    </dgm:pt>
    <dgm:pt modelId="{78991D95-95AC-402D-831C-2324E87B597F}" type="pres">
      <dgm:prSet presAssocID="{211BC674-BAF8-436C-A008-120BB9E16897}" presName="text_5" presStyleLbl="node1" presStyleIdx="4" presStyleCnt="5">
        <dgm:presLayoutVars>
          <dgm:bulletEnabled val="1"/>
        </dgm:presLayoutVars>
      </dgm:prSet>
      <dgm:spPr/>
    </dgm:pt>
    <dgm:pt modelId="{9F47E647-925E-4155-B495-50B6D0A42A8C}" type="pres">
      <dgm:prSet presAssocID="{211BC674-BAF8-436C-A008-120BB9E16897}" presName="accent_5" presStyleCnt="0"/>
      <dgm:spPr/>
    </dgm:pt>
    <dgm:pt modelId="{9A1E1E78-2364-4B64-A553-1A9F44964553}" type="pres">
      <dgm:prSet presAssocID="{211BC674-BAF8-436C-A008-120BB9E16897}" presName="accentRepeatNode" presStyleLbl="solidFgAcc1" presStyleIdx="4" presStyleCnt="5"/>
      <dgm:spPr/>
    </dgm:pt>
  </dgm:ptLst>
  <dgm:cxnLst>
    <dgm:cxn modelId="{223C052E-4846-4F99-868D-3C39547962E1}" type="presOf" srcId="{8428F638-13D3-4FF1-864C-BA34698CD506}" destId="{03F689C1-C96A-4818-9DE4-28AE87422289}" srcOrd="0" destOrd="0" presId="urn:microsoft.com/office/officeart/2008/layout/VerticalCurvedList"/>
    <dgm:cxn modelId="{34495946-8A4F-407B-A512-3AB0AC71911F}" type="presOf" srcId="{211BC674-BAF8-436C-A008-120BB9E16897}" destId="{78991D95-95AC-402D-831C-2324E87B597F}" srcOrd="0" destOrd="0" presId="urn:microsoft.com/office/officeart/2008/layout/VerticalCurvedList"/>
    <dgm:cxn modelId="{14C55B4D-1BF7-415B-AC53-6475ABCB9563}" type="presOf" srcId="{5A820921-B501-41EC-AC52-89CBCF4FFA44}" destId="{1D06B5A7-890E-4098-ADD4-9CB9FA675583}" srcOrd="0" destOrd="0" presId="urn:microsoft.com/office/officeart/2008/layout/VerticalCurvedList"/>
    <dgm:cxn modelId="{5BC84775-0514-44AD-A867-8A94303FA8E7}" srcId="{8428F638-13D3-4FF1-864C-BA34698CD506}" destId="{211BC674-BAF8-436C-A008-120BB9E16897}" srcOrd="4" destOrd="0" parTransId="{0CC84343-0FFC-4119-9E73-D174CCB52E44}" sibTransId="{0AB19D85-3C7C-48A0-9991-4971E3D564C4}"/>
    <dgm:cxn modelId="{11F3AC85-A70E-4C67-8DBF-10F853924259}" type="presOf" srcId="{85BB6E2C-7581-4984-9F12-0A41494D2E4D}" destId="{8FF3D49E-F808-4B28-9D0A-5C942A130BF3}" srcOrd="0" destOrd="0" presId="urn:microsoft.com/office/officeart/2008/layout/VerticalCurvedList"/>
    <dgm:cxn modelId="{3696F989-A8D4-4D21-BC07-3FA5EE245F19}" type="presOf" srcId="{DA3BFCAF-6B45-4D6F-94A4-627D721658BA}" destId="{9917A957-ACC2-4631-9AFA-83D29F1A6781}" srcOrd="0" destOrd="0" presId="urn:microsoft.com/office/officeart/2008/layout/VerticalCurvedList"/>
    <dgm:cxn modelId="{64F89CAB-2D4E-40F3-ABE7-4CEDECB6FC1A}" srcId="{8428F638-13D3-4FF1-864C-BA34698CD506}" destId="{446D6583-8AA8-4DCB-AB59-5A53798B7134}" srcOrd="1" destOrd="0" parTransId="{CBA401D5-50CA-4EFD-A30A-D0A21693EE54}" sibTransId="{270716E4-F3C0-4196-9540-4E4702E7FC63}"/>
    <dgm:cxn modelId="{B4F496CA-5955-4DF6-972A-DE6821B1D60D}" srcId="{8428F638-13D3-4FF1-864C-BA34698CD506}" destId="{DA3BFCAF-6B45-4D6F-94A4-627D721658BA}" srcOrd="3" destOrd="0" parTransId="{9764454C-33F7-4791-9D7D-C4E2356BA544}" sibTransId="{C0D9D066-C73B-49B0-8564-C53EEA56ACF1}"/>
    <dgm:cxn modelId="{874FA1CB-07E6-4F3E-90DC-D4190EB290BB}" type="presOf" srcId="{2E537326-0BEE-4EDC-BA80-0734043ACA67}" destId="{B102DC67-B501-4DB3-B96C-1C3B44A9513F}" srcOrd="0" destOrd="0" presId="urn:microsoft.com/office/officeart/2008/layout/VerticalCurvedList"/>
    <dgm:cxn modelId="{A2B6D1D6-4F20-4494-9583-E5570260BE2C}" srcId="{8428F638-13D3-4FF1-864C-BA34698CD506}" destId="{5A820921-B501-41EC-AC52-89CBCF4FFA44}" srcOrd="2" destOrd="0" parTransId="{1E50CE24-9C46-4125-A902-06A44122F05E}" sibTransId="{9D61EEFF-5818-4F0A-8E39-11218911E712}"/>
    <dgm:cxn modelId="{7E1F61DD-0CC3-4CA0-8799-6F655365F6B7}" srcId="{8428F638-13D3-4FF1-864C-BA34698CD506}" destId="{2E537326-0BEE-4EDC-BA80-0734043ACA67}" srcOrd="0" destOrd="0" parTransId="{436DF171-0827-4C73-87AF-FD16462065F3}" sibTransId="{85BB6E2C-7581-4984-9F12-0A41494D2E4D}"/>
    <dgm:cxn modelId="{BB6D0BDF-3DF0-4BA6-96BB-073E4857466E}" type="presOf" srcId="{446D6583-8AA8-4DCB-AB59-5A53798B7134}" destId="{580A5A2A-B123-4488-B886-972A14A501B8}" srcOrd="0" destOrd="0" presId="urn:microsoft.com/office/officeart/2008/layout/VerticalCurvedList"/>
    <dgm:cxn modelId="{701C8A00-2132-44E9-BE69-F4BB82A0C09B}" type="presParOf" srcId="{03F689C1-C96A-4818-9DE4-28AE87422289}" destId="{1071964E-F99E-4E67-ACFD-8D493CD5CCED}" srcOrd="0" destOrd="0" presId="urn:microsoft.com/office/officeart/2008/layout/VerticalCurvedList"/>
    <dgm:cxn modelId="{FA853A64-D69B-43BE-A6D3-744A1AFCC0A6}" type="presParOf" srcId="{1071964E-F99E-4E67-ACFD-8D493CD5CCED}" destId="{80551AD4-FB40-4CF3-BC86-B07DD037165F}" srcOrd="0" destOrd="0" presId="urn:microsoft.com/office/officeart/2008/layout/VerticalCurvedList"/>
    <dgm:cxn modelId="{8988AF9F-2C16-4AAB-B2ED-9BF18969F8A3}" type="presParOf" srcId="{80551AD4-FB40-4CF3-BC86-B07DD037165F}" destId="{ED084D9F-3095-4E7B-950B-60B348E62273}" srcOrd="0" destOrd="0" presId="urn:microsoft.com/office/officeart/2008/layout/VerticalCurvedList"/>
    <dgm:cxn modelId="{EB98B574-8E77-498E-A5D0-8062A54875A2}" type="presParOf" srcId="{80551AD4-FB40-4CF3-BC86-B07DD037165F}" destId="{8FF3D49E-F808-4B28-9D0A-5C942A130BF3}" srcOrd="1" destOrd="0" presId="urn:microsoft.com/office/officeart/2008/layout/VerticalCurvedList"/>
    <dgm:cxn modelId="{6F5E3B9C-8D5D-450A-AC5C-59141F574F04}" type="presParOf" srcId="{80551AD4-FB40-4CF3-BC86-B07DD037165F}" destId="{50102C16-3D04-459C-8989-F04B8174DD37}" srcOrd="2" destOrd="0" presId="urn:microsoft.com/office/officeart/2008/layout/VerticalCurvedList"/>
    <dgm:cxn modelId="{53434D25-C1C0-4DF3-AD27-C235456A48FC}" type="presParOf" srcId="{80551AD4-FB40-4CF3-BC86-B07DD037165F}" destId="{4F3609A5-1B59-4DC0-8CAD-D409596F75FD}" srcOrd="3" destOrd="0" presId="urn:microsoft.com/office/officeart/2008/layout/VerticalCurvedList"/>
    <dgm:cxn modelId="{1D6BFD37-7CFA-4299-83C8-1D0563AF481D}" type="presParOf" srcId="{1071964E-F99E-4E67-ACFD-8D493CD5CCED}" destId="{B102DC67-B501-4DB3-B96C-1C3B44A9513F}" srcOrd="1" destOrd="0" presId="urn:microsoft.com/office/officeart/2008/layout/VerticalCurvedList"/>
    <dgm:cxn modelId="{4F71DA48-A47D-46C8-8F13-D229A11CE6A7}" type="presParOf" srcId="{1071964E-F99E-4E67-ACFD-8D493CD5CCED}" destId="{0FC5574A-B723-4357-BBAC-CFD1B71F9B0C}" srcOrd="2" destOrd="0" presId="urn:microsoft.com/office/officeart/2008/layout/VerticalCurvedList"/>
    <dgm:cxn modelId="{CEFAEDB3-D11C-4560-B2E5-5E193924F76C}" type="presParOf" srcId="{0FC5574A-B723-4357-BBAC-CFD1B71F9B0C}" destId="{8D725E6D-54B2-4E88-82F7-4908D5B1855C}" srcOrd="0" destOrd="0" presId="urn:microsoft.com/office/officeart/2008/layout/VerticalCurvedList"/>
    <dgm:cxn modelId="{80109C61-673D-4D86-B1AE-12BC778A42B3}" type="presParOf" srcId="{1071964E-F99E-4E67-ACFD-8D493CD5CCED}" destId="{580A5A2A-B123-4488-B886-972A14A501B8}" srcOrd="3" destOrd="0" presId="urn:microsoft.com/office/officeart/2008/layout/VerticalCurvedList"/>
    <dgm:cxn modelId="{C72D6B17-A44B-4758-9B6D-F0886AA29ECF}" type="presParOf" srcId="{1071964E-F99E-4E67-ACFD-8D493CD5CCED}" destId="{53F7A4C4-A633-477A-B29D-95746C2929AE}" srcOrd="4" destOrd="0" presId="urn:microsoft.com/office/officeart/2008/layout/VerticalCurvedList"/>
    <dgm:cxn modelId="{00C59C77-633F-4227-89CD-8BE47FC8BCBC}" type="presParOf" srcId="{53F7A4C4-A633-477A-B29D-95746C2929AE}" destId="{D6A41E2D-1DF0-4C0D-A7F8-83015C7BC3BA}" srcOrd="0" destOrd="0" presId="urn:microsoft.com/office/officeart/2008/layout/VerticalCurvedList"/>
    <dgm:cxn modelId="{E6866EFA-FBBA-4EFD-B511-B77D10D14929}" type="presParOf" srcId="{1071964E-F99E-4E67-ACFD-8D493CD5CCED}" destId="{1D06B5A7-890E-4098-ADD4-9CB9FA675583}" srcOrd="5" destOrd="0" presId="urn:microsoft.com/office/officeart/2008/layout/VerticalCurvedList"/>
    <dgm:cxn modelId="{FC00F2BD-82EA-4C13-8F79-62D0DCAA3306}" type="presParOf" srcId="{1071964E-F99E-4E67-ACFD-8D493CD5CCED}" destId="{1E06E63C-C4ED-40F3-BE4D-1E518643C2BF}" srcOrd="6" destOrd="0" presId="urn:microsoft.com/office/officeart/2008/layout/VerticalCurvedList"/>
    <dgm:cxn modelId="{AA99CE19-F6C9-43B0-ABFA-700E365A7E8E}" type="presParOf" srcId="{1E06E63C-C4ED-40F3-BE4D-1E518643C2BF}" destId="{78FB8002-F052-4185-B2A7-BA347A532F72}" srcOrd="0" destOrd="0" presId="urn:microsoft.com/office/officeart/2008/layout/VerticalCurvedList"/>
    <dgm:cxn modelId="{C2C0D207-5D96-40FD-BE96-2D600A36C2CA}" type="presParOf" srcId="{1071964E-F99E-4E67-ACFD-8D493CD5CCED}" destId="{9917A957-ACC2-4631-9AFA-83D29F1A6781}" srcOrd="7" destOrd="0" presId="urn:microsoft.com/office/officeart/2008/layout/VerticalCurvedList"/>
    <dgm:cxn modelId="{B14B5EB7-832A-4534-95AD-37AF788F006F}" type="presParOf" srcId="{1071964E-F99E-4E67-ACFD-8D493CD5CCED}" destId="{3638A247-7BD5-47FD-89AE-AB3FE83FC0D2}" srcOrd="8" destOrd="0" presId="urn:microsoft.com/office/officeart/2008/layout/VerticalCurvedList"/>
    <dgm:cxn modelId="{03DEEA9E-B2B7-475C-AA1C-7D1430926458}" type="presParOf" srcId="{3638A247-7BD5-47FD-89AE-AB3FE83FC0D2}" destId="{D16F3FCC-FE45-4520-AE41-B4DADD32A0D0}" srcOrd="0" destOrd="0" presId="urn:microsoft.com/office/officeart/2008/layout/VerticalCurvedList"/>
    <dgm:cxn modelId="{DBD3FA78-3EBB-4AB6-8BCC-479772B0238A}" type="presParOf" srcId="{1071964E-F99E-4E67-ACFD-8D493CD5CCED}" destId="{78991D95-95AC-402D-831C-2324E87B597F}" srcOrd="9" destOrd="0" presId="urn:microsoft.com/office/officeart/2008/layout/VerticalCurvedList"/>
    <dgm:cxn modelId="{B92874FD-8F79-4E03-ACB2-672F569DA1B5}" type="presParOf" srcId="{1071964E-F99E-4E67-ACFD-8D493CD5CCED}" destId="{9F47E647-925E-4155-B495-50B6D0A42A8C}" srcOrd="10" destOrd="0" presId="urn:microsoft.com/office/officeart/2008/layout/VerticalCurvedList"/>
    <dgm:cxn modelId="{72E4E648-2CF5-4E0D-939C-173BFFB8C060}" type="presParOf" srcId="{9F47E647-925E-4155-B495-50B6D0A42A8C}" destId="{9A1E1E78-2364-4B64-A553-1A9F449645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3.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553555DF-A2FC-436A-AC65-B6DD72118EF7}">
      <dgm:prSet/>
      <dgm:spPr>
        <a:solidFill>
          <a:srgbClr val="C00000"/>
        </a:solidFill>
      </dgm:spPr>
      <dgm:t>
        <a:bodyPr/>
        <a:lstStyle/>
        <a:p>
          <a:r>
            <a:rPr lang="en-US" dirty="0"/>
            <a:t>ML Threat Rating: </a:t>
          </a:r>
          <a:r>
            <a:rPr lang="en-US" b="1" dirty="0"/>
            <a:t>High</a:t>
          </a:r>
        </a:p>
      </dgm:t>
    </dgm:pt>
    <dgm:pt modelId="{C74929AB-CD51-4D36-AB82-BFB0951129EB}" type="parTrans" cxnId="{08140AEE-C123-4748-9ED3-017E922FC767}">
      <dgm:prSet/>
      <dgm:spPr/>
      <dgm:t>
        <a:bodyPr/>
        <a:lstStyle/>
        <a:p>
          <a:endParaRPr lang="aa-ET"/>
        </a:p>
      </dgm:t>
    </dgm:pt>
    <dgm:pt modelId="{CD528813-5AE9-445C-B457-73C6F0B78071}" type="sibTrans" cxnId="{08140AEE-C123-4748-9ED3-017E922FC767}">
      <dgm:prSet/>
      <dgm:spPr/>
      <dgm:t>
        <a:bodyPr/>
        <a:lstStyle/>
        <a:p>
          <a:endParaRPr lang="aa-ET"/>
        </a:p>
      </dgm:t>
    </dgm:pt>
    <dgm:pt modelId="{D1A2B2D7-E195-4CEA-A124-23C8590CCC08}">
      <dgm:prSet/>
      <dgm:spPr>
        <a:solidFill>
          <a:srgbClr val="FFCC00"/>
        </a:solidFill>
      </dgm:spPr>
      <dgm:t>
        <a:bodyPr/>
        <a:lstStyle/>
        <a:p>
          <a:r>
            <a:rPr lang="en-US" dirty="0"/>
            <a:t>ML Residual Vulnerability: </a:t>
          </a:r>
          <a:r>
            <a:rPr lang="en-US" b="1" dirty="0"/>
            <a:t>Medium</a:t>
          </a:r>
        </a:p>
      </dgm:t>
    </dgm:pt>
    <dgm:pt modelId="{1852BADC-F875-46B2-922B-2A6135AB3606}" type="parTrans" cxnId="{C9F5F7CF-BAF4-404A-8628-8E3A1FF6F443}">
      <dgm:prSet/>
      <dgm:spPr/>
      <dgm:t>
        <a:bodyPr/>
        <a:lstStyle/>
        <a:p>
          <a:endParaRPr lang="aa-ET"/>
        </a:p>
      </dgm:t>
    </dgm:pt>
    <dgm:pt modelId="{3BD1FDBD-4EB6-4DFE-8B82-C6B902BD51BB}" type="sibTrans" cxnId="{C9F5F7CF-BAF4-404A-8628-8E3A1FF6F443}">
      <dgm:prSet/>
      <dgm:spPr/>
      <dgm:t>
        <a:bodyPr/>
        <a:lstStyle/>
        <a:p>
          <a:endParaRPr lang="aa-ET"/>
        </a:p>
      </dgm:t>
    </dgm:pt>
    <dgm:pt modelId="{9D1838E7-02BD-4F7D-8356-BD4F190EF212}">
      <dgm:prSet/>
      <dgm:spPr>
        <a:solidFill>
          <a:srgbClr val="FF0000"/>
        </a:solidFill>
      </dgm:spPr>
      <dgm:t>
        <a:bodyPr/>
        <a:lstStyle/>
        <a:p>
          <a:r>
            <a:rPr lang="en-US"/>
            <a:t>ML Risk Rating: </a:t>
          </a:r>
          <a:r>
            <a:rPr lang="en-US" b="1"/>
            <a:t>Medium High</a:t>
          </a:r>
          <a:endParaRPr lang="en-US" b="1" dirty="0"/>
        </a:p>
      </dgm:t>
    </dgm:pt>
    <dgm:pt modelId="{3D4DDE94-F88F-4D43-B597-2D473524D054}" type="parTrans" cxnId="{62D416A4-0CD0-4B93-B4B7-53B44E054976}">
      <dgm:prSet/>
      <dgm:spPr/>
      <dgm:t>
        <a:bodyPr/>
        <a:lstStyle/>
        <a:p>
          <a:endParaRPr lang="aa-ET"/>
        </a:p>
      </dgm:t>
    </dgm:pt>
    <dgm:pt modelId="{AD3FEBD8-E0A5-4424-B3A8-E72B03F94968}" type="sibTrans" cxnId="{62D416A4-0CD0-4B93-B4B7-53B44E054976}">
      <dgm:prSet/>
      <dgm:spPr/>
      <dgm:t>
        <a:bodyPr/>
        <a:lstStyle/>
        <a:p>
          <a:endParaRPr lang="aa-ET"/>
        </a:p>
      </dgm:t>
    </dgm:pt>
    <dgm:pt modelId="{9F71A9C0-522E-43A0-9F19-2B6CAB861A7F}" type="pres">
      <dgm:prSet presAssocID="{E2E95BD0-97B4-4FFC-83B0-90DDBB7C513B}" presName="linearFlow" presStyleCnt="0">
        <dgm:presLayoutVars>
          <dgm:dir/>
          <dgm:resizeHandles val="exact"/>
        </dgm:presLayoutVars>
      </dgm:prSet>
      <dgm:spPr/>
    </dgm:pt>
    <dgm:pt modelId="{CFF73494-B641-4A5C-B533-C9C40A443451}" type="pres">
      <dgm:prSet presAssocID="{553555DF-A2FC-436A-AC65-B6DD72118EF7}" presName="node" presStyleLbl="node1" presStyleIdx="0" presStyleCnt="3">
        <dgm:presLayoutVars>
          <dgm:bulletEnabled val="1"/>
        </dgm:presLayoutVars>
      </dgm:prSet>
      <dgm:spPr/>
    </dgm:pt>
    <dgm:pt modelId="{AE51A00E-5C43-4BEE-A8C0-AD5F11B70987}" type="pres">
      <dgm:prSet presAssocID="{CD528813-5AE9-445C-B457-73C6F0B78071}" presName="spacerL" presStyleCnt="0"/>
      <dgm:spPr/>
    </dgm:pt>
    <dgm:pt modelId="{0E483F5F-482A-4DB8-9304-AF8DC11BB4B5}" type="pres">
      <dgm:prSet presAssocID="{CD528813-5AE9-445C-B457-73C6F0B78071}" presName="sibTrans" presStyleLbl="sibTrans2D1" presStyleIdx="0" presStyleCnt="2"/>
      <dgm:spPr/>
    </dgm:pt>
    <dgm:pt modelId="{89214767-7659-41CD-AE2B-795F9BF23EF2}" type="pres">
      <dgm:prSet presAssocID="{CD528813-5AE9-445C-B457-73C6F0B78071}" presName="spacerR" presStyleCnt="0"/>
      <dgm:spPr/>
    </dgm:pt>
    <dgm:pt modelId="{B63A1285-DA40-459D-99E7-74D657331E43}" type="pres">
      <dgm:prSet presAssocID="{D1A2B2D7-E195-4CEA-A124-23C8590CCC08}" presName="node" presStyleLbl="node1" presStyleIdx="1" presStyleCnt="3">
        <dgm:presLayoutVars>
          <dgm:bulletEnabled val="1"/>
        </dgm:presLayoutVars>
      </dgm:prSet>
      <dgm:spPr/>
    </dgm:pt>
    <dgm:pt modelId="{121EFAC4-0353-4E59-AF27-DE259FF5DC63}" type="pres">
      <dgm:prSet presAssocID="{3BD1FDBD-4EB6-4DFE-8B82-C6B902BD51BB}" presName="spacerL" presStyleCnt="0"/>
      <dgm:spPr/>
    </dgm:pt>
    <dgm:pt modelId="{9E14292A-95AD-4BFE-A663-1961DAA2D6D2}" type="pres">
      <dgm:prSet presAssocID="{3BD1FDBD-4EB6-4DFE-8B82-C6B902BD51BB}" presName="sibTrans" presStyleLbl="sibTrans2D1" presStyleIdx="1" presStyleCnt="2"/>
      <dgm:spPr/>
    </dgm:pt>
    <dgm:pt modelId="{B59A90EF-55C1-4F01-B76F-AB7B5FDC367A}" type="pres">
      <dgm:prSet presAssocID="{3BD1FDBD-4EB6-4DFE-8B82-C6B902BD51BB}" presName="spacerR" presStyleCnt="0"/>
      <dgm:spPr/>
    </dgm:pt>
    <dgm:pt modelId="{23AB1D7E-97DA-490A-B73C-3690A0C4878E}" type="pres">
      <dgm:prSet presAssocID="{9D1838E7-02BD-4F7D-8356-BD4F190EF212}" presName="node" presStyleLbl="node1" presStyleIdx="2" presStyleCnt="3">
        <dgm:presLayoutVars>
          <dgm:bulletEnabled val="1"/>
        </dgm:presLayoutVars>
      </dgm:prSet>
      <dgm:spPr/>
    </dgm:pt>
  </dgm:ptLst>
  <dgm:cxnLst>
    <dgm:cxn modelId="{DE57902E-44C3-4DDC-A1B9-195B9DB4FC15}" type="presOf" srcId="{9D1838E7-02BD-4F7D-8356-BD4F190EF212}" destId="{23AB1D7E-97DA-490A-B73C-3690A0C4878E}" srcOrd="0" destOrd="0" presId="urn:microsoft.com/office/officeart/2005/8/layout/equation1"/>
    <dgm:cxn modelId="{9F7D4D42-17AC-4376-92DB-F19F05471716}" type="presOf" srcId="{E2E95BD0-97B4-4FFC-83B0-90DDBB7C513B}" destId="{9F71A9C0-522E-43A0-9F19-2B6CAB861A7F}" srcOrd="0" destOrd="0" presId="urn:microsoft.com/office/officeart/2005/8/layout/equation1"/>
    <dgm:cxn modelId="{8AAA7692-2417-4EA3-833B-82DFDE84BC6D}" type="presOf" srcId="{CD528813-5AE9-445C-B457-73C6F0B78071}" destId="{0E483F5F-482A-4DB8-9304-AF8DC11BB4B5}" srcOrd="0" destOrd="0" presId="urn:microsoft.com/office/officeart/2005/8/layout/equation1"/>
    <dgm:cxn modelId="{06B2C895-E18A-44D6-A142-E49095DB87F7}" type="presOf" srcId="{553555DF-A2FC-436A-AC65-B6DD72118EF7}" destId="{CFF73494-B641-4A5C-B533-C9C40A443451}" srcOrd="0" destOrd="0" presId="urn:microsoft.com/office/officeart/2005/8/layout/equation1"/>
    <dgm:cxn modelId="{62D416A4-0CD0-4B93-B4B7-53B44E054976}" srcId="{E2E95BD0-97B4-4FFC-83B0-90DDBB7C513B}" destId="{9D1838E7-02BD-4F7D-8356-BD4F190EF212}" srcOrd="2" destOrd="0" parTransId="{3D4DDE94-F88F-4D43-B597-2D473524D054}" sibTransId="{AD3FEBD8-E0A5-4424-B3A8-E72B03F94968}"/>
    <dgm:cxn modelId="{0DC2F9AB-943F-413F-9A62-FE0A2F912B7C}" type="presOf" srcId="{3BD1FDBD-4EB6-4DFE-8B82-C6B902BD51BB}" destId="{9E14292A-95AD-4BFE-A663-1961DAA2D6D2}" srcOrd="0" destOrd="0" presId="urn:microsoft.com/office/officeart/2005/8/layout/equation1"/>
    <dgm:cxn modelId="{A01406B4-E86E-48CA-8296-A62742244D8F}" type="presOf" srcId="{D1A2B2D7-E195-4CEA-A124-23C8590CCC08}" destId="{B63A1285-DA40-459D-99E7-74D657331E43}" srcOrd="0" destOrd="0" presId="urn:microsoft.com/office/officeart/2005/8/layout/equation1"/>
    <dgm:cxn modelId="{C9F5F7CF-BAF4-404A-8628-8E3A1FF6F443}" srcId="{E2E95BD0-97B4-4FFC-83B0-90DDBB7C513B}" destId="{D1A2B2D7-E195-4CEA-A124-23C8590CCC08}" srcOrd="1" destOrd="0" parTransId="{1852BADC-F875-46B2-922B-2A6135AB3606}" sibTransId="{3BD1FDBD-4EB6-4DFE-8B82-C6B902BD51BB}"/>
    <dgm:cxn modelId="{08140AEE-C123-4748-9ED3-017E922FC767}" srcId="{E2E95BD0-97B4-4FFC-83B0-90DDBB7C513B}" destId="{553555DF-A2FC-436A-AC65-B6DD72118EF7}" srcOrd="0" destOrd="0" parTransId="{C74929AB-CD51-4D36-AB82-BFB0951129EB}" sibTransId="{CD528813-5AE9-445C-B457-73C6F0B78071}"/>
    <dgm:cxn modelId="{A22E68DA-9B49-4E3D-B668-661E69FE6B49}" type="presParOf" srcId="{9F71A9C0-522E-43A0-9F19-2B6CAB861A7F}" destId="{CFF73494-B641-4A5C-B533-C9C40A443451}" srcOrd="0" destOrd="0" presId="urn:microsoft.com/office/officeart/2005/8/layout/equation1"/>
    <dgm:cxn modelId="{1DA65163-262D-4946-8972-011F83C30712}" type="presParOf" srcId="{9F71A9C0-522E-43A0-9F19-2B6CAB861A7F}" destId="{AE51A00E-5C43-4BEE-A8C0-AD5F11B70987}" srcOrd="1" destOrd="0" presId="urn:microsoft.com/office/officeart/2005/8/layout/equation1"/>
    <dgm:cxn modelId="{C966046B-9BB1-4530-9247-C894CB25C586}" type="presParOf" srcId="{9F71A9C0-522E-43A0-9F19-2B6CAB861A7F}" destId="{0E483F5F-482A-4DB8-9304-AF8DC11BB4B5}" srcOrd="2" destOrd="0" presId="urn:microsoft.com/office/officeart/2005/8/layout/equation1"/>
    <dgm:cxn modelId="{CAFD1F96-0357-4440-9618-E8A945ECAAC3}" type="presParOf" srcId="{9F71A9C0-522E-43A0-9F19-2B6CAB861A7F}" destId="{89214767-7659-41CD-AE2B-795F9BF23EF2}" srcOrd="3" destOrd="0" presId="urn:microsoft.com/office/officeart/2005/8/layout/equation1"/>
    <dgm:cxn modelId="{A403A07F-2A0A-4E7B-BBBB-C7FB83450723}" type="presParOf" srcId="{9F71A9C0-522E-43A0-9F19-2B6CAB861A7F}" destId="{B63A1285-DA40-459D-99E7-74D657331E43}" srcOrd="4" destOrd="0" presId="urn:microsoft.com/office/officeart/2005/8/layout/equation1"/>
    <dgm:cxn modelId="{7BA47F18-3279-4E5A-A8E2-E1F50E8F3970}" type="presParOf" srcId="{9F71A9C0-522E-43A0-9F19-2B6CAB861A7F}" destId="{121EFAC4-0353-4E59-AF27-DE259FF5DC63}" srcOrd="5" destOrd="0" presId="urn:microsoft.com/office/officeart/2005/8/layout/equation1"/>
    <dgm:cxn modelId="{DE768BCA-4934-418D-8E87-B0E9F95917CB}" type="presParOf" srcId="{9F71A9C0-522E-43A0-9F19-2B6CAB861A7F}" destId="{9E14292A-95AD-4BFE-A663-1961DAA2D6D2}" srcOrd="6" destOrd="0" presId="urn:microsoft.com/office/officeart/2005/8/layout/equation1"/>
    <dgm:cxn modelId="{033E9846-5B96-4618-B051-3517DD72394A}" type="presParOf" srcId="{9F71A9C0-522E-43A0-9F19-2B6CAB861A7F}" destId="{B59A90EF-55C1-4F01-B76F-AB7B5FDC367A}" srcOrd="7" destOrd="0" presId="urn:microsoft.com/office/officeart/2005/8/layout/equation1"/>
    <dgm:cxn modelId="{EE3A65D4-6230-4B9D-85E8-1A39B463413B}" type="presParOf" srcId="{9F71A9C0-522E-43A0-9F19-2B6CAB861A7F}" destId="{23AB1D7E-97DA-490A-B73C-3690A0C4878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51E2B32-EB47-491A-B17F-F644F8D2A8C5}">
      <dgm:prSet/>
      <dgm:spPr>
        <a:solidFill>
          <a:schemeClr val="accent6"/>
        </a:solidFill>
      </dgm:spPr>
      <dgm:t>
        <a:bodyPr/>
        <a:lstStyle/>
        <a:p>
          <a:r>
            <a:rPr lang="en-US" dirty="0"/>
            <a:t> TF Threat: Medium Low</a:t>
          </a:r>
        </a:p>
      </dgm:t>
    </dgm:pt>
    <dgm:pt modelId="{CA03BB84-89B1-4C1E-B0E4-4F80FD10D2C8}" type="parTrans" cxnId="{643DA914-7CB1-4D72-B218-A7DBB4593555}">
      <dgm:prSet/>
      <dgm:spPr/>
      <dgm:t>
        <a:bodyPr/>
        <a:lstStyle/>
        <a:p>
          <a:endParaRPr lang="aa-ET"/>
        </a:p>
      </dgm:t>
    </dgm:pt>
    <dgm:pt modelId="{381550A9-DB60-4954-9647-0A1FBB5CFD8A}" type="sibTrans" cxnId="{643DA914-7CB1-4D72-B218-A7DBB4593555}">
      <dgm:prSet/>
      <dgm:spPr/>
      <dgm:t>
        <a:bodyPr/>
        <a:lstStyle/>
        <a:p>
          <a:endParaRPr lang="aa-ET"/>
        </a:p>
      </dgm:t>
    </dgm:pt>
    <dgm:pt modelId="{0EC5A5DB-3F95-4468-B46B-F8C141293E52}">
      <dgm:prSet/>
      <dgm:spPr>
        <a:solidFill>
          <a:schemeClr val="accent6"/>
        </a:solidFill>
      </dgm:spPr>
      <dgm:t>
        <a:bodyPr/>
        <a:lstStyle/>
        <a:p>
          <a:r>
            <a:rPr lang="en-US" dirty="0"/>
            <a:t>TF Residual Vulnerability:  Medium Low</a:t>
          </a:r>
        </a:p>
      </dgm:t>
    </dgm:pt>
    <dgm:pt modelId="{6CECDBB2-EB8C-458F-9A03-3B482EB623FB}" type="parTrans" cxnId="{2B870212-50C1-4E2B-A959-C1C54EC9210E}">
      <dgm:prSet/>
      <dgm:spPr/>
      <dgm:t>
        <a:bodyPr/>
        <a:lstStyle/>
        <a:p>
          <a:endParaRPr lang="aa-ET"/>
        </a:p>
      </dgm:t>
    </dgm:pt>
    <dgm:pt modelId="{16330414-42E8-4F81-8FBA-D170E014395E}" type="sibTrans" cxnId="{2B870212-50C1-4E2B-A959-C1C54EC9210E}">
      <dgm:prSet/>
      <dgm:spPr/>
      <dgm:t>
        <a:bodyPr/>
        <a:lstStyle/>
        <a:p>
          <a:endParaRPr lang="aa-ET"/>
        </a:p>
      </dgm:t>
    </dgm:pt>
    <dgm:pt modelId="{5530D72C-D57F-4B23-B63D-A0DDBB58C210}">
      <dgm:prSet/>
      <dgm:spPr>
        <a:solidFill>
          <a:schemeClr val="accent6"/>
        </a:solidFill>
      </dgm:spPr>
      <dgm:t>
        <a:bodyPr/>
        <a:lstStyle/>
        <a:p>
          <a:r>
            <a:rPr lang="en-US" dirty="0"/>
            <a:t>TF Risk:  </a:t>
          </a:r>
          <a:r>
            <a:rPr lang="en-US" b="1" u="sng" dirty="0"/>
            <a:t>Medium low</a:t>
          </a:r>
        </a:p>
      </dgm:t>
    </dgm:pt>
    <dgm:pt modelId="{498F1FDB-FE83-404D-8EA3-A83C6369FC50}" type="parTrans" cxnId="{1B8C42ED-6486-4188-9F28-EEE455E79185}">
      <dgm:prSet/>
      <dgm:spPr/>
      <dgm:t>
        <a:bodyPr/>
        <a:lstStyle/>
        <a:p>
          <a:endParaRPr lang="aa-ET"/>
        </a:p>
      </dgm:t>
    </dgm:pt>
    <dgm:pt modelId="{0454711F-CFF5-488E-895C-23205C1C2099}" type="sibTrans" cxnId="{1B8C42ED-6486-4188-9F28-EEE455E79185}">
      <dgm:prSet/>
      <dgm:spPr/>
      <dgm:t>
        <a:bodyPr/>
        <a:lstStyle/>
        <a:p>
          <a:endParaRPr lang="aa-ET"/>
        </a:p>
      </dgm:t>
    </dgm:pt>
    <dgm:pt modelId="{9F71A9C0-522E-43A0-9F19-2B6CAB861A7F}" type="pres">
      <dgm:prSet presAssocID="{E2E95BD0-97B4-4FFC-83B0-90DDBB7C513B}" presName="linearFlow" presStyleCnt="0">
        <dgm:presLayoutVars>
          <dgm:dir/>
          <dgm:resizeHandles val="exact"/>
        </dgm:presLayoutVars>
      </dgm:prSet>
      <dgm:spPr/>
    </dgm:pt>
    <dgm:pt modelId="{4E29C5C9-B07A-47AF-BC98-7BE7FE41E6B8}" type="pres">
      <dgm:prSet presAssocID="{951E2B32-EB47-491A-B17F-F644F8D2A8C5}" presName="node" presStyleLbl="node1" presStyleIdx="0" presStyleCnt="3">
        <dgm:presLayoutVars>
          <dgm:bulletEnabled val="1"/>
        </dgm:presLayoutVars>
      </dgm:prSet>
      <dgm:spPr/>
    </dgm:pt>
    <dgm:pt modelId="{D2990103-FDC6-4A48-8420-825B1D48252B}" type="pres">
      <dgm:prSet presAssocID="{381550A9-DB60-4954-9647-0A1FBB5CFD8A}" presName="spacerL" presStyleCnt="0"/>
      <dgm:spPr/>
    </dgm:pt>
    <dgm:pt modelId="{B230219E-7C51-49EF-9699-890530A1675A}" type="pres">
      <dgm:prSet presAssocID="{381550A9-DB60-4954-9647-0A1FBB5CFD8A}" presName="sibTrans" presStyleLbl="sibTrans2D1" presStyleIdx="0" presStyleCnt="2"/>
      <dgm:spPr/>
    </dgm:pt>
    <dgm:pt modelId="{0953EF3D-5234-4EF5-8708-BEA74ED29F42}" type="pres">
      <dgm:prSet presAssocID="{381550A9-DB60-4954-9647-0A1FBB5CFD8A}" presName="spacerR" presStyleCnt="0"/>
      <dgm:spPr/>
    </dgm:pt>
    <dgm:pt modelId="{A5604A2C-65FA-498B-87CF-D05C3828214A}" type="pres">
      <dgm:prSet presAssocID="{0EC5A5DB-3F95-4468-B46B-F8C141293E52}" presName="node" presStyleLbl="node1" presStyleIdx="1" presStyleCnt="3">
        <dgm:presLayoutVars>
          <dgm:bulletEnabled val="1"/>
        </dgm:presLayoutVars>
      </dgm:prSet>
      <dgm:spPr/>
    </dgm:pt>
    <dgm:pt modelId="{464440E0-636C-4FCA-919C-2A17A0CA69D5}" type="pres">
      <dgm:prSet presAssocID="{16330414-42E8-4F81-8FBA-D170E014395E}" presName="spacerL" presStyleCnt="0"/>
      <dgm:spPr/>
    </dgm:pt>
    <dgm:pt modelId="{DFC6C704-D4DF-429C-8F61-97AF116D6DC1}" type="pres">
      <dgm:prSet presAssocID="{16330414-42E8-4F81-8FBA-D170E014395E}" presName="sibTrans" presStyleLbl="sibTrans2D1" presStyleIdx="1" presStyleCnt="2"/>
      <dgm:spPr/>
    </dgm:pt>
    <dgm:pt modelId="{7AD3917E-7F51-4072-957C-0D70ECFF72DC}" type="pres">
      <dgm:prSet presAssocID="{16330414-42E8-4F81-8FBA-D170E014395E}" presName="spacerR" presStyleCnt="0"/>
      <dgm:spPr/>
    </dgm:pt>
    <dgm:pt modelId="{BCE678F0-653F-4563-BE1E-033724D19309}" type="pres">
      <dgm:prSet presAssocID="{5530D72C-D57F-4B23-B63D-A0DDBB58C210}" presName="node" presStyleLbl="node1" presStyleIdx="2" presStyleCnt="3">
        <dgm:presLayoutVars>
          <dgm:bulletEnabled val="1"/>
        </dgm:presLayoutVars>
      </dgm:prSet>
      <dgm:spPr/>
    </dgm:pt>
  </dgm:ptLst>
  <dgm:cxnLst>
    <dgm:cxn modelId="{0C03E603-618F-4F2F-9F0B-2EA09FCF6BBD}" type="presOf" srcId="{0EC5A5DB-3F95-4468-B46B-F8C141293E52}" destId="{A5604A2C-65FA-498B-87CF-D05C3828214A}" srcOrd="0" destOrd="0" presId="urn:microsoft.com/office/officeart/2005/8/layout/equation1"/>
    <dgm:cxn modelId="{46F1A50F-4B76-4792-8C57-C064DCB53978}" type="presOf" srcId="{16330414-42E8-4F81-8FBA-D170E014395E}" destId="{DFC6C704-D4DF-429C-8F61-97AF116D6DC1}" srcOrd="0" destOrd="0" presId="urn:microsoft.com/office/officeart/2005/8/layout/equation1"/>
    <dgm:cxn modelId="{574B2F11-1FD0-4AB6-8EA6-6B9F0097D8B7}" type="presOf" srcId="{5530D72C-D57F-4B23-B63D-A0DDBB58C210}" destId="{BCE678F0-653F-4563-BE1E-033724D19309}" srcOrd="0" destOrd="0" presId="urn:microsoft.com/office/officeart/2005/8/layout/equation1"/>
    <dgm:cxn modelId="{2B870212-50C1-4E2B-A959-C1C54EC9210E}" srcId="{E2E95BD0-97B4-4FFC-83B0-90DDBB7C513B}" destId="{0EC5A5DB-3F95-4468-B46B-F8C141293E52}" srcOrd="1" destOrd="0" parTransId="{6CECDBB2-EB8C-458F-9A03-3B482EB623FB}" sibTransId="{16330414-42E8-4F81-8FBA-D170E014395E}"/>
    <dgm:cxn modelId="{643DA914-7CB1-4D72-B218-A7DBB4593555}" srcId="{E2E95BD0-97B4-4FFC-83B0-90DDBB7C513B}" destId="{951E2B32-EB47-491A-B17F-F644F8D2A8C5}" srcOrd="0" destOrd="0" parTransId="{CA03BB84-89B1-4C1E-B0E4-4F80FD10D2C8}" sibTransId="{381550A9-DB60-4954-9647-0A1FBB5CFD8A}"/>
    <dgm:cxn modelId="{286A8253-39D4-44BC-8F31-EFEF52D11FBF}" type="presOf" srcId="{E2E95BD0-97B4-4FFC-83B0-90DDBB7C513B}" destId="{9F71A9C0-522E-43A0-9F19-2B6CAB861A7F}" srcOrd="0" destOrd="0" presId="urn:microsoft.com/office/officeart/2005/8/layout/equation1"/>
    <dgm:cxn modelId="{12C0B786-321C-4F1B-990C-8BA3902F9344}" type="presOf" srcId="{381550A9-DB60-4954-9647-0A1FBB5CFD8A}" destId="{B230219E-7C51-49EF-9699-890530A1675A}" srcOrd="0" destOrd="0" presId="urn:microsoft.com/office/officeart/2005/8/layout/equation1"/>
    <dgm:cxn modelId="{E55586A7-03F4-4F3E-99DF-8E103D7ACA23}" type="presOf" srcId="{951E2B32-EB47-491A-B17F-F644F8D2A8C5}" destId="{4E29C5C9-B07A-47AF-BC98-7BE7FE41E6B8}" srcOrd="0" destOrd="0" presId="urn:microsoft.com/office/officeart/2005/8/layout/equation1"/>
    <dgm:cxn modelId="{1B8C42ED-6486-4188-9F28-EEE455E79185}" srcId="{E2E95BD0-97B4-4FFC-83B0-90DDBB7C513B}" destId="{5530D72C-D57F-4B23-B63D-A0DDBB58C210}" srcOrd="2" destOrd="0" parTransId="{498F1FDB-FE83-404D-8EA3-A83C6369FC50}" sibTransId="{0454711F-CFF5-488E-895C-23205C1C2099}"/>
    <dgm:cxn modelId="{804D9631-EC59-47AF-BEBC-AC1A50F4FF3E}" type="presParOf" srcId="{9F71A9C0-522E-43A0-9F19-2B6CAB861A7F}" destId="{4E29C5C9-B07A-47AF-BC98-7BE7FE41E6B8}" srcOrd="0" destOrd="0" presId="urn:microsoft.com/office/officeart/2005/8/layout/equation1"/>
    <dgm:cxn modelId="{3EB6D68C-F99F-4979-A586-45644A4AE417}" type="presParOf" srcId="{9F71A9C0-522E-43A0-9F19-2B6CAB861A7F}" destId="{D2990103-FDC6-4A48-8420-825B1D48252B}" srcOrd="1" destOrd="0" presId="urn:microsoft.com/office/officeart/2005/8/layout/equation1"/>
    <dgm:cxn modelId="{56A5967F-D770-46BA-80BC-1C7471CE621D}" type="presParOf" srcId="{9F71A9C0-522E-43A0-9F19-2B6CAB861A7F}" destId="{B230219E-7C51-49EF-9699-890530A1675A}" srcOrd="2" destOrd="0" presId="urn:microsoft.com/office/officeart/2005/8/layout/equation1"/>
    <dgm:cxn modelId="{60696EAE-1E75-4368-A728-C92983BC0B81}" type="presParOf" srcId="{9F71A9C0-522E-43A0-9F19-2B6CAB861A7F}" destId="{0953EF3D-5234-4EF5-8708-BEA74ED29F42}" srcOrd="3" destOrd="0" presId="urn:microsoft.com/office/officeart/2005/8/layout/equation1"/>
    <dgm:cxn modelId="{F03D31D3-879A-4C67-98F3-8E3A886CCA72}" type="presParOf" srcId="{9F71A9C0-522E-43A0-9F19-2B6CAB861A7F}" destId="{A5604A2C-65FA-498B-87CF-D05C3828214A}" srcOrd="4" destOrd="0" presId="urn:microsoft.com/office/officeart/2005/8/layout/equation1"/>
    <dgm:cxn modelId="{C30359B9-010D-46A4-8255-CB4A932DE418}" type="presParOf" srcId="{9F71A9C0-522E-43A0-9F19-2B6CAB861A7F}" destId="{464440E0-636C-4FCA-919C-2A17A0CA69D5}" srcOrd="5" destOrd="0" presId="urn:microsoft.com/office/officeart/2005/8/layout/equation1"/>
    <dgm:cxn modelId="{6E691090-A333-4598-931A-A3DDE1E70A88}" type="presParOf" srcId="{9F71A9C0-522E-43A0-9F19-2B6CAB861A7F}" destId="{DFC6C704-D4DF-429C-8F61-97AF116D6DC1}" srcOrd="6" destOrd="0" presId="urn:microsoft.com/office/officeart/2005/8/layout/equation1"/>
    <dgm:cxn modelId="{3BCE086D-0CD4-4077-A34E-E230361AA9C8}" type="presParOf" srcId="{9F71A9C0-522E-43A0-9F19-2B6CAB861A7F}" destId="{7AD3917E-7F51-4072-957C-0D70ECFF72DC}" srcOrd="7" destOrd="0" presId="urn:microsoft.com/office/officeart/2005/8/layout/equation1"/>
    <dgm:cxn modelId="{D59A5C08-39DD-4C8A-BCF2-B4638536DC02}" type="presParOf" srcId="{9F71A9C0-522E-43A0-9F19-2B6CAB861A7F}" destId="{BCE678F0-653F-4563-BE1E-033724D1930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D0010308-3364-4C73-9AFB-9E43555606C6}"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69FC70C7-800F-4CDA-8189-BCC0EF536683}"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2550446D-3BAB-483D-96FF-4BB6ACB6D7B9}"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E2AB4D5-9E87-4A9B-99A0-0149C4B4279A}">
      <dgm:prSet/>
      <dgm:spPr>
        <a:solidFill>
          <a:schemeClr val="accent6">
            <a:lumMod val="75000"/>
          </a:schemeClr>
        </a:solidFill>
        <a:ln>
          <a:solidFill>
            <a:schemeClr val="bg1">
              <a:lumMod val="50000"/>
            </a:schemeClr>
          </a:solidFill>
        </a:ln>
      </dgm:spPr>
      <dgm:t>
        <a:bodyPr/>
        <a:lstStyle/>
        <a:p>
          <a:r>
            <a:rPr lang="en-GB" dirty="0"/>
            <a:t>ML Vulnerability Low</a:t>
          </a:r>
          <a:endParaRPr lang="en-US" dirty="0"/>
        </a:p>
      </dgm:t>
    </dgm:pt>
    <dgm:pt modelId="{CE4A41E1-801F-4DF4-8345-FD88FBF048FD}" type="parTrans" cxnId="{E053E71B-9A67-4400-97A8-D4BC6702CC07}">
      <dgm:prSet/>
      <dgm:spPr/>
      <dgm:t>
        <a:bodyPr/>
        <a:lstStyle/>
        <a:p>
          <a:endParaRPr lang="en-US"/>
        </a:p>
      </dgm:t>
    </dgm:pt>
    <dgm:pt modelId="{035A9CA6-64E1-4248-A4C1-FC5292691F53}" type="sibTrans" cxnId="{E053E71B-9A67-4400-97A8-D4BC6702CC07}">
      <dgm:prSet/>
      <dgm:spPr>
        <a:solidFill>
          <a:schemeClr val="accent2">
            <a:lumMod val="75000"/>
          </a:schemeClr>
        </a:solidFill>
      </dgm:spPr>
      <dgm:t>
        <a:bodyPr/>
        <a:lstStyle/>
        <a:p>
          <a:endParaRPr lang="en-US"/>
        </a:p>
      </dgm:t>
    </dgm:pt>
    <dgm:pt modelId="{6A71095A-88A5-4432-9017-0E7F81788FCC}">
      <dgm:prSet/>
      <dgm:spPr>
        <a:solidFill>
          <a:schemeClr val="accent6"/>
        </a:solidFill>
      </dgm:spPr>
      <dgm:t>
        <a:bodyPr/>
        <a:lstStyle/>
        <a:p>
          <a:r>
            <a:rPr lang="en-US" dirty="0"/>
            <a:t>ML Threat Medium Low</a:t>
          </a:r>
        </a:p>
      </dgm:t>
    </dgm:pt>
    <dgm:pt modelId="{91B54FF1-DC32-4484-98F2-3BC754E4C846}" type="parTrans" cxnId="{8B2D5D40-4791-46C9-807F-F5DCCB5EE888}">
      <dgm:prSet/>
      <dgm:spPr/>
      <dgm:t>
        <a:bodyPr/>
        <a:lstStyle/>
        <a:p>
          <a:endParaRPr lang="en-US"/>
        </a:p>
      </dgm:t>
    </dgm:pt>
    <dgm:pt modelId="{262697A2-D4AC-418E-8E2C-4F7B72BC148C}" type="sibTrans" cxnId="{8B2D5D40-4791-46C9-807F-F5DCCB5EE888}">
      <dgm:prSet/>
      <dgm:spPr>
        <a:solidFill>
          <a:schemeClr val="accent2">
            <a:lumMod val="75000"/>
          </a:schemeClr>
        </a:solidFill>
      </dgm:spPr>
      <dgm:t>
        <a:bodyPr/>
        <a:lstStyle/>
        <a:p>
          <a:endParaRPr lang="en-US"/>
        </a:p>
      </dgm:t>
    </dgm:pt>
    <dgm:pt modelId="{DEE1319F-78ED-41F7-838D-7FFB760460A7}">
      <dgm:prSet/>
      <dgm:spPr>
        <a:solidFill>
          <a:schemeClr val="accent6"/>
        </a:solidFill>
      </dgm:spPr>
      <dgm:t>
        <a:bodyPr/>
        <a:lstStyle/>
        <a:p>
          <a:r>
            <a:rPr lang="en-US" dirty="0"/>
            <a:t>ML Risk Medium Low</a:t>
          </a:r>
        </a:p>
      </dgm:t>
    </dgm:pt>
    <dgm:pt modelId="{9DCCDC8F-6A1E-4B6C-81F5-C23BB54CA062}" type="parTrans" cxnId="{543E553C-74C4-456A-AACC-07157F4C01C0}">
      <dgm:prSet/>
      <dgm:spPr/>
      <dgm:t>
        <a:bodyPr/>
        <a:lstStyle/>
        <a:p>
          <a:endParaRPr lang="en-US"/>
        </a:p>
      </dgm:t>
    </dgm:pt>
    <dgm:pt modelId="{EDAA7586-4B0D-41B4-AD6C-F0B844C00040}" type="sibTrans" cxnId="{543E553C-74C4-456A-AACC-07157F4C01C0}">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91F48BBB-3024-4BFE-865A-99C0AD5D716F}" type="pres">
      <dgm:prSet presAssocID="{9E2AB4D5-9E87-4A9B-99A0-0149C4B4279A}" presName="node" presStyleLbl="node1" presStyleIdx="0" presStyleCnt="3">
        <dgm:presLayoutVars>
          <dgm:bulletEnabled val="1"/>
        </dgm:presLayoutVars>
      </dgm:prSet>
      <dgm:spPr/>
    </dgm:pt>
    <dgm:pt modelId="{AB36918A-0BC6-488B-8945-FAFC3E93A3DE}" type="pres">
      <dgm:prSet presAssocID="{035A9CA6-64E1-4248-A4C1-FC5292691F53}" presName="spacerL" presStyleCnt="0"/>
      <dgm:spPr/>
    </dgm:pt>
    <dgm:pt modelId="{FB32C65E-A7DA-4ED5-9C5F-9F18345BCDC4}" type="pres">
      <dgm:prSet presAssocID="{035A9CA6-64E1-4248-A4C1-FC5292691F53}" presName="sibTrans" presStyleLbl="sibTrans2D1" presStyleIdx="0" presStyleCnt="2"/>
      <dgm:spPr/>
    </dgm:pt>
    <dgm:pt modelId="{F319D61C-CBEA-4EC5-9786-67BC9FD194F1}" type="pres">
      <dgm:prSet presAssocID="{035A9CA6-64E1-4248-A4C1-FC5292691F53}" presName="spacerR" presStyleCnt="0"/>
      <dgm:spPr/>
    </dgm:pt>
    <dgm:pt modelId="{A0219CC0-8312-4BE2-91FB-67E5E8907760}" type="pres">
      <dgm:prSet presAssocID="{6A71095A-88A5-4432-9017-0E7F81788FCC}" presName="node" presStyleLbl="node1" presStyleIdx="1" presStyleCnt="3">
        <dgm:presLayoutVars>
          <dgm:bulletEnabled val="1"/>
        </dgm:presLayoutVars>
      </dgm:prSet>
      <dgm:spPr/>
    </dgm:pt>
    <dgm:pt modelId="{901E4CEF-DCBB-45F7-ADC4-9449BD0806D6}" type="pres">
      <dgm:prSet presAssocID="{262697A2-D4AC-418E-8E2C-4F7B72BC148C}" presName="spacerL" presStyleCnt="0"/>
      <dgm:spPr/>
    </dgm:pt>
    <dgm:pt modelId="{71B93868-BA99-4B02-BA57-DFE3E11DD81E}" type="pres">
      <dgm:prSet presAssocID="{262697A2-D4AC-418E-8E2C-4F7B72BC148C}" presName="sibTrans" presStyleLbl="sibTrans2D1" presStyleIdx="1" presStyleCnt="2"/>
      <dgm:spPr/>
    </dgm:pt>
    <dgm:pt modelId="{7FE292A0-E435-471E-B0BA-597FE686DC1D}" type="pres">
      <dgm:prSet presAssocID="{262697A2-D4AC-418E-8E2C-4F7B72BC148C}" presName="spacerR" presStyleCnt="0"/>
      <dgm:spPr/>
    </dgm:pt>
    <dgm:pt modelId="{D8EAC61A-73DE-4BC3-B50A-5181B46C249F}" type="pres">
      <dgm:prSet presAssocID="{DEE1319F-78ED-41F7-838D-7FFB760460A7}" presName="node" presStyleLbl="node1" presStyleIdx="2" presStyleCnt="3">
        <dgm:presLayoutVars>
          <dgm:bulletEnabled val="1"/>
        </dgm:presLayoutVars>
      </dgm:prSet>
      <dgm:spPr/>
    </dgm:pt>
  </dgm:ptLst>
  <dgm:cxnLst>
    <dgm:cxn modelId="{E053E71B-9A67-4400-97A8-D4BC6702CC07}" srcId="{E2E95BD0-97B4-4FFC-83B0-90DDBB7C513B}" destId="{9E2AB4D5-9E87-4A9B-99A0-0149C4B4279A}" srcOrd="0" destOrd="0" parTransId="{CE4A41E1-801F-4DF4-8345-FD88FBF048FD}" sibTransId="{035A9CA6-64E1-4248-A4C1-FC5292691F53}"/>
    <dgm:cxn modelId="{3CD9262E-C849-4789-9119-72E156F69CA9}" type="presOf" srcId="{6A71095A-88A5-4432-9017-0E7F81788FCC}" destId="{A0219CC0-8312-4BE2-91FB-67E5E8907760}" srcOrd="0" destOrd="0" presId="urn:microsoft.com/office/officeart/2005/8/layout/equation1"/>
    <dgm:cxn modelId="{FFBEDF32-1B9B-4324-849E-9FED1B00A0B6}" type="presOf" srcId="{262697A2-D4AC-418E-8E2C-4F7B72BC148C}" destId="{71B93868-BA99-4B02-BA57-DFE3E11DD81E}" srcOrd="0" destOrd="0" presId="urn:microsoft.com/office/officeart/2005/8/layout/equation1"/>
    <dgm:cxn modelId="{005F6133-299E-4AA5-A9D9-CF35FECCB421}" type="presOf" srcId="{035A9CA6-64E1-4248-A4C1-FC5292691F53}" destId="{FB32C65E-A7DA-4ED5-9C5F-9F18345BCDC4}" srcOrd="0" destOrd="0" presId="urn:microsoft.com/office/officeart/2005/8/layout/equation1"/>
    <dgm:cxn modelId="{543E553C-74C4-456A-AACC-07157F4C01C0}" srcId="{E2E95BD0-97B4-4FFC-83B0-90DDBB7C513B}" destId="{DEE1319F-78ED-41F7-838D-7FFB760460A7}" srcOrd="2" destOrd="0" parTransId="{9DCCDC8F-6A1E-4B6C-81F5-C23BB54CA062}" sibTransId="{EDAA7586-4B0D-41B4-AD6C-F0B844C00040}"/>
    <dgm:cxn modelId="{8B2D5D40-4791-46C9-807F-F5DCCB5EE888}" srcId="{E2E95BD0-97B4-4FFC-83B0-90DDBB7C513B}" destId="{6A71095A-88A5-4432-9017-0E7F81788FCC}" srcOrd="1" destOrd="0" parTransId="{91B54FF1-DC32-4484-98F2-3BC754E4C846}" sibTransId="{262697A2-D4AC-418E-8E2C-4F7B72BC148C}"/>
    <dgm:cxn modelId="{77F4456F-DCC8-4454-9C27-45E1DDFA989E}" type="presOf" srcId="{DEE1319F-78ED-41F7-838D-7FFB760460A7}" destId="{D8EAC61A-73DE-4BC3-B50A-5181B46C249F}" srcOrd="0" destOrd="0" presId="urn:microsoft.com/office/officeart/2005/8/layout/equation1"/>
    <dgm:cxn modelId="{4EC081B3-59D7-4E2B-8958-FA81CECE7A93}" type="presOf" srcId="{E2E95BD0-97B4-4FFC-83B0-90DDBB7C513B}" destId="{9F71A9C0-522E-43A0-9F19-2B6CAB861A7F}" srcOrd="0" destOrd="0" presId="urn:microsoft.com/office/officeart/2005/8/layout/equation1"/>
    <dgm:cxn modelId="{709FD6CC-8F7A-4A0B-B2DF-F95078B41B72}" type="presOf" srcId="{9E2AB4D5-9E87-4A9B-99A0-0149C4B4279A}" destId="{91F48BBB-3024-4BFE-865A-99C0AD5D716F}" srcOrd="0" destOrd="0" presId="urn:microsoft.com/office/officeart/2005/8/layout/equation1"/>
    <dgm:cxn modelId="{70486C32-2F90-4B01-814F-E3F9F393D521}" type="presParOf" srcId="{9F71A9C0-522E-43A0-9F19-2B6CAB861A7F}" destId="{91F48BBB-3024-4BFE-865A-99C0AD5D716F}" srcOrd="0" destOrd="0" presId="urn:microsoft.com/office/officeart/2005/8/layout/equation1"/>
    <dgm:cxn modelId="{EA7E56FA-D2D2-4CCE-80F9-547918D6A512}" type="presParOf" srcId="{9F71A9C0-522E-43A0-9F19-2B6CAB861A7F}" destId="{AB36918A-0BC6-488B-8945-FAFC3E93A3DE}" srcOrd="1" destOrd="0" presId="urn:microsoft.com/office/officeart/2005/8/layout/equation1"/>
    <dgm:cxn modelId="{B65B5DA3-F097-44E6-B59F-76934801A8DC}" type="presParOf" srcId="{9F71A9C0-522E-43A0-9F19-2B6CAB861A7F}" destId="{FB32C65E-A7DA-4ED5-9C5F-9F18345BCDC4}" srcOrd="2" destOrd="0" presId="urn:microsoft.com/office/officeart/2005/8/layout/equation1"/>
    <dgm:cxn modelId="{76F8CAA0-1945-4A0B-B40F-EA7CD2EE6AF0}" type="presParOf" srcId="{9F71A9C0-522E-43A0-9F19-2B6CAB861A7F}" destId="{F319D61C-CBEA-4EC5-9786-67BC9FD194F1}" srcOrd="3" destOrd="0" presId="urn:microsoft.com/office/officeart/2005/8/layout/equation1"/>
    <dgm:cxn modelId="{336FB791-ABFA-498A-A26D-793A80304C4A}" type="presParOf" srcId="{9F71A9C0-522E-43A0-9F19-2B6CAB861A7F}" destId="{A0219CC0-8312-4BE2-91FB-67E5E8907760}" srcOrd="4" destOrd="0" presId="urn:microsoft.com/office/officeart/2005/8/layout/equation1"/>
    <dgm:cxn modelId="{156DE7B0-EDC0-452F-BEAE-B030C9074640}" type="presParOf" srcId="{9F71A9C0-522E-43A0-9F19-2B6CAB861A7F}" destId="{901E4CEF-DCBB-45F7-ADC4-9449BD0806D6}" srcOrd="5" destOrd="0" presId="urn:microsoft.com/office/officeart/2005/8/layout/equation1"/>
    <dgm:cxn modelId="{246FC9EF-8539-4BEB-97BE-8F6BC5D6BB65}" type="presParOf" srcId="{9F71A9C0-522E-43A0-9F19-2B6CAB861A7F}" destId="{71B93868-BA99-4B02-BA57-DFE3E11DD81E}" srcOrd="6" destOrd="0" presId="urn:microsoft.com/office/officeart/2005/8/layout/equation1"/>
    <dgm:cxn modelId="{0A1DB9DC-99F9-4E4F-AF4F-B8FAB24844C2}" type="presParOf" srcId="{9F71A9C0-522E-43A0-9F19-2B6CAB861A7F}" destId="{7FE292A0-E435-471E-B0BA-597FE686DC1D}" srcOrd="7" destOrd="0" presId="urn:microsoft.com/office/officeart/2005/8/layout/equation1"/>
    <dgm:cxn modelId="{794E16AD-C857-4C4C-BE4C-4988F639C7C0}" type="presParOf" srcId="{9F71A9C0-522E-43A0-9F19-2B6CAB861A7F}" destId="{D8EAC61A-73DE-4BC3-B50A-5181B46C249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E2AB4D5-9E87-4A9B-99A0-0149C4B4279A}">
      <dgm:prSet/>
      <dgm:spPr>
        <a:solidFill>
          <a:schemeClr val="accent6">
            <a:lumMod val="75000"/>
          </a:schemeClr>
        </a:solidFill>
      </dgm:spPr>
      <dgm:t>
        <a:bodyPr/>
        <a:lstStyle/>
        <a:p>
          <a:r>
            <a:rPr lang="en-GB" dirty="0"/>
            <a:t>TF Vulnerability  Low</a:t>
          </a:r>
          <a:endParaRPr lang="en-US" dirty="0"/>
        </a:p>
      </dgm:t>
    </dgm:pt>
    <dgm:pt modelId="{CE4A41E1-801F-4DF4-8345-FD88FBF048FD}" type="parTrans" cxnId="{E053E71B-9A67-4400-97A8-D4BC6702CC07}">
      <dgm:prSet/>
      <dgm:spPr/>
      <dgm:t>
        <a:bodyPr/>
        <a:lstStyle/>
        <a:p>
          <a:endParaRPr lang="en-US"/>
        </a:p>
      </dgm:t>
    </dgm:pt>
    <dgm:pt modelId="{035A9CA6-64E1-4248-A4C1-FC5292691F53}" type="sibTrans" cxnId="{E053E71B-9A67-4400-97A8-D4BC6702CC07}">
      <dgm:prSet/>
      <dgm:spPr>
        <a:solidFill>
          <a:schemeClr val="accent2">
            <a:lumMod val="75000"/>
          </a:schemeClr>
        </a:solidFill>
      </dgm:spPr>
      <dgm:t>
        <a:bodyPr/>
        <a:lstStyle/>
        <a:p>
          <a:endParaRPr lang="en-US"/>
        </a:p>
      </dgm:t>
    </dgm:pt>
    <dgm:pt modelId="{6A71095A-88A5-4432-9017-0E7F81788FCC}">
      <dgm:prSet/>
      <dgm:spPr>
        <a:solidFill>
          <a:schemeClr val="accent6">
            <a:lumMod val="75000"/>
          </a:schemeClr>
        </a:solidFill>
      </dgm:spPr>
      <dgm:t>
        <a:bodyPr/>
        <a:lstStyle/>
        <a:p>
          <a:r>
            <a:rPr lang="en-US" dirty="0"/>
            <a:t>TF Threat  Low</a:t>
          </a:r>
        </a:p>
      </dgm:t>
    </dgm:pt>
    <dgm:pt modelId="{91B54FF1-DC32-4484-98F2-3BC754E4C846}" type="parTrans" cxnId="{8B2D5D40-4791-46C9-807F-F5DCCB5EE888}">
      <dgm:prSet/>
      <dgm:spPr/>
      <dgm:t>
        <a:bodyPr/>
        <a:lstStyle/>
        <a:p>
          <a:endParaRPr lang="en-US"/>
        </a:p>
      </dgm:t>
    </dgm:pt>
    <dgm:pt modelId="{262697A2-D4AC-418E-8E2C-4F7B72BC148C}" type="sibTrans" cxnId="{8B2D5D40-4791-46C9-807F-F5DCCB5EE888}">
      <dgm:prSet/>
      <dgm:spPr>
        <a:solidFill>
          <a:schemeClr val="accent2">
            <a:lumMod val="75000"/>
          </a:schemeClr>
        </a:solidFill>
      </dgm:spPr>
      <dgm:t>
        <a:bodyPr/>
        <a:lstStyle/>
        <a:p>
          <a:endParaRPr lang="en-US"/>
        </a:p>
      </dgm:t>
    </dgm:pt>
    <dgm:pt modelId="{DEE1319F-78ED-41F7-838D-7FFB760460A7}">
      <dgm:prSet/>
      <dgm:spPr>
        <a:solidFill>
          <a:schemeClr val="accent6">
            <a:lumMod val="75000"/>
          </a:schemeClr>
        </a:solidFill>
      </dgm:spPr>
      <dgm:t>
        <a:bodyPr/>
        <a:lstStyle/>
        <a:p>
          <a:r>
            <a:rPr lang="en-US" dirty="0"/>
            <a:t>TF Risk </a:t>
          </a:r>
        </a:p>
        <a:p>
          <a:r>
            <a:rPr lang="en-US" dirty="0"/>
            <a:t> Low</a:t>
          </a:r>
        </a:p>
      </dgm:t>
    </dgm:pt>
    <dgm:pt modelId="{9DCCDC8F-6A1E-4B6C-81F5-C23BB54CA062}" type="parTrans" cxnId="{543E553C-74C4-456A-AACC-07157F4C01C0}">
      <dgm:prSet/>
      <dgm:spPr/>
      <dgm:t>
        <a:bodyPr/>
        <a:lstStyle/>
        <a:p>
          <a:endParaRPr lang="en-US"/>
        </a:p>
      </dgm:t>
    </dgm:pt>
    <dgm:pt modelId="{EDAA7586-4B0D-41B4-AD6C-F0B844C00040}" type="sibTrans" cxnId="{543E553C-74C4-456A-AACC-07157F4C01C0}">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91F48BBB-3024-4BFE-865A-99C0AD5D716F}" type="pres">
      <dgm:prSet presAssocID="{9E2AB4D5-9E87-4A9B-99A0-0149C4B4279A}" presName="node" presStyleLbl="node1" presStyleIdx="0" presStyleCnt="3">
        <dgm:presLayoutVars>
          <dgm:bulletEnabled val="1"/>
        </dgm:presLayoutVars>
      </dgm:prSet>
      <dgm:spPr/>
    </dgm:pt>
    <dgm:pt modelId="{AB36918A-0BC6-488B-8945-FAFC3E93A3DE}" type="pres">
      <dgm:prSet presAssocID="{035A9CA6-64E1-4248-A4C1-FC5292691F53}" presName="spacerL" presStyleCnt="0"/>
      <dgm:spPr/>
    </dgm:pt>
    <dgm:pt modelId="{FB32C65E-A7DA-4ED5-9C5F-9F18345BCDC4}" type="pres">
      <dgm:prSet presAssocID="{035A9CA6-64E1-4248-A4C1-FC5292691F53}" presName="sibTrans" presStyleLbl="sibTrans2D1" presStyleIdx="0" presStyleCnt="2"/>
      <dgm:spPr/>
    </dgm:pt>
    <dgm:pt modelId="{F319D61C-CBEA-4EC5-9786-67BC9FD194F1}" type="pres">
      <dgm:prSet presAssocID="{035A9CA6-64E1-4248-A4C1-FC5292691F53}" presName="spacerR" presStyleCnt="0"/>
      <dgm:spPr/>
    </dgm:pt>
    <dgm:pt modelId="{A0219CC0-8312-4BE2-91FB-67E5E8907760}" type="pres">
      <dgm:prSet presAssocID="{6A71095A-88A5-4432-9017-0E7F81788FCC}" presName="node" presStyleLbl="node1" presStyleIdx="1" presStyleCnt="3">
        <dgm:presLayoutVars>
          <dgm:bulletEnabled val="1"/>
        </dgm:presLayoutVars>
      </dgm:prSet>
      <dgm:spPr/>
    </dgm:pt>
    <dgm:pt modelId="{901E4CEF-DCBB-45F7-ADC4-9449BD0806D6}" type="pres">
      <dgm:prSet presAssocID="{262697A2-D4AC-418E-8E2C-4F7B72BC148C}" presName="spacerL" presStyleCnt="0"/>
      <dgm:spPr/>
    </dgm:pt>
    <dgm:pt modelId="{71B93868-BA99-4B02-BA57-DFE3E11DD81E}" type="pres">
      <dgm:prSet presAssocID="{262697A2-D4AC-418E-8E2C-4F7B72BC148C}" presName="sibTrans" presStyleLbl="sibTrans2D1" presStyleIdx="1" presStyleCnt="2"/>
      <dgm:spPr/>
    </dgm:pt>
    <dgm:pt modelId="{7FE292A0-E435-471E-B0BA-597FE686DC1D}" type="pres">
      <dgm:prSet presAssocID="{262697A2-D4AC-418E-8E2C-4F7B72BC148C}" presName="spacerR" presStyleCnt="0"/>
      <dgm:spPr/>
    </dgm:pt>
    <dgm:pt modelId="{D8EAC61A-73DE-4BC3-B50A-5181B46C249F}" type="pres">
      <dgm:prSet presAssocID="{DEE1319F-78ED-41F7-838D-7FFB760460A7}" presName="node" presStyleLbl="node1" presStyleIdx="2" presStyleCnt="3">
        <dgm:presLayoutVars>
          <dgm:bulletEnabled val="1"/>
        </dgm:presLayoutVars>
      </dgm:prSet>
      <dgm:spPr/>
    </dgm:pt>
  </dgm:ptLst>
  <dgm:cxnLst>
    <dgm:cxn modelId="{235F0F03-0CA9-44D5-AD7E-AAA2EEEB1F39}" type="presOf" srcId="{262697A2-D4AC-418E-8E2C-4F7B72BC148C}" destId="{71B93868-BA99-4B02-BA57-DFE3E11DD81E}" srcOrd="0" destOrd="0" presId="urn:microsoft.com/office/officeart/2005/8/layout/equation1"/>
    <dgm:cxn modelId="{9AFBC20D-4AFD-4053-9B4B-E1942D9B8559}" type="presOf" srcId="{6A71095A-88A5-4432-9017-0E7F81788FCC}" destId="{A0219CC0-8312-4BE2-91FB-67E5E8907760}" srcOrd="0" destOrd="0" presId="urn:microsoft.com/office/officeart/2005/8/layout/equation1"/>
    <dgm:cxn modelId="{E053E71B-9A67-4400-97A8-D4BC6702CC07}" srcId="{E2E95BD0-97B4-4FFC-83B0-90DDBB7C513B}" destId="{9E2AB4D5-9E87-4A9B-99A0-0149C4B4279A}" srcOrd="0" destOrd="0" parTransId="{CE4A41E1-801F-4DF4-8345-FD88FBF048FD}" sibTransId="{035A9CA6-64E1-4248-A4C1-FC5292691F53}"/>
    <dgm:cxn modelId="{A7FED82E-550B-440B-BDD5-A3BEF2C852BE}" type="presOf" srcId="{9E2AB4D5-9E87-4A9B-99A0-0149C4B4279A}" destId="{91F48BBB-3024-4BFE-865A-99C0AD5D716F}" srcOrd="0" destOrd="0" presId="urn:microsoft.com/office/officeart/2005/8/layout/equation1"/>
    <dgm:cxn modelId="{50FD5236-7BA5-4973-B25A-5194ABB75C16}" type="presOf" srcId="{E2E95BD0-97B4-4FFC-83B0-90DDBB7C513B}" destId="{9F71A9C0-522E-43A0-9F19-2B6CAB861A7F}" srcOrd="0" destOrd="0" presId="urn:microsoft.com/office/officeart/2005/8/layout/equation1"/>
    <dgm:cxn modelId="{543E553C-74C4-456A-AACC-07157F4C01C0}" srcId="{E2E95BD0-97B4-4FFC-83B0-90DDBB7C513B}" destId="{DEE1319F-78ED-41F7-838D-7FFB760460A7}" srcOrd="2" destOrd="0" parTransId="{9DCCDC8F-6A1E-4B6C-81F5-C23BB54CA062}" sibTransId="{EDAA7586-4B0D-41B4-AD6C-F0B844C00040}"/>
    <dgm:cxn modelId="{8B2D5D40-4791-46C9-807F-F5DCCB5EE888}" srcId="{E2E95BD0-97B4-4FFC-83B0-90DDBB7C513B}" destId="{6A71095A-88A5-4432-9017-0E7F81788FCC}" srcOrd="1" destOrd="0" parTransId="{91B54FF1-DC32-4484-98F2-3BC754E4C846}" sibTransId="{262697A2-D4AC-418E-8E2C-4F7B72BC148C}"/>
    <dgm:cxn modelId="{FAAF1BD0-68F0-4586-A381-44D54EBF2A9F}" type="presOf" srcId="{035A9CA6-64E1-4248-A4C1-FC5292691F53}" destId="{FB32C65E-A7DA-4ED5-9C5F-9F18345BCDC4}" srcOrd="0" destOrd="0" presId="urn:microsoft.com/office/officeart/2005/8/layout/equation1"/>
    <dgm:cxn modelId="{3BC7AAF6-B6F4-49AF-931F-83035E6951FB}" type="presOf" srcId="{DEE1319F-78ED-41F7-838D-7FFB760460A7}" destId="{D8EAC61A-73DE-4BC3-B50A-5181B46C249F}" srcOrd="0" destOrd="0" presId="urn:microsoft.com/office/officeart/2005/8/layout/equation1"/>
    <dgm:cxn modelId="{86A24358-D945-42AD-930C-87B367780EC7}" type="presParOf" srcId="{9F71A9C0-522E-43A0-9F19-2B6CAB861A7F}" destId="{91F48BBB-3024-4BFE-865A-99C0AD5D716F}" srcOrd="0" destOrd="0" presId="urn:microsoft.com/office/officeart/2005/8/layout/equation1"/>
    <dgm:cxn modelId="{FEFC63E6-8DBE-41F6-8440-756EC9F95929}" type="presParOf" srcId="{9F71A9C0-522E-43A0-9F19-2B6CAB861A7F}" destId="{AB36918A-0BC6-488B-8945-FAFC3E93A3DE}" srcOrd="1" destOrd="0" presId="urn:microsoft.com/office/officeart/2005/8/layout/equation1"/>
    <dgm:cxn modelId="{75CD0394-8C0F-44C2-BE69-57ABDC651D34}" type="presParOf" srcId="{9F71A9C0-522E-43A0-9F19-2B6CAB861A7F}" destId="{FB32C65E-A7DA-4ED5-9C5F-9F18345BCDC4}" srcOrd="2" destOrd="0" presId="urn:microsoft.com/office/officeart/2005/8/layout/equation1"/>
    <dgm:cxn modelId="{7D0334F3-25EA-40D3-BA91-F445940763FE}" type="presParOf" srcId="{9F71A9C0-522E-43A0-9F19-2B6CAB861A7F}" destId="{F319D61C-CBEA-4EC5-9786-67BC9FD194F1}" srcOrd="3" destOrd="0" presId="urn:microsoft.com/office/officeart/2005/8/layout/equation1"/>
    <dgm:cxn modelId="{150779C6-A0FA-444D-A757-3AB8360D049E}" type="presParOf" srcId="{9F71A9C0-522E-43A0-9F19-2B6CAB861A7F}" destId="{A0219CC0-8312-4BE2-91FB-67E5E8907760}" srcOrd="4" destOrd="0" presId="urn:microsoft.com/office/officeart/2005/8/layout/equation1"/>
    <dgm:cxn modelId="{B6F1592E-B42B-49D7-B88F-950C953C3CEB}" type="presParOf" srcId="{9F71A9C0-522E-43A0-9F19-2B6CAB861A7F}" destId="{901E4CEF-DCBB-45F7-ADC4-9449BD0806D6}" srcOrd="5" destOrd="0" presId="urn:microsoft.com/office/officeart/2005/8/layout/equation1"/>
    <dgm:cxn modelId="{D35EDF18-C4A2-461B-94CF-729A74C26C8A}" type="presParOf" srcId="{9F71A9C0-522E-43A0-9F19-2B6CAB861A7F}" destId="{71B93868-BA99-4B02-BA57-DFE3E11DD81E}" srcOrd="6" destOrd="0" presId="urn:microsoft.com/office/officeart/2005/8/layout/equation1"/>
    <dgm:cxn modelId="{93BECE8D-FD1E-4B67-8D43-6496C8584DA8}" type="presParOf" srcId="{9F71A9C0-522E-43A0-9F19-2B6CAB861A7F}" destId="{7FE292A0-E435-471E-B0BA-597FE686DC1D}" srcOrd="7" destOrd="0" presId="urn:microsoft.com/office/officeart/2005/8/layout/equation1"/>
    <dgm:cxn modelId="{18DB4E53-463F-437F-802D-74CAAEB6E7F4}" type="presParOf" srcId="{9F71A9C0-522E-43A0-9F19-2B6CAB861A7F}" destId="{D8EAC61A-73DE-4BC3-B50A-5181B46C249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chemeClr val="accent6"/>
        </a:solidFill>
      </dgm:spPr>
      <dgm:t>
        <a:bodyPr/>
        <a:lstStyle/>
        <a:p>
          <a:r>
            <a:rPr lang="en-US" b="1" dirty="0"/>
            <a:t>ML Vulnerability</a:t>
          </a:r>
        </a:p>
        <a:p>
          <a:r>
            <a:rPr lang="en-US" dirty="0"/>
            <a:t>Medium-Low</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custT="1"/>
      <dgm:spPr>
        <a:solidFill>
          <a:srgbClr val="70AD47"/>
        </a:solidFill>
        <a:ln w="12700" cap="flat" cmpd="sng" algn="ctr">
          <a:solidFill>
            <a:prstClr val="white">
              <a:hueOff val="0"/>
              <a:satOff val="0"/>
              <a:lumOff val="0"/>
              <a:alphaOff val="0"/>
            </a:prstClr>
          </a:solidFill>
          <a:prstDash val="solid"/>
          <a:miter lim="800000"/>
        </a:ln>
        <a:effectLst/>
      </dgm:spPr>
      <dgm:t>
        <a:bodyPr spcFirstLastPara="0" vert="horz" wrap="square" lIns="29210" tIns="29210" rIns="29210" bIns="29210" numCol="1" spcCol="1270" anchor="ctr" anchorCtr="0"/>
        <a:lstStyle/>
        <a:p>
          <a:pPr marL="0" lvl="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ML Threat</a:t>
          </a:r>
        </a:p>
        <a:p>
          <a:pPr marL="0" lvl="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 Medium-Low </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custT="1"/>
      <dgm:spPr>
        <a:solidFill>
          <a:srgbClr val="70AD47"/>
        </a:solidFill>
        <a:ln w="12700" cap="flat" cmpd="sng" algn="ctr">
          <a:solidFill>
            <a:prstClr val="white">
              <a:hueOff val="0"/>
              <a:satOff val="0"/>
              <a:lumOff val="0"/>
              <a:alphaOff val="0"/>
            </a:prstClr>
          </a:solidFill>
          <a:prstDash val="solid"/>
          <a:miter lim="800000"/>
        </a:ln>
        <a:effectLst/>
      </dgm:spPr>
      <dgm:t>
        <a:bodyPr spcFirstLastPara="0" vert="horz" wrap="square" lIns="29210" tIns="29210" rIns="29210" bIns="29210" numCol="1" spcCol="1270" anchor="ctr" anchorCtr="0"/>
        <a:lstStyle/>
        <a:p>
          <a:pPr marL="0" lvl="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ML Risk</a:t>
          </a:r>
        </a:p>
        <a:p>
          <a:pPr marL="0" lvl="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Medium-Low</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ScaleX="132827"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ScaleX="147972" custLinFactNeighborX="15038" custLinFactNeighborY="-814">
        <dgm:presLayoutVars>
          <dgm:bulletEnabled val="1"/>
        </dgm:presLayoutVars>
      </dgm:prSet>
      <dgm:spPr>
        <a:xfrm>
          <a:off x="4028472" y="0"/>
          <a:ext cx="2645544" cy="1787868"/>
        </a:xfrm>
        <a:prstGeom prst="ellipse">
          <a:avLst/>
        </a:prstGeom>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36359">
        <dgm:presLayoutVars>
          <dgm:bulletEnabled val="1"/>
        </dgm:presLayoutVars>
      </dgm:prSet>
      <dgm:spPr>
        <a:xfrm>
          <a:off x="7979499" y="1122"/>
          <a:ext cx="2437919" cy="1787868"/>
        </a:xfrm>
        <a:prstGeom prst="ellipse">
          <a:avLst/>
        </a:prstGeom>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C3D4716C-E58D-456D-9A25-C11A1D8B1815}"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rgbClr val="EED412"/>
        </a:solidFill>
      </dgm:spPr>
      <dgm:t>
        <a:bodyPr/>
        <a:lstStyle/>
        <a:p>
          <a:r>
            <a:rPr lang="en-US" b="1" dirty="0"/>
            <a:t>ML Residual Vulnerability</a:t>
          </a:r>
        </a:p>
        <a:p>
          <a:r>
            <a:rPr lang="en-US" dirty="0"/>
            <a:t>Medium </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dgm:spPr>
        <a:solidFill>
          <a:schemeClr val="accent6">
            <a:lumMod val="75000"/>
          </a:schemeClr>
        </a:solidFill>
      </dgm:spPr>
      <dgm:t>
        <a:bodyPr/>
        <a:lstStyle/>
        <a:p>
          <a:r>
            <a:rPr lang="en-US" b="1" dirty="0"/>
            <a:t>ML Threat</a:t>
          </a:r>
        </a:p>
        <a:p>
          <a:r>
            <a:rPr lang="en-US" dirty="0"/>
            <a:t>Low</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dgm:spPr>
        <a:solidFill>
          <a:schemeClr val="accent6"/>
        </a:solidFill>
      </dgm:spPr>
      <dgm:t>
        <a:bodyPr/>
        <a:lstStyle/>
        <a:p>
          <a:r>
            <a:rPr lang="en-US" b="1" dirty="0"/>
            <a:t>ML Risk</a:t>
          </a:r>
        </a:p>
        <a:p>
          <a:r>
            <a:rPr lang="en-US" dirty="0"/>
            <a:t>Medium-Low </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LinFactNeighborX="34376" custLinFactNeighborY="-1628">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10020" custScaleY="99901">
        <dgm:presLayoutVars>
          <dgm:bulletEnabled val="1"/>
        </dgm:presLayoutVars>
      </dgm:prSet>
      <dgm:spPr/>
    </dgm:pt>
  </dgm:ptLst>
  <dgm:cxnLst>
    <dgm:cxn modelId="{E884D873-6EA9-4917-AFBE-62CA41A57695}" type="presOf" srcId="{CFC1D679-55B9-4AE2-8342-FDFEBB40F4F6}" destId="{2D1169CA-FFC5-40AF-88C7-1691225454D1}" srcOrd="0" destOrd="0" presId="urn:microsoft.com/office/officeart/2005/8/layout/equation1"/>
    <dgm:cxn modelId="{DB39A484-1E12-4008-AADE-FA06FF7693A0}" type="presOf" srcId="{EB46D5EB-37B8-4B57-9BCA-F8075F4ECC0F}" destId="{A0353DD2-63E1-48E0-943F-BE0440DBFA14}" srcOrd="0" destOrd="0" presId="urn:microsoft.com/office/officeart/2005/8/layout/equation1"/>
    <dgm:cxn modelId="{2A96C38C-A62D-4732-9FA5-6169194DED86}" type="presOf" srcId="{0FCD5FDE-8DF8-43B2-9DD7-3EC6C1BF222A}" destId="{35E111CF-2090-4D71-83FB-301B0DF8681E}" srcOrd="0" destOrd="0" presId="urn:microsoft.com/office/officeart/2005/8/layout/equation1"/>
    <dgm:cxn modelId="{5611A592-04F4-4488-9C15-9898DAECDBEE}" type="presOf" srcId="{D0874AA7-3E92-46AC-A210-CDBD238481AD}" destId="{D47214AC-92FD-495B-8C50-6AE7CDA55AAA}"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C0E9AB1-2767-4C12-925D-6F06AE387C00}" type="presOf" srcId="{776E4EC9-263F-4B67-9E2B-213E86B2E20C}" destId="{7F163FD0-D97E-41FE-8F95-238295058340}" srcOrd="0" destOrd="0" presId="urn:microsoft.com/office/officeart/2005/8/layout/equation1"/>
    <dgm:cxn modelId="{A7E4F9C6-06F4-4DE7-8921-6E7F0A38E584}" srcId="{E2E95BD0-97B4-4FFC-83B0-90DDBB7C513B}" destId="{D0874AA7-3E92-46AC-A210-CDBD238481AD}" srcOrd="0" destOrd="0" parTransId="{B1F40C7A-1D5C-46BB-B135-ADA677920556}" sibTransId="{EB46D5EB-37B8-4B57-9BCA-F8075F4ECC0F}"/>
    <dgm:cxn modelId="{FDCEB4F2-9969-4386-BFAA-6A859ED81018}" type="presOf" srcId="{E2E95BD0-97B4-4FFC-83B0-90DDBB7C513B}" destId="{9F71A9C0-522E-43A0-9F19-2B6CAB861A7F}" srcOrd="0" destOrd="0" presId="urn:microsoft.com/office/officeart/2005/8/layout/equation1"/>
    <dgm:cxn modelId="{B0928CF5-99A5-43C2-8DDC-DAC8AD5A3205}" srcId="{E2E95BD0-97B4-4FFC-83B0-90DDBB7C513B}" destId="{776E4EC9-263F-4B67-9E2B-213E86B2E20C}" srcOrd="1" destOrd="0" parTransId="{CF42E500-AFB0-4C9D-8C8D-269EC75F5260}" sibTransId="{0FCD5FDE-8DF8-43B2-9DD7-3EC6C1BF222A}"/>
    <dgm:cxn modelId="{D6D7ADFD-F8C7-473E-B939-AA6AAC536C36}" type="presParOf" srcId="{9F71A9C0-522E-43A0-9F19-2B6CAB861A7F}" destId="{D47214AC-92FD-495B-8C50-6AE7CDA55AAA}" srcOrd="0" destOrd="0" presId="urn:microsoft.com/office/officeart/2005/8/layout/equation1"/>
    <dgm:cxn modelId="{35633AB6-BF60-4DCB-B15B-4657116DC4D4}" type="presParOf" srcId="{9F71A9C0-522E-43A0-9F19-2B6CAB861A7F}" destId="{C934472B-1B60-42E9-AB5A-4BF2D81E170E}" srcOrd="1" destOrd="0" presId="urn:microsoft.com/office/officeart/2005/8/layout/equation1"/>
    <dgm:cxn modelId="{4118C03A-5E7B-40DF-9012-0F6A7366ACC9}" type="presParOf" srcId="{9F71A9C0-522E-43A0-9F19-2B6CAB861A7F}" destId="{A0353DD2-63E1-48E0-943F-BE0440DBFA14}" srcOrd="2" destOrd="0" presId="urn:microsoft.com/office/officeart/2005/8/layout/equation1"/>
    <dgm:cxn modelId="{1CA65D8D-1878-408F-B662-8CF76295560D}" type="presParOf" srcId="{9F71A9C0-522E-43A0-9F19-2B6CAB861A7F}" destId="{2C93FCE9-F0C3-4098-99C7-59279C192643}" srcOrd="3" destOrd="0" presId="urn:microsoft.com/office/officeart/2005/8/layout/equation1"/>
    <dgm:cxn modelId="{27E54152-2D31-4322-B0B8-0AF3B29007FE}" type="presParOf" srcId="{9F71A9C0-522E-43A0-9F19-2B6CAB861A7F}" destId="{7F163FD0-D97E-41FE-8F95-238295058340}" srcOrd="4" destOrd="0" presId="urn:microsoft.com/office/officeart/2005/8/layout/equation1"/>
    <dgm:cxn modelId="{E4ABCC84-219F-4629-AFC1-F378169A112B}" type="presParOf" srcId="{9F71A9C0-522E-43A0-9F19-2B6CAB861A7F}" destId="{96981353-2D2A-4E88-9674-36A11C3D91E3}" srcOrd="5" destOrd="0" presId="urn:microsoft.com/office/officeart/2005/8/layout/equation1"/>
    <dgm:cxn modelId="{3ECF946C-1A89-420C-A638-F97D3D882D11}" type="presParOf" srcId="{9F71A9C0-522E-43A0-9F19-2B6CAB861A7F}" destId="{35E111CF-2090-4D71-83FB-301B0DF8681E}" srcOrd="6" destOrd="0" presId="urn:microsoft.com/office/officeart/2005/8/layout/equation1"/>
    <dgm:cxn modelId="{E9EDBB24-4559-4FBD-9AF8-A87693C05CF1}" type="presParOf" srcId="{9F71A9C0-522E-43A0-9F19-2B6CAB861A7F}" destId="{BDBDD0E2-015C-41A4-9126-A462DEF556C5}" srcOrd="7" destOrd="0" presId="urn:microsoft.com/office/officeart/2005/8/layout/equation1"/>
    <dgm:cxn modelId="{A3E27F76-B6C0-4EA5-86FA-36B1466C02CC}"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8C12DEBD-F72A-4692-A623-AB3423E57D46}"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chemeClr val="accent6">
            <a:lumMod val="75000"/>
          </a:schemeClr>
        </a:solidFill>
      </dgm:spPr>
      <dgm:t>
        <a:bodyPr/>
        <a:lstStyle/>
        <a:p>
          <a:r>
            <a:rPr lang="en-US" b="1" dirty="0"/>
            <a:t>TF Residual Vulnerability</a:t>
          </a:r>
        </a:p>
        <a:p>
          <a:r>
            <a:rPr lang="en-US" b="1" dirty="0"/>
            <a:t>LOW</a:t>
          </a:r>
        </a:p>
        <a:p>
          <a:endParaRPr lang="en-US" dirty="0"/>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dgm:spPr>
        <a:solidFill>
          <a:schemeClr val="accent6">
            <a:lumMod val="75000"/>
          </a:schemeClr>
        </a:solidFill>
      </dgm:spPr>
      <dgm:t>
        <a:bodyPr/>
        <a:lstStyle/>
        <a:p>
          <a:r>
            <a:rPr lang="en-US" b="1" dirty="0"/>
            <a:t>TF Threat</a:t>
          </a:r>
        </a:p>
        <a:p>
          <a:r>
            <a:rPr lang="en-US" dirty="0"/>
            <a:t>Low</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dgm:spPr>
        <a:solidFill>
          <a:schemeClr val="accent6">
            <a:lumMod val="75000"/>
          </a:schemeClr>
        </a:solidFill>
      </dgm:spPr>
      <dgm:t>
        <a:bodyPr/>
        <a:lstStyle/>
        <a:p>
          <a:r>
            <a:rPr lang="en-US" b="1" dirty="0"/>
            <a:t>TF Risk</a:t>
          </a:r>
        </a:p>
        <a:p>
          <a:r>
            <a:rPr lang="en-US" dirty="0"/>
            <a:t>Low </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LinFactNeighborX="34376" custLinFactNeighborY="-1628">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10020" custScaleY="99901">
        <dgm:presLayoutVars>
          <dgm:bulletEnabled val="1"/>
        </dgm:presLayoutVars>
      </dgm:prSet>
      <dgm:spPr/>
    </dgm:pt>
  </dgm:ptLst>
  <dgm:cxnLst>
    <dgm:cxn modelId="{C6774565-385E-41F2-972D-AEAF4157378E}" type="presOf" srcId="{0FCD5FDE-8DF8-43B2-9DD7-3EC6C1BF222A}" destId="{35E111CF-2090-4D71-83FB-301B0DF8681E}" srcOrd="0" destOrd="0" presId="urn:microsoft.com/office/officeart/2005/8/layout/equation1"/>
    <dgm:cxn modelId="{F33EAA98-7DA4-4890-AFA2-000D25EF5C9E}" type="presOf" srcId="{EB46D5EB-37B8-4B57-9BCA-F8075F4ECC0F}" destId="{A0353DD2-63E1-48E0-943F-BE0440DBFA14}"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CB4251A4-641E-4661-AED4-5421B430BCC7}" type="presOf" srcId="{E2E95BD0-97B4-4FFC-83B0-90DDBB7C513B}" destId="{9F71A9C0-522E-43A0-9F19-2B6CAB861A7F}" srcOrd="0" destOrd="0" presId="urn:microsoft.com/office/officeart/2005/8/layout/equation1"/>
    <dgm:cxn modelId="{A7E4F9C6-06F4-4DE7-8921-6E7F0A38E584}" srcId="{E2E95BD0-97B4-4FFC-83B0-90DDBB7C513B}" destId="{D0874AA7-3E92-46AC-A210-CDBD238481AD}" srcOrd="0" destOrd="0" parTransId="{B1F40C7A-1D5C-46BB-B135-ADA677920556}" sibTransId="{EB46D5EB-37B8-4B57-9BCA-F8075F4ECC0F}"/>
    <dgm:cxn modelId="{065573CE-B3D8-4381-B484-EBFD2AEAD511}" type="presOf" srcId="{776E4EC9-263F-4B67-9E2B-213E86B2E20C}" destId="{7F163FD0-D97E-41FE-8F95-238295058340}" srcOrd="0" destOrd="0" presId="urn:microsoft.com/office/officeart/2005/8/layout/equation1"/>
    <dgm:cxn modelId="{E91511E1-777E-43F4-ABFB-D18F668002D1}" type="presOf" srcId="{D0874AA7-3E92-46AC-A210-CDBD238481AD}" destId="{D47214AC-92FD-495B-8C50-6AE7CDA55AAA}" srcOrd="0" destOrd="0" presId="urn:microsoft.com/office/officeart/2005/8/layout/equation1"/>
    <dgm:cxn modelId="{B0928CF5-99A5-43C2-8DDC-DAC8AD5A3205}" srcId="{E2E95BD0-97B4-4FFC-83B0-90DDBB7C513B}" destId="{776E4EC9-263F-4B67-9E2B-213E86B2E20C}" srcOrd="1" destOrd="0" parTransId="{CF42E500-AFB0-4C9D-8C8D-269EC75F5260}" sibTransId="{0FCD5FDE-8DF8-43B2-9DD7-3EC6C1BF222A}"/>
    <dgm:cxn modelId="{7E3E3BFA-5062-4772-89AD-F5943E8BCBDA}" type="presOf" srcId="{CFC1D679-55B9-4AE2-8342-FDFEBB40F4F6}" destId="{2D1169CA-FFC5-40AF-88C7-1691225454D1}" srcOrd="0" destOrd="0" presId="urn:microsoft.com/office/officeart/2005/8/layout/equation1"/>
    <dgm:cxn modelId="{850F2268-6B2E-4375-A794-86C7DDF7E072}" type="presParOf" srcId="{9F71A9C0-522E-43A0-9F19-2B6CAB861A7F}" destId="{D47214AC-92FD-495B-8C50-6AE7CDA55AAA}" srcOrd="0" destOrd="0" presId="urn:microsoft.com/office/officeart/2005/8/layout/equation1"/>
    <dgm:cxn modelId="{8722B629-9862-4644-9ED8-92A1DD3705FF}" type="presParOf" srcId="{9F71A9C0-522E-43A0-9F19-2B6CAB861A7F}" destId="{C934472B-1B60-42E9-AB5A-4BF2D81E170E}" srcOrd="1" destOrd="0" presId="urn:microsoft.com/office/officeart/2005/8/layout/equation1"/>
    <dgm:cxn modelId="{B534E737-56BB-4D3B-A9B8-615EF72DFFD5}" type="presParOf" srcId="{9F71A9C0-522E-43A0-9F19-2B6CAB861A7F}" destId="{A0353DD2-63E1-48E0-943F-BE0440DBFA14}" srcOrd="2" destOrd="0" presId="urn:microsoft.com/office/officeart/2005/8/layout/equation1"/>
    <dgm:cxn modelId="{CCB69BCF-9B49-4FD5-A0CF-73878E13FDD5}" type="presParOf" srcId="{9F71A9C0-522E-43A0-9F19-2B6CAB861A7F}" destId="{2C93FCE9-F0C3-4098-99C7-59279C192643}" srcOrd="3" destOrd="0" presId="urn:microsoft.com/office/officeart/2005/8/layout/equation1"/>
    <dgm:cxn modelId="{589CEFAB-737D-4321-B137-D0995017EB14}" type="presParOf" srcId="{9F71A9C0-522E-43A0-9F19-2B6CAB861A7F}" destId="{7F163FD0-D97E-41FE-8F95-238295058340}" srcOrd="4" destOrd="0" presId="urn:microsoft.com/office/officeart/2005/8/layout/equation1"/>
    <dgm:cxn modelId="{3EB1C39E-8984-48E5-A2F3-A646DB06A0A4}" type="presParOf" srcId="{9F71A9C0-522E-43A0-9F19-2B6CAB861A7F}" destId="{96981353-2D2A-4E88-9674-36A11C3D91E3}" srcOrd="5" destOrd="0" presId="urn:microsoft.com/office/officeart/2005/8/layout/equation1"/>
    <dgm:cxn modelId="{ADE2DBE1-0B04-44B7-9535-97A0D3A847D7}" type="presParOf" srcId="{9F71A9C0-522E-43A0-9F19-2B6CAB861A7F}" destId="{35E111CF-2090-4D71-83FB-301B0DF8681E}" srcOrd="6" destOrd="0" presId="urn:microsoft.com/office/officeart/2005/8/layout/equation1"/>
    <dgm:cxn modelId="{80063826-033E-465E-8734-092E967076B5}" type="presParOf" srcId="{9F71A9C0-522E-43A0-9F19-2B6CAB861A7F}" destId="{BDBDD0E2-015C-41A4-9126-A462DEF556C5}" srcOrd="7" destOrd="0" presId="urn:microsoft.com/office/officeart/2005/8/layout/equation1"/>
    <dgm:cxn modelId="{BABDE722-2661-4684-9306-A183CD49C0CF}"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rgbClr val="FFCC00"/>
        </a:solidFill>
      </dgm:spPr>
      <dgm:t>
        <a:bodyPr/>
        <a:lstStyle/>
        <a:p>
          <a:r>
            <a:rPr lang="en-US" b="1" dirty="0"/>
            <a:t>ML Vulnerability</a:t>
          </a:r>
        </a:p>
        <a:p>
          <a:r>
            <a:rPr lang="en-US" dirty="0"/>
            <a:t>Medium</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custT="1"/>
      <dgm:spPr>
        <a:solidFill>
          <a:srgbClr val="FFCC00"/>
        </a:solidFill>
        <a:ln w="12700" cap="flat" cmpd="sng" algn="ctr">
          <a:solidFill>
            <a:prstClr val="white">
              <a:hueOff val="0"/>
              <a:satOff val="0"/>
              <a:lumOff val="0"/>
              <a:alphaOff val="0"/>
            </a:prstClr>
          </a:solidFill>
          <a:prstDash val="solid"/>
          <a:miter lim="800000"/>
        </a:ln>
        <a:effectLst/>
      </dgm:spPr>
      <dgm:t>
        <a:bodyPr spcFirstLastPara="0" vert="horz" wrap="square" lIns="30480" tIns="30480" rIns="30480" bIns="30480" numCol="1" spcCol="1270" anchor="ctr" anchorCtr="0"/>
        <a:lstStyle/>
        <a:p>
          <a:r>
            <a:rPr lang="en-US" sz="2400" b="1" kern="1200" dirty="0"/>
            <a:t>ML </a:t>
          </a:r>
          <a:r>
            <a:rPr lang="en-US" sz="2400" b="1" kern="1200" dirty="0">
              <a:solidFill>
                <a:prstClr val="white"/>
              </a:solidFill>
              <a:latin typeface="Calibri" panose="020F0502020204030204"/>
              <a:ea typeface="+mn-ea"/>
              <a:cs typeface="+mn-cs"/>
            </a:rPr>
            <a:t>Threat</a:t>
          </a:r>
        </a:p>
        <a:p>
          <a:r>
            <a:rPr lang="en-US" sz="2400" b="1" kern="1200" dirty="0"/>
            <a:t> </a:t>
          </a:r>
          <a:r>
            <a:rPr lang="en-US" sz="2400" kern="1200" dirty="0"/>
            <a:t>Medium </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dgm:spPr>
        <a:solidFill>
          <a:srgbClr val="FFCC00"/>
        </a:solidFill>
      </dgm:spPr>
      <dgm:t>
        <a:bodyPr/>
        <a:lstStyle/>
        <a:p>
          <a:r>
            <a:rPr lang="en-US" b="1" dirty="0"/>
            <a:t>ML Risk</a:t>
          </a:r>
        </a:p>
        <a:p>
          <a:r>
            <a:rPr lang="en-US" dirty="0"/>
            <a:t>Medium</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ScaleX="132827"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ScaleX="147972" custLinFactNeighborX="15038" custLinFactNeighborY="-814">
        <dgm:presLayoutVars>
          <dgm:bulletEnabled val="1"/>
        </dgm:presLayoutVars>
      </dgm:prSet>
      <dgm:spPr>
        <a:xfrm>
          <a:off x="4028472" y="0"/>
          <a:ext cx="2645544" cy="1787868"/>
        </a:xfrm>
        <a:prstGeom prst="ellipse">
          <a:avLst/>
        </a:prstGeom>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36359">
        <dgm:presLayoutVars>
          <dgm:bulletEnabled val="1"/>
        </dgm:presLayoutVars>
      </dgm:prSet>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9F71A9C0-522E-43A0-9F19-2B6CAB861A7F}" type="pres">
      <dgm:prSet presAssocID="{E2E95BD0-97B4-4FFC-83B0-90DDBB7C513B}" presName="linearFlow" presStyleCnt="0">
        <dgm:presLayoutVars>
          <dgm:dir/>
          <dgm:resizeHandles val="exact"/>
        </dgm:presLayoutVars>
      </dgm:prSet>
      <dgm:spPr/>
    </dgm:pt>
  </dgm:ptLst>
  <dgm:cxnLst>
    <dgm:cxn modelId="{FB84E21F-5C6D-4B3C-B40F-DCFE3E58F6BB}" type="presOf" srcId="{E2E95BD0-97B4-4FFC-83B0-90DDBB7C513B}" destId="{9F71A9C0-522E-43A0-9F19-2B6CAB861A7F}"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dgm:spPr>
        <a:solidFill>
          <a:schemeClr val="accent6">
            <a:lumMod val="75000"/>
          </a:schemeClr>
        </a:solidFill>
      </dgm:spPr>
      <dgm:t>
        <a:bodyPr/>
        <a:lstStyle/>
        <a:p>
          <a:r>
            <a:rPr lang="en-US" b="1" dirty="0"/>
            <a:t>TF Vulnerability</a:t>
          </a:r>
        </a:p>
        <a:p>
          <a:r>
            <a:rPr lang="en-US" dirty="0"/>
            <a:t>Low</a:t>
          </a:r>
        </a:p>
      </dgm:t>
    </dgm:pt>
    <dgm:pt modelId="{B1F40C7A-1D5C-46BB-B135-ADA677920556}" type="parTrans" cxnId="{A7E4F9C6-06F4-4DE7-8921-6E7F0A38E584}">
      <dgm:prSet/>
      <dgm:spPr/>
      <dgm:t>
        <a:bodyPr/>
        <a:lstStyle/>
        <a:p>
          <a:endParaRPr lang="en-US"/>
        </a:p>
      </dgm:t>
    </dgm:pt>
    <dgm:pt modelId="{EB46D5EB-37B8-4B57-9BCA-F8075F4ECC0F}" type="sibTrans" cxnId="{A7E4F9C6-06F4-4DE7-8921-6E7F0A38E584}">
      <dgm:prSet/>
      <dgm:spPr/>
      <dgm:t>
        <a:bodyPr/>
        <a:lstStyle/>
        <a:p>
          <a:endParaRPr lang="en-US"/>
        </a:p>
      </dgm:t>
    </dgm:pt>
    <dgm:pt modelId="{776E4EC9-263F-4B67-9E2B-213E86B2E20C}">
      <dgm:prSet/>
      <dgm:spPr>
        <a:solidFill>
          <a:schemeClr val="accent6">
            <a:lumMod val="75000"/>
          </a:schemeClr>
        </a:solidFill>
      </dgm:spPr>
      <dgm:t>
        <a:bodyPr/>
        <a:lstStyle/>
        <a:p>
          <a:r>
            <a:rPr lang="en-US" b="1" dirty="0"/>
            <a:t>TF Threat</a:t>
          </a:r>
        </a:p>
        <a:p>
          <a:r>
            <a:rPr lang="en-US" b="1" dirty="0"/>
            <a:t> </a:t>
          </a:r>
          <a:r>
            <a:rPr lang="en-US" dirty="0"/>
            <a:t>Low </a:t>
          </a:r>
        </a:p>
      </dgm:t>
    </dgm:pt>
    <dgm:pt modelId="{CF42E500-AFB0-4C9D-8C8D-269EC75F5260}" type="parTrans" cxnId="{B0928CF5-99A5-43C2-8DDC-DAC8AD5A3205}">
      <dgm:prSet/>
      <dgm:spPr/>
      <dgm:t>
        <a:bodyPr/>
        <a:lstStyle/>
        <a:p>
          <a:endParaRPr lang="en-US"/>
        </a:p>
      </dgm:t>
    </dgm:pt>
    <dgm:pt modelId="{0FCD5FDE-8DF8-43B2-9DD7-3EC6C1BF222A}" type="sibTrans" cxnId="{B0928CF5-99A5-43C2-8DDC-DAC8AD5A3205}">
      <dgm:prSet/>
      <dgm:spPr/>
      <dgm:t>
        <a:bodyPr/>
        <a:lstStyle/>
        <a:p>
          <a:endParaRPr lang="en-US"/>
        </a:p>
      </dgm:t>
    </dgm:pt>
    <dgm:pt modelId="{CFC1D679-55B9-4AE2-8342-FDFEBB40F4F6}">
      <dgm:prSet/>
      <dgm:spPr>
        <a:solidFill>
          <a:schemeClr val="accent6">
            <a:lumMod val="75000"/>
          </a:schemeClr>
        </a:solidFill>
      </dgm:spPr>
      <dgm:t>
        <a:bodyPr/>
        <a:lstStyle/>
        <a:p>
          <a:r>
            <a:rPr lang="en-US" b="1" dirty="0"/>
            <a:t>TF Risk</a:t>
          </a:r>
        </a:p>
        <a:p>
          <a:r>
            <a:rPr lang="en-US" dirty="0"/>
            <a:t>Low</a:t>
          </a:r>
        </a:p>
      </dgm:t>
    </dgm:pt>
    <dgm:pt modelId="{B0170314-0525-4DEA-9FDB-0521943F8F0C}" type="parTrans" cxnId="{933240A2-B8A9-4C75-A58D-B615B15933F5}">
      <dgm:prSet/>
      <dgm:spPr/>
      <dgm:t>
        <a:bodyPr/>
        <a:lstStyle/>
        <a:p>
          <a:endParaRPr lang="en-US"/>
        </a:p>
      </dgm:t>
    </dgm:pt>
    <dgm:pt modelId="{26301F71-9CB1-4EC2-9ABE-9495222AD83E}" type="sibTrans" cxnId="{933240A2-B8A9-4C75-A58D-B615B15933F5}">
      <dgm:prSet/>
      <dgm:spPr/>
      <dgm:t>
        <a:bodyPr/>
        <a:lstStyle/>
        <a:p>
          <a:endParaRPr lang="en-US"/>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ScaleX="132827"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ScaleX="147972"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36359">
        <dgm:presLayoutVars>
          <dgm:bulletEnabled val="1"/>
        </dgm:presLayoutVars>
      </dgm:prSet>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E95BD0-97B4-4FFC-83B0-90DDBB7C513B}"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GB"/>
        </a:p>
      </dgm:t>
    </dgm:pt>
    <dgm:pt modelId="{D0874AA7-3E92-46AC-A210-CDBD238481AD}">
      <dgm:prSet custT="1"/>
      <dgm:spPr>
        <a:solidFill>
          <a:schemeClr val="accent6"/>
        </a:solidFill>
      </dgm:spPr>
      <dgm:t>
        <a:bodyPr/>
        <a:lstStyle/>
        <a:p>
          <a:r>
            <a:rPr lang="en-US" sz="2400" b="1" dirty="0"/>
            <a:t>TF Vulnerability</a:t>
          </a:r>
        </a:p>
        <a:p>
          <a:r>
            <a:rPr lang="en-US" sz="2400" dirty="0"/>
            <a:t>Medium-Low</a:t>
          </a:r>
        </a:p>
      </dgm:t>
    </dgm:pt>
    <dgm:pt modelId="{B1F40C7A-1D5C-46BB-B135-ADA677920556}" type="parTrans" cxnId="{A7E4F9C6-06F4-4DE7-8921-6E7F0A38E584}">
      <dgm:prSet/>
      <dgm:spPr/>
      <dgm:t>
        <a:bodyPr/>
        <a:lstStyle/>
        <a:p>
          <a:endParaRPr lang="en-US" sz="2400"/>
        </a:p>
      </dgm:t>
    </dgm:pt>
    <dgm:pt modelId="{EB46D5EB-37B8-4B57-9BCA-F8075F4ECC0F}" type="sibTrans" cxnId="{A7E4F9C6-06F4-4DE7-8921-6E7F0A38E584}">
      <dgm:prSet custT="1"/>
      <dgm:spPr/>
      <dgm:t>
        <a:bodyPr/>
        <a:lstStyle/>
        <a:p>
          <a:endParaRPr lang="en-US" sz="2400"/>
        </a:p>
      </dgm:t>
    </dgm:pt>
    <dgm:pt modelId="{776E4EC9-263F-4B67-9E2B-213E86B2E20C}">
      <dgm:prSet custT="1"/>
      <dgm:spPr>
        <a:solidFill>
          <a:schemeClr val="accent6"/>
        </a:solidFill>
      </dgm:spPr>
      <dgm:t>
        <a:bodyPr/>
        <a:lstStyle/>
        <a:p>
          <a:r>
            <a:rPr lang="en-US" sz="2400" b="1" dirty="0"/>
            <a:t>TF Threat</a:t>
          </a:r>
        </a:p>
        <a:p>
          <a:r>
            <a:rPr lang="en-US" sz="2400" b="1" dirty="0"/>
            <a:t> </a:t>
          </a:r>
          <a:r>
            <a:rPr lang="en-US" sz="2400" dirty="0"/>
            <a:t>Medium-Low </a:t>
          </a:r>
        </a:p>
      </dgm:t>
    </dgm:pt>
    <dgm:pt modelId="{CF42E500-AFB0-4C9D-8C8D-269EC75F5260}" type="parTrans" cxnId="{B0928CF5-99A5-43C2-8DDC-DAC8AD5A3205}">
      <dgm:prSet/>
      <dgm:spPr/>
      <dgm:t>
        <a:bodyPr/>
        <a:lstStyle/>
        <a:p>
          <a:endParaRPr lang="en-US" sz="2400"/>
        </a:p>
      </dgm:t>
    </dgm:pt>
    <dgm:pt modelId="{0FCD5FDE-8DF8-43B2-9DD7-3EC6C1BF222A}" type="sibTrans" cxnId="{B0928CF5-99A5-43C2-8DDC-DAC8AD5A3205}">
      <dgm:prSet custT="1"/>
      <dgm:spPr/>
      <dgm:t>
        <a:bodyPr/>
        <a:lstStyle/>
        <a:p>
          <a:endParaRPr lang="en-US" sz="2400"/>
        </a:p>
      </dgm:t>
    </dgm:pt>
    <dgm:pt modelId="{CFC1D679-55B9-4AE2-8342-FDFEBB40F4F6}">
      <dgm:prSet custT="1"/>
      <dgm:spPr>
        <a:solidFill>
          <a:schemeClr val="accent6"/>
        </a:solidFill>
      </dgm:spPr>
      <dgm:t>
        <a:bodyPr/>
        <a:lstStyle/>
        <a:p>
          <a:r>
            <a:rPr lang="en-US" sz="2400" b="1" dirty="0"/>
            <a:t>TF Risk</a:t>
          </a:r>
        </a:p>
        <a:p>
          <a:r>
            <a:rPr lang="en-US" sz="2400" dirty="0"/>
            <a:t>Medium-Low</a:t>
          </a:r>
        </a:p>
      </dgm:t>
    </dgm:pt>
    <dgm:pt modelId="{B0170314-0525-4DEA-9FDB-0521943F8F0C}" type="parTrans" cxnId="{933240A2-B8A9-4C75-A58D-B615B15933F5}">
      <dgm:prSet/>
      <dgm:spPr/>
      <dgm:t>
        <a:bodyPr/>
        <a:lstStyle/>
        <a:p>
          <a:endParaRPr lang="en-US" sz="2400"/>
        </a:p>
      </dgm:t>
    </dgm:pt>
    <dgm:pt modelId="{26301F71-9CB1-4EC2-9ABE-9495222AD83E}" type="sibTrans" cxnId="{933240A2-B8A9-4C75-A58D-B615B15933F5}">
      <dgm:prSet/>
      <dgm:spPr/>
      <dgm:t>
        <a:bodyPr/>
        <a:lstStyle/>
        <a:p>
          <a:endParaRPr lang="en-US" sz="2400"/>
        </a:p>
      </dgm:t>
    </dgm:pt>
    <dgm:pt modelId="{9F71A9C0-522E-43A0-9F19-2B6CAB861A7F}" type="pres">
      <dgm:prSet presAssocID="{E2E95BD0-97B4-4FFC-83B0-90DDBB7C513B}" presName="linearFlow" presStyleCnt="0">
        <dgm:presLayoutVars>
          <dgm:dir/>
          <dgm:resizeHandles val="exact"/>
        </dgm:presLayoutVars>
      </dgm:prSet>
      <dgm:spPr/>
    </dgm:pt>
    <dgm:pt modelId="{D47214AC-92FD-495B-8C50-6AE7CDA55AAA}" type="pres">
      <dgm:prSet presAssocID="{D0874AA7-3E92-46AC-A210-CDBD238481AD}" presName="node" presStyleLbl="node1" presStyleIdx="0" presStyleCnt="3" custScaleX="138968" custLinFactNeighborX="15038" custLinFactNeighborY="407">
        <dgm:presLayoutVars>
          <dgm:bulletEnabled val="1"/>
        </dgm:presLayoutVars>
      </dgm:prSet>
      <dgm:spPr/>
    </dgm:pt>
    <dgm:pt modelId="{C934472B-1B60-42E9-AB5A-4BF2D81E170E}" type="pres">
      <dgm:prSet presAssocID="{EB46D5EB-37B8-4B57-9BCA-F8075F4ECC0F}" presName="spacerL" presStyleCnt="0"/>
      <dgm:spPr/>
    </dgm:pt>
    <dgm:pt modelId="{A0353DD2-63E1-48E0-943F-BE0440DBFA14}" type="pres">
      <dgm:prSet presAssocID="{EB46D5EB-37B8-4B57-9BCA-F8075F4ECC0F}" presName="sibTrans" presStyleLbl="sibTrans2D1" presStyleIdx="0" presStyleCnt="2"/>
      <dgm:spPr/>
    </dgm:pt>
    <dgm:pt modelId="{2C93FCE9-F0C3-4098-99C7-59279C192643}" type="pres">
      <dgm:prSet presAssocID="{EB46D5EB-37B8-4B57-9BCA-F8075F4ECC0F}" presName="spacerR" presStyleCnt="0"/>
      <dgm:spPr/>
    </dgm:pt>
    <dgm:pt modelId="{7F163FD0-D97E-41FE-8F95-238295058340}" type="pres">
      <dgm:prSet presAssocID="{776E4EC9-263F-4B67-9E2B-213E86B2E20C}" presName="node" presStyleLbl="node1" presStyleIdx="1" presStyleCnt="3" custScaleX="147972" custLinFactNeighborX="15038" custLinFactNeighborY="-814">
        <dgm:presLayoutVars>
          <dgm:bulletEnabled val="1"/>
        </dgm:presLayoutVars>
      </dgm:prSet>
      <dgm:spPr/>
    </dgm:pt>
    <dgm:pt modelId="{96981353-2D2A-4E88-9674-36A11C3D91E3}" type="pres">
      <dgm:prSet presAssocID="{0FCD5FDE-8DF8-43B2-9DD7-3EC6C1BF222A}" presName="spacerL" presStyleCnt="0"/>
      <dgm:spPr/>
    </dgm:pt>
    <dgm:pt modelId="{35E111CF-2090-4D71-83FB-301B0DF8681E}" type="pres">
      <dgm:prSet presAssocID="{0FCD5FDE-8DF8-43B2-9DD7-3EC6C1BF222A}" presName="sibTrans" presStyleLbl="sibTrans2D1" presStyleIdx="1" presStyleCnt="2"/>
      <dgm:spPr/>
    </dgm:pt>
    <dgm:pt modelId="{BDBDD0E2-015C-41A4-9126-A462DEF556C5}" type="pres">
      <dgm:prSet presAssocID="{0FCD5FDE-8DF8-43B2-9DD7-3EC6C1BF222A}" presName="spacerR" presStyleCnt="0"/>
      <dgm:spPr/>
    </dgm:pt>
    <dgm:pt modelId="{2D1169CA-FFC5-40AF-88C7-1691225454D1}" type="pres">
      <dgm:prSet presAssocID="{CFC1D679-55B9-4AE2-8342-FDFEBB40F4F6}" presName="node" presStyleLbl="node1" presStyleIdx="2" presStyleCnt="3" custScaleX="136359">
        <dgm:presLayoutVars>
          <dgm:bulletEnabled val="1"/>
        </dgm:presLayoutVars>
      </dgm:prSet>
      <dgm:spPr/>
    </dgm:pt>
  </dgm:ptLst>
  <dgm:cxnLst>
    <dgm:cxn modelId="{74628908-6A5A-4DC1-86ED-D2E2BA2BA3AC}" type="presOf" srcId="{EB46D5EB-37B8-4B57-9BCA-F8075F4ECC0F}" destId="{A0353DD2-63E1-48E0-943F-BE0440DBFA14}" srcOrd="0" destOrd="0" presId="urn:microsoft.com/office/officeart/2005/8/layout/equation1"/>
    <dgm:cxn modelId="{AC0A5415-BAB2-4FEB-99FF-D18C4D6BEE1A}" type="presOf" srcId="{D0874AA7-3E92-46AC-A210-CDBD238481AD}" destId="{D47214AC-92FD-495B-8C50-6AE7CDA55AAA}" srcOrd="0" destOrd="0" presId="urn:microsoft.com/office/officeart/2005/8/layout/equation1"/>
    <dgm:cxn modelId="{8FADFE33-039E-487D-A654-A88968E66DBB}" type="presOf" srcId="{0FCD5FDE-8DF8-43B2-9DD7-3EC6C1BF222A}" destId="{35E111CF-2090-4D71-83FB-301B0DF8681E}" srcOrd="0" destOrd="0" presId="urn:microsoft.com/office/officeart/2005/8/layout/equation1"/>
    <dgm:cxn modelId="{4E06D13E-1FE3-4D80-B491-1218FB31AE65}" type="presOf" srcId="{CFC1D679-55B9-4AE2-8342-FDFEBB40F4F6}" destId="{2D1169CA-FFC5-40AF-88C7-1691225454D1}" srcOrd="0" destOrd="0" presId="urn:microsoft.com/office/officeart/2005/8/layout/equation1"/>
    <dgm:cxn modelId="{DEA50147-FC37-4974-9C01-2089066F5DCF}" type="presOf" srcId="{E2E95BD0-97B4-4FFC-83B0-90DDBB7C513B}" destId="{9F71A9C0-522E-43A0-9F19-2B6CAB861A7F}" srcOrd="0" destOrd="0" presId="urn:microsoft.com/office/officeart/2005/8/layout/equation1"/>
    <dgm:cxn modelId="{63C97678-5F1D-4A3F-9263-3487E0DB0EBB}" type="presOf" srcId="{776E4EC9-263F-4B67-9E2B-213E86B2E20C}" destId="{7F163FD0-D97E-41FE-8F95-238295058340}" srcOrd="0" destOrd="0" presId="urn:microsoft.com/office/officeart/2005/8/layout/equation1"/>
    <dgm:cxn modelId="{933240A2-B8A9-4C75-A58D-B615B15933F5}" srcId="{E2E95BD0-97B4-4FFC-83B0-90DDBB7C513B}" destId="{CFC1D679-55B9-4AE2-8342-FDFEBB40F4F6}" srcOrd="2" destOrd="0" parTransId="{B0170314-0525-4DEA-9FDB-0521943F8F0C}" sibTransId="{26301F71-9CB1-4EC2-9ABE-9495222AD83E}"/>
    <dgm:cxn modelId="{A7E4F9C6-06F4-4DE7-8921-6E7F0A38E584}" srcId="{E2E95BD0-97B4-4FFC-83B0-90DDBB7C513B}" destId="{D0874AA7-3E92-46AC-A210-CDBD238481AD}" srcOrd="0" destOrd="0" parTransId="{B1F40C7A-1D5C-46BB-B135-ADA677920556}" sibTransId="{EB46D5EB-37B8-4B57-9BCA-F8075F4ECC0F}"/>
    <dgm:cxn modelId="{B0928CF5-99A5-43C2-8DDC-DAC8AD5A3205}" srcId="{E2E95BD0-97B4-4FFC-83B0-90DDBB7C513B}" destId="{776E4EC9-263F-4B67-9E2B-213E86B2E20C}" srcOrd="1" destOrd="0" parTransId="{CF42E500-AFB0-4C9D-8C8D-269EC75F5260}" sibTransId="{0FCD5FDE-8DF8-43B2-9DD7-3EC6C1BF222A}"/>
    <dgm:cxn modelId="{A0EA396A-F74D-42B6-801B-45FA66D28C0B}" type="presParOf" srcId="{9F71A9C0-522E-43A0-9F19-2B6CAB861A7F}" destId="{D47214AC-92FD-495B-8C50-6AE7CDA55AAA}" srcOrd="0" destOrd="0" presId="urn:microsoft.com/office/officeart/2005/8/layout/equation1"/>
    <dgm:cxn modelId="{E83616D6-5E08-4913-8EB5-C5C78EFCE837}" type="presParOf" srcId="{9F71A9C0-522E-43A0-9F19-2B6CAB861A7F}" destId="{C934472B-1B60-42E9-AB5A-4BF2D81E170E}" srcOrd="1" destOrd="0" presId="urn:microsoft.com/office/officeart/2005/8/layout/equation1"/>
    <dgm:cxn modelId="{97E9D6D6-D60B-4E3A-8418-4E0A6EF1685E}" type="presParOf" srcId="{9F71A9C0-522E-43A0-9F19-2B6CAB861A7F}" destId="{A0353DD2-63E1-48E0-943F-BE0440DBFA14}" srcOrd="2" destOrd="0" presId="urn:microsoft.com/office/officeart/2005/8/layout/equation1"/>
    <dgm:cxn modelId="{D27AB4AE-D979-47BE-869F-86B98BFEDF2F}" type="presParOf" srcId="{9F71A9C0-522E-43A0-9F19-2B6CAB861A7F}" destId="{2C93FCE9-F0C3-4098-99C7-59279C192643}" srcOrd="3" destOrd="0" presId="urn:microsoft.com/office/officeart/2005/8/layout/equation1"/>
    <dgm:cxn modelId="{CBE8D906-57A4-41E4-8D9C-4C1160B58919}" type="presParOf" srcId="{9F71A9C0-522E-43A0-9F19-2B6CAB861A7F}" destId="{7F163FD0-D97E-41FE-8F95-238295058340}" srcOrd="4" destOrd="0" presId="urn:microsoft.com/office/officeart/2005/8/layout/equation1"/>
    <dgm:cxn modelId="{6C752298-67EF-4159-A060-CB17C9DD333E}" type="presParOf" srcId="{9F71A9C0-522E-43A0-9F19-2B6CAB861A7F}" destId="{96981353-2D2A-4E88-9674-36A11C3D91E3}" srcOrd="5" destOrd="0" presId="urn:microsoft.com/office/officeart/2005/8/layout/equation1"/>
    <dgm:cxn modelId="{47670532-5693-40F6-8162-665153E35AEC}" type="presParOf" srcId="{9F71A9C0-522E-43A0-9F19-2B6CAB861A7F}" destId="{35E111CF-2090-4D71-83FB-301B0DF8681E}" srcOrd="6" destOrd="0" presId="urn:microsoft.com/office/officeart/2005/8/layout/equation1"/>
    <dgm:cxn modelId="{23A92848-9C9C-406A-8793-458EF066C906}" type="presParOf" srcId="{9F71A9C0-522E-43A0-9F19-2B6CAB861A7F}" destId="{BDBDD0E2-015C-41A4-9126-A462DEF556C5}" srcOrd="7" destOrd="0" presId="urn:microsoft.com/office/officeart/2005/8/layout/equation1"/>
    <dgm:cxn modelId="{B6E872F6-2448-465C-B4C1-9BBBF64953C4}" type="presParOf" srcId="{9F71A9C0-522E-43A0-9F19-2B6CAB861A7F}" destId="{2D1169CA-FFC5-40AF-88C7-1691225454D1}"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30181" y="1345789"/>
          <a:ext cx="2361607" cy="236160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ML threat</a:t>
          </a:r>
        </a:p>
        <a:p>
          <a:pPr marL="0" lvl="0" indent="0" algn="ctr" defTabSz="1244600">
            <a:lnSpc>
              <a:spcPct val="90000"/>
            </a:lnSpc>
            <a:spcBef>
              <a:spcPct val="0"/>
            </a:spcBef>
            <a:spcAft>
              <a:spcPct val="35000"/>
            </a:spcAft>
            <a:buNone/>
          </a:pPr>
          <a:r>
            <a:rPr lang="en-US" sz="2800" kern="1200" dirty="0"/>
            <a:t>Low</a:t>
          </a:r>
        </a:p>
      </dsp:txBody>
      <dsp:txXfrm>
        <a:off x="376030" y="1691638"/>
        <a:ext cx="1669909" cy="1669909"/>
      </dsp:txXfrm>
    </dsp:sp>
    <dsp:sp modelId="{A0353DD2-63E1-48E0-943F-BE0440DBFA14}">
      <dsp:nvSpPr>
        <dsp:cNvPr id="0" name=""/>
        <dsp:cNvSpPr/>
      </dsp:nvSpPr>
      <dsp:spPr>
        <a:xfrm>
          <a:off x="2554714" y="1832115"/>
          <a:ext cx="1369732" cy="13697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736272" y="2355901"/>
        <a:ext cx="1006616" cy="322160"/>
      </dsp:txXfrm>
    </dsp:sp>
    <dsp:sp modelId="{7F163FD0-D97E-41FE-8F95-238295058340}">
      <dsp:nvSpPr>
        <dsp:cNvPr id="0" name=""/>
        <dsp:cNvSpPr/>
      </dsp:nvSpPr>
      <dsp:spPr>
        <a:xfrm>
          <a:off x="4145046" y="1316954"/>
          <a:ext cx="2784831" cy="236160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Residual ML </a:t>
          </a:r>
          <a:r>
            <a:rPr lang="en-US" sz="2800" kern="1200" dirty="0" err="1"/>
            <a:t>VulnerabilityLow</a:t>
          </a:r>
          <a:endParaRPr lang="en-US" sz="2800" kern="1200" dirty="0"/>
        </a:p>
      </dsp:txBody>
      <dsp:txXfrm>
        <a:off x="4552875" y="1662803"/>
        <a:ext cx="1969173" cy="1669909"/>
      </dsp:txXfrm>
    </dsp:sp>
    <dsp:sp modelId="{35E111CF-2090-4D71-83FB-301B0DF8681E}">
      <dsp:nvSpPr>
        <dsp:cNvPr id="0" name=""/>
        <dsp:cNvSpPr/>
      </dsp:nvSpPr>
      <dsp:spPr>
        <a:xfrm>
          <a:off x="7092803" y="1832115"/>
          <a:ext cx="1369732" cy="136973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7274361" y="2114280"/>
        <a:ext cx="1006616" cy="805402"/>
      </dsp:txXfrm>
    </dsp:sp>
    <dsp:sp modelId="{2D1169CA-FFC5-40AF-88C7-1691225454D1}">
      <dsp:nvSpPr>
        <dsp:cNvPr id="0" name=""/>
        <dsp:cNvSpPr/>
      </dsp:nvSpPr>
      <dsp:spPr>
        <a:xfrm>
          <a:off x="8654298" y="1336177"/>
          <a:ext cx="2361607" cy="236160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ML Risk </a:t>
          </a:r>
        </a:p>
        <a:p>
          <a:pPr marL="0" lvl="0" indent="0" algn="ctr" defTabSz="1244600">
            <a:lnSpc>
              <a:spcPct val="90000"/>
            </a:lnSpc>
            <a:spcBef>
              <a:spcPct val="0"/>
            </a:spcBef>
            <a:spcAft>
              <a:spcPct val="35000"/>
            </a:spcAft>
            <a:buNone/>
          </a:pPr>
          <a:r>
            <a:rPr lang="en-US" sz="2800" kern="1200" dirty="0"/>
            <a:t> Low</a:t>
          </a:r>
        </a:p>
      </dsp:txBody>
      <dsp:txXfrm>
        <a:off x="9000147" y="1682026"/>
        <a:ext cx="1669909" cy="1669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30181" y="1345789"/>
          <a:ext cx="2361607" cy="236160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TF threat</a:t>
          </a:r>
        </a:p>
        <a:p>
          <a:pPr marL="0" lvl="0" indent="0" algn="ctr" defTabSz="1244600">
            <a:lnSpc>
              <a:spcPct val="90000"/>
            </a:lnSpc>
            <a:spcBef>
              <a:spcPct val="0"/>
            </a:spcBef>
            <a:spcAft>
              <a:spcPct val="35000"/>
            </a:spcAft>
            <a:buNone/>
          </a:pPr>
          <a:r>
            <a:rPr lang="en-US" sz="2800" kern="1200" dirty="0"/>
            <a:t>Low</a:t>
          </a:r>
        </a:p>
      </dsp:txBody>
      <dsp:txXfrm>
        <a:off x="376030" y="1691638"/>
        <a:ext cx="1669909" cy="1669909"/>
      </dsp:txXfrm>
    </dsp:sp>
    <dsp:sp modelId="{A0353DD2-63E1-48E0-943F-BE0440DBFA14}">
      <dsp:nvSpPr>
        <dsp:cNvPr id="0" name=""/>
        <dsp:cNvSpPr/>
      </dsp:nvSpPr>
      <dsp:spPr>
        <a:xfrm>
          <a:off x="2554714" y="1832115"/>
          <a:ext cx="1369732" cy="13697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736272" y="2355901"/>
        <a:ext cx="1006616" cy="322160"/>
      </dsp:txXfrm>
    </dsp:sp>
    <dsp:sp modelId="{7F163FD0-D97E-41FE-8F95-238295058340}">
      <dsp:nvSpPr>
        <dsp:cNvPr id="0" name=""/>
        <dsp:cNvSpPr/>
      </dsp:nvSpPr>
      <dsp:spPr>
        <a:xfrm>
          <a:off x="4145046" y="1316954"/>
          <a:ext cx="2784831" cy="236160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Residual TF </a:t>
          </a:r>
          <a:r>
            <a:rPr lang="en-US" sz="2800" kern="1200" dirty="0" err="1"/>
            <a:t>VulnerabilityLow</a:t>
          </a:r>
          <a:endParaRPr lang="en-US" sz="2800" kern="1200" dirty="0"/>
        </a:p>
      </dsp:txBody>
      <dsp:txXfrm>
        <a:off x="4552875" y="1662803"/>
        <a:ext cx="1969173" cy="1669909"/>
      </dsp:txXfrm>
    </dsp:sp>
    <dsp:sp modelId="{35E111CF-2090-4D71-83FB-301B0DF8681E}">
      <dsp:nvSpPr>
        <dsp:cNvPr id="0" name=""/>
        <dsp:cNvSpPr/>
      </dsp:nvSpPr>
      <dsp:spPr>
        <a:xfrm>
          <a:off x="7092803" y="1832115"/>
          <a:ext cx="1369732" cy="136973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7274361" y="2114280"/>
        <a:ext cx="1006616" cy="805402"/>
      </dsp:txXfrm>
    </dsp:sp>
    <dsp:sp modelId="{2D1169CA-FFC5-40AF-88C7-1691225454D1}">
      <dsp:nvSpPr>
        <dsp:cNvPr id="0" name=""/>
        <dsp:cNvSpPr/>
      </dsp:nvSpPr>
      <dsp:spPr>
        <a:xfrm>
          <a:off x="8654298" y="1336177"/>
          <a:ext cx="2361607" cy="236160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TF Risk </a:t>
          </a:r>
        </a:p>
        <a:p>
          <a:pPr marL="0" lvl="0" indent="0" algn="ctr" defTabSz="1244600">
            <a:lnSpc>
              <a:spcPct val="90000"/>
            </a:lnSpc>
            <a:spcBef>
              <a:spcPct val="0"/>
            </a:spcBef>
            <a:spcAft>
              <a:spcPct val="35000"/>
            </a:spcAft>
            <a:buNone/>
          </a:pPr>
          <a:r>
            <a:rPr lang="en-US" sz="2800" kern="1200" dirty="0"/>
            <a:t> Low</a:t>
          </a:r>
        </a:p>
      </dsp:txBody>
      <dsp:txXfrm>
        <a:off x="9000147" y="1682026"/>
        <a:ext cx="1669909" cy="16699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3D49E-F808-4B28-9D0A-5C942A130BF3}">
      <dsp:nvSpPr>
        <dsp:cNvPr id="0" name=""/>
        <dsp:cNvSpPr/>
      </dsp:nvSpPr>
      <dsp:spPr>
        <a:xfrm>
          <a:off x="-5463632" y="-836564"/>
          <a:ext cx="6505478" cy="6505478"/>
        </a:xfrm>
        <a:prstGeom prst="blockArc">
          <a:avLst>
            <a:gd name="adj1" fmla="val 18900000"/>
            <a:gd name="adj2" fmla="val 2700000"/>
            <a:gd name="adj3" fmla="val 332"/>
          </a:avLst>
        </a:prstGeom>
        <a:noFill/>
        <a:ln w="19050" cap="flat" cmpd="sng" algn="ctr">
          <a:solidFill>
            <a:srgbClr val="15608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102DC67-B501-4DB3-B96C-1C3B44A9513F}">
      <dsp:nvSpPr>
        <dsp:cNvPr id="0" name=""/>
        <dsp:cNvSpPr/>
      </dsp:nvSpPr>
      <dsp:spPr>
        <a:xfrm>
          <a:off x="455538" y="301925"/>
          <a:ext cx="10754739" cy="604237"/>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Comprehensive AML framework applicable across the FSC sectors</a:t>
          </a:r>
        </a:p>
      </dsp:txBody>
      <dsp:txXfrm>
        <a:off x="455538" y="301925"/>
        <a:ext cx="10754739" cy="604237"/>
      </dsp:txXfrm>
    </dsp:sp>
    <dsp:sp modelId="{8D725E6D-54B2-4E88-82F7-4908D5B1855C}">
      <dsp:nvSpPr>
        <dsp:cNvPr id="0" name=""/>
        <dsp:cNvSpPr/>
      </dsp:nvSpPr>
      <dsp:spPr>
        <a:xfrm>
          <a:off x="77890" y="226395"/>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80A5A2A-B123-4488-B886-972A14A501B8}">
      <dsp:nvSpPr>
        <dsp:cNvPr id="0" name=""/>
        <dsp:cNvSpPr/>
      </dsp:nvSpPr>
      <dsp:spPr>
        <a:xfrm>
          <a:off x="888516" y="1060001"/>
          <a:ext cx="10321761" cy="900216"/>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Clear and Comprehensive framework for the licensing requirements </a:t>
          </a:r>
        </a:p>
        <a:p>
          <a:pPr marL="0" lvl="0" indent="0" algn="l" defTabSz="800100">
            <a:lnSpc>
              <a:spcPct val="90000"/>
            </a:lnSpc>
            <a:spcBef>
              <a:spcPct val="0"/>
            </a:spcBef>
            <a:spcAft>
              <a:spcPct val="35000"/>
            </a:spcAft>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Entry controls –fit and proper test/assessment on directors, shareholders,</a:t>
          </a:r>
          <a:r>
            <a:rPr lang="en-US" sz="1800" b="0" kern="1200" noProof="0" dirty="0">
              <a:solidFill>
                <a:sysClr val="window" lastClr="FFFFFF"/>
              </a:solidFill>
              <a:latin typeface="Times New Roman" panose="02020603050405020304" pitchFamily="18" charset="0"/>
              <a:ea typeface="+mn-ea"/>
              <a:cs typeface="Times New Roman" panose="02020603050405020304" pitchFamily="18" charset="0"/>
            </a:rPr>
            <a:t> members of senior management </a:t>
          </a: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 and beneficial owners</a:t>
          </a:r>
        </a:p>
      </dsp:txBody>
      <dsp:txXfrm>
        <a:off x="888516" y="1060001"/>
        <a:ext cx="10321761" cy="900216"/>
      </dsp:txXfrm>
    </dsp:sp>
    <dsp:sp modelId="{D6A41E2D-1DF0-4C0D-A7F8-83015C7BC3BA}">
      <dsp:nvSpPr>
        <dsp:cNvPr id="0" name=""/>
        <dsp:cNvSpPr/>
      </dsp:nvSpPr>
      <dsp:spPr>
        <a:xfrm>
          <a:off x="510868" y="1132461"/>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D06B5A7-890E-4098-ADD4-9CB9FA675583}">
      <dsp:nvSpPr>
        <dsp:cNvPr id="0" name=""/>
        <dsp:cNvSpPr/>
      </dsp:nvSpPr>
      <dsp:spPr>
        <a:xfrm>
          <a:off x="1021406" y="2114056"/>
          <a:ext cx="10188871" cy="604237"/>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noProof="0" dirty="0">
              <a:solidFill>
                <a:sysClr val="window" lastClr="FFFFFF"/>
              </a:solidFill>
              <a:latin typeface="Times New Roman" panose="02020603050405020304" pitchFamily="18" charset="0"/>
              <a:ea typeface="+mn-ea"/>
              <a:cs typeface="Times New Roman" panose="02020603050405020304" pitchFamily="18" charset="0"/>
            </a:rPr>
            <a:t>Adherence to Code of Business Conduct / Appointment of MLRO / Regular training</a:t>
          </a:r>
          <a:endParaRPr lang="en-US" sz="1800" b="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021406" y="2114056"/>
        <a:ext cx="10188871" cy="604237"/>
      </dsp:txXfrm>
    </dsp:sp>
    <dsp:sp modelId="{78FB8002-F052-4185-B2A7-BA347A532F72}">
      <dsp:nvSpPr>
        <dsp:cNvPr id="0" name=""/>
        <dsp:cNvSpPr/>
      </dsp:nvSpPr>
      <dsp:spPr>
        <a:xfrm>
          <a:off x="643758" y="2038526"/>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917A957-ACC2-4631-9AFA-83D29F1A6781}">
      <dsp:nvSpPr>
        <dsp:cNvPr id="0" name=""/>
        <dsp:cNvSpPr/>
      </dsp:nvSpPr>
      <dsp:spPr>
        <a:xfrm>
          <a:off x="888516" y="3020122"/>
          <a:ext cx="10321761" cy="604237"/>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Application of AML/CFT risk-based approach for supervision : onsite, offsite and follow-up</a:t>
          </a:r>
        </a:p>
      </dsp:txBody>
      <dsp:txXfrm>
        <a:off x="888516" y="3020122"/>
        <a:ext cx="10321761" cy="604237"/>
      </dsp:txXfrm>
    </dsp:sp>
    <dsp:sp modelId="{D16F3FCC-FE45-4520-AE41-B4DADD32A0D0}">
      <dsp:nvSpPr>
        <dsp:cNvPr id="0" name=""/>
        <dsp:cNvSpPr/>
      </dsp:nvSpPr>
      <dsp:spPr>
        <a:xfrm>
          <a:off x="510868" y="2944592"/>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8991D95-95AC-402D-831C-2324E87B597F}">
      <dsp:nvSpPr>
        <dsp:cNvPr id="0" name=""/>
        <dsp:cNvSpPr/>
      </dsp:nvSpPr>
      <dsp:spPr>
        <a:xfrm>
          <a:off x="455538" y="3926187"/>
          <a:ext cx="10754739" cy="604237"/>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ysClr val="window" lastClr="FFFFFF"/>
              </a:solidFill>
              <a:latin typeface="Times New Roman" panose="02020603050405020304" pitchFamily="18" charset="0"/>
              <a:ea typeface="+mn-ea"/>
              <a:cs typeface="Times New Roman" panose="02020603050405020304" pitchFamily="18" charset="0"/>
            </a:rPr>
            <a:t>Power to impose administrative sanctions</a:t>
          </a:r>
        </a:p>
      </dsp:txBody>
      <dsp:txXfrm>
        <a:off x="455538" y="3926187"/>
        <a:ext cx="10754739" cy="604237"/>
      </dsp:txXfrm>
    </dsp:sp>
    <dsp:sp modelId="{9A1E1E78-2364-4B64-A553-1A9F44964553}">
      <dsp:nvSpPr>
        <dsp:cNvPr id="0" name=""/>
        <dsp:cNvSpPr/>
      </dsp:nvSpPr>
      <dsp:spPr>
        <a:xfrm>
          <a:off x="77890" y="3850658"/>
          <a:ext cx="755296" cy="7552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3D49E-F808-4B28-9D0A-5C942A130BF3}">
      <dsp:nvSpPr>
        <dsp:cNvPr id="0" name=""/>
        <dsp:cNvSpPr/>
      </dsp:nvSpPr>
      <dsp:spPr>
        <a:xfrm>
          <a:off x="-5290202" y="-812715"/>
          <a:ext cx="6319128" cy="6319128"/>
        </a:xfrm>
        <a:prstGeom prst="blockArc">
          <a:avLst>
            <a:gd name="adj1" fmla="val 18900000"/>
            <a:gd name="adj2" fmla="val 2700000"/>
            <a:gd name="adj3" fmla="val 301"/>
          </a:avLst>
        </a:prstGeom>
        <a:noFill/>
        <a:ln w="19050" cap="flat" cmpd="sng" algn="ctr">
          <a:solidFill>
            <a:srgbClr val="15608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102DC67-B501-4DB3-B96C-1C3B44A9513F}">
      <dsp:nvSpPr>
        <dsp:cNvPr id="0" name=""/>
        <dsp:cNvSpPr/>
      </dsp:nvSpPr>
      <dsp:spPr>
        <a:xfrm>
          <a:off x="507858" y="231300"/>
          <a:ext cx="10769741" cy="518977"/>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5852"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dirty="0">
              <a:solidFill>
                <a:prstClr val="white"/>
              </a:solidFill>
              <a:latin typeface="Times New Roman" panose="02020603050405020304" pitchFamily="18" charset="0"/>
              <a:ea typeface="+mn-ea"/>
              <a:cs typeface="Times New Roman" panose="02020603050405020304" pitchFamily="18" charset="0"/>
            </a:rPr>
            <a:t>Comprehensive legal framework – FIAMLA and UN Sanctions Act</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sp:txBody>
      <dsp:txXfrm>
        <a:off x="507858" y="231300"/>
        <a:ext cx="10769741" cy="518977"/>
      </dsp:txXfrm>
    </dsp:sp>
    <dsp:sp modelId="{8D725E6D-54B2-4E88-82F7-4908D5B1855C}">
      <dsp:nvSpPr>
        <dsp:cNvPr id="0" name=""/>
        <dsp:cNvSpPr/>
      </dsp:nvSpPr>
      <dsp:spPr>
        <a:xfrm>
          <a:off x="92474" y="156668"/>
          <a:ext cx="733624" cy="706612"/>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80A5A2A-B123-4488-B886-972A14A501B8}">
      <dsp:nvSpPr>
        <dsp:cNvPr id="0" name=""/>
        <dsp:cNvSpPr/>
      </dsp:nvSpPr>
      <dsp:spPr>
        <a:xfrm>
          <a:off x="928413" y="1089556"/>
          <a:ext cx="10349186" cy="572286"/>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585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prstClr val="white"/>
              </a:solidFill>
              <a:latin typeface="Times New Roman" panose="02020603050405020304" pitchFamily="18" charset="0"/>
              <a:ea typeface="+mn-ea"/>
              <a:cs typeface="Times New Roman" panose="02020603050405020304" pitchFamily="18" charset="0"/>
            </a:rPr>
            <a:t>For onsite inspections, there is one parameter on Targeted Financial Sanctions which is assessed for TF purposes.  </a:t>
          </a:r>
        </a:p>
      </dsp:txBody>
      <dsp:txXfrm>
        <a:off x="928413" y="1089556"/>
        <a:ext cx="10349186" cy="572286"/>
      </dsp:txXfrm>
    </dsp:sp>
    <dsp:sp modelId="{D6A41E2D-1DF0-4C0D-A7F8-83015C7BC3BA}">
      <dsp:nvSpPr>
        <dsp:cNvPr id="0" name=""/>
        <dsp:cNvSpPr/>
      </dsp:nvSpPr>
      <dsp:spPr>
        <a:xfrm>
          <a:off x="401577" y="1035739"/>
          <a:ext cx="796115" cy="69927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D06B5A7-890E-4098-ADD4-9CB9FA675583}">
      <dsp:nvSpPr>
        <dsp:cNvPr id="0" name=""/>
        <dsp:cNvSpPr/>
      </dsp:nvSpPr>
      <dsp:spPr>
        <a:xfrm>
          <a:off x="1057489" y="2056591"/>
          <a:ext cx="10220110" cy="545934"/>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585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ea typeface="Aptos" panose="020B0004020202020204" pitchFamily="34" charset="0"/>
              <a:cs typeface="Times New Roman" panose="02020603050405020304" pitchFamily="18" charset="0"/>
            </a:rPr>
            <a:t>Effectively implementing TFS</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sp:txBody>
      <dsp:txXfrm>
        <a:off x="1057489" y="2056591"/>
        <a:ext cx="10220110" cy="545934"/>
      </dsp:txXfrm>
    </dsp:sp>
    <dsp:sp modelId="{78FB8002-F052-4185-B2A7-BA347A532F72}">
      <dsp:nvSpPr>
        <dsp:cNvPr id="0" name=""/>
        <dsp:cNvSpPr/>
      </dsp:nvSpPr>
      <dsp:spPr>
        <a:xfrm>
          <a:off x="542252" y="1950140"/>
          <a:ext cx="771949" cy="69927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917A957-ACC2-4631-9AFA-83D29F1A6781}">
      <dsp:nvSpPr>
        <dsp:cNvPr id="0" name=""/>
        <dsp:cNvSpPr/>
      </dsp:nvSpPr>
      <dsp:spPr>
        <a:xfrm>
          <a:off x="928413" y="3036185"/>
          <a:ext cx="10349186" cy="484121"/>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585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ea typeface="Aptos" panose="020B0004020202020204" pitchFamily="34" charset="0"/>
              <a:cs typeface="Times New Roman" panose="02020603050405020304" pitchFamily="18" charset="0"/>
            </a:rPr>
            <a:t>All transactions subject to Sanction screening</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sp:txBody>
      <dsp:txXfrm>
        <a:off x="928413" y="3036185"/>
        <a:ext cx="10349186" cy="484121"/>
      </dsp:txXfrm>
    </dsp:sp>
    <dsp:sp modelId="{D16F3FCC-FE45-4520-AE41-B4DADD32A0D0}">
      <dsp:nvSpPr>
        <dsp:cNvPr id="0" name=""/>
        <dsp:cNvSpPr/>
      </dsp:nvSpPr>
      <dsp:spPr>
        <a:xfrm>
          <a:off x="483637" y="2866219"/>
          <a:ext cx="763476" cy="697596"/>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8991D95-95AC-402D-831C-2324E87B597F}">
      <dsp:nvSpPr>
        <dsp:cNvPr id="0" name=""/>
        <dsp:cNvSpPr/>
      </dsp:nvSpPr>
      <dsp:spPr>
        <a:xfrm>
          <a:off x="507858" y="3941323"/>
          <a:ext cx="10769741" cy="494386"/>
        </a:xfrm>
        <a:prstGeom prst="rect">
          <a:avLst/>
        </a:prstGeom>
        <a:solidFill>
          <a:srgbClr val="15608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585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Aptos" panose="020B0004020202020204" pitchFamily="34" charset="0"/>
              <a:ea typeface="Aptos" panose="020B0004020202020204" pitchFamily="34" charset="0"/>
              <a:cs typeface="Times New Roman" panose="02020603050405020304" pitchFamily="18" charset="0"/>
            </a:rPr>
            <a:t>Existing account are screened regularly and as and when the UNSC list is updated</a:t>
          </a:r>
          <a:endParaRPr lang="en-US" sz="1800" b="0" kern="1200" dirty="0">
            <a:solidFill>
              <a:prstClr val="white"/>
            </a:solidFill>
            <a:latin typeface="Times New Roman" panose="02020603050405020304" pitchFamily="18" charset="0"/>
            <a:ea typeface="+mn-ea"/>
            <a:cs typeface="Times New Roman" panose="02020603050405020304" pitchFamily="18" charset="0"/>
          </a:endParaRPr>
        </a:p>
      </dsp:txBody>
      <dsp:txXfrm>
        <a:off x="507858" y="3941323"/>
        <a:ext cx="10769741" cy="494386"/>
      </dsp:txXfrm>
    </dsp:sp>
    <dsp:sp modelId="{9A1E1E78-2364-4B64-A553-1A9F44964553}">
      <dsp:nvSpPr>
        <dsp:cNvPr id="0" name=""/>
        <dsp:cNvSpPr/>
      </dsp:nvSpPr>
      <dsp:spPr>
        <a:xfrm>
          <a:off x="61607" y="3780132"/>
          <a:ext cx="821432" cy="729003"/>
        </a:xfrm>
        <a:prstGeom prst="ellipse">
          <a:avLst/>
        </a:prstGeom>
        <a:solidFill>
          <a:sysClr val="window" lastClr="FFFFFF">
            <a:hueOff val="0"/>
            <a:satOff val="0"/>
            <a:lumOff val="0"/>
            <a:alphaOff val="0"/>
          </a:sysClr>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C17F8-2C40-4C47-A041-35A65D535AEE}">
      <dsp:nvSpPr>
        <dsp:cNvPr id="0" name=""/>
        <dsp:cNvSpPr/>
      </dsp:nvSpPr>
      <dsp:spPr>
        <a:xfrm>
          <a:off x="4260027" y="720486"/>
          <a:ext cx="1705207" cy="591890"/>
        </a:xfrm>
        <a:custGeom>
          <a:avLst/>
          <a:gdLst/>
          <a:ahLst/>
          <a:cxnLst/>
          <a:rect l="0" t="0" r="0" b="0"/>
          <a:pathLst>
            <a:path>
              <a:moveTo>
                <a:pt x="0" y="0"/>
              </a:moveTo>
              <a:lnTo>
                <a:pt x="0" y="295945"/>
              </a:lnTo>
              <a:lnTo>
                <a:pt x="1705207" y="295945"/>
              </a:lnTo>
              <a:lnTo>
                <a:pt x="1705207" y="59189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4F0536-0308-48E4-A588-86B0A4A8E915}">
      <dsp:nvSpPr>
        <dsp:cNvPr id="0" name=""/>
        <dsp:cNvSpPr/>
      </dsp:nvSpPr>
      <dsp:spPr>
        <a:xfrm>
          <a:off x="2249757" y="720486"/>
          <a:ext cx="2010270" cy="591890"/>
        </a:xfrm>
        <a:custGeom>
          <a:avLst/>
          <a:gdLst/>
          <a:ahLst/>
          <a:cxnLst/>
          <a:rect l="0" t="0" r="0" b="0"/>
          <a:pathLst>
            <a:path>
              <a:moveTo>
                <a:pt x="2010270" y="0"/>
              </a:moveTo>
              <a:lnTo>
                <a:pt x="2010270" y="295945"/>
              </a:lnTo>
              <a:lnTo>
                <a:pt x="0" y="295945"/>
              </a:lnTo>
              <a:lnTo>
                <a:pt x="0" y="59189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6B90B-09C2-4ED3-B630-0C44C45FCF7A}">
      <dsp:nvSpPr>
        <dsp:cNvPr id="0" name=""/>
        <dsp:cNvSpPr/>
      </dsp:nvSpPr>
      <dsp:spPr>
        <a:xfrm>
          <a:off x="2489642" y="1918"/>
          <a:ext cx="3540770" cy="718568"/>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latin typeface="+mn-lt"/>
            </a:rPr>
            <a:t>Securities Sector</a:t>
          </a:r>
          <a:endParaRPr lang="aa-ET" sz="3600" b="1" kern="1200" dirty="0">
            <a:solidFill>
              <a:schemeClr val="tx1"/>
            </a:solidFill>
            <a:latin typeface="+mn-lt"/>
          </a:endParaRPr>
        </a:p>
      </dsp:txBody>
      <dsp:txXfrm>
        <a:off x="2489642" y="1918"/>
        <a:ext cx="3540770" cy="718568"/>
      </dsp:txXfrm>
    </dsp:sp>
    <dsp:sp modelId="{F0EF3B00-132B-422A-A414-8A0490D66ABB}">
      <dsp:nvSpPr>
        <dsp:cNvPr id="0" name=""/>
        <dsp:cNvSpPr/>
      </dsp:nvSpPr>
      <dsp:spPr>
        <a:xfrm>
          <a:off x="840495" y="1312376"/>
          <a:ext cx="2818524" cy="1409262"/>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0" lang="en-CA" sz="2400" b="1" i="0" u="none" strike="noStrike" kern="1200"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Capital Markets</a:t>
          </a:r>
        </a:p>
        <a:p>
          <a:pPr marL="0" lvl="0" indent="0" algn="ctr" defTabSz="1066800">
            <a:lnSpc>
              <a:spcPct val="90000"/>
            </a:lnSpc>
            <a:spcBef>
              <a:spcPct val="0"/>
            </a:spcBef>
            <a:spcAft>
              <a:spcPts val="0"/>
            </a:spcAft>
            <a:buNone/>
          </a:pPr>
          <a:r>
            <a:rPr kumimoji="0" lang="en-US" sz="1800" b="1"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Market Infrastructures</a:t>
          </a:r>
        </a:p>
        <a:p>
          <a:pPr marL="0" lvl="0" indent="0" algn="ctr" defTabSz="1066800">
            <a:lnSpc>
              <a:spcPct val="90000"/>
            </a:lnSpc>
            <a:spcBef>
              <a:spcPct val="0"/>
            </a:spcBef>
            <a:spcAft>
              <a:spcPts val="0"/>
            </a:spcAft>
            <a:buNone/>
          </a:pPr>
          <a:r>
            <a:rPr kumimoji="0" lang="en-US" sz="1800" b="1"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Market Intermediaries</a:t>
          </a:r>
          <a:r>
            <a:rPr kumimoji="0" lang="en-CA" sz="2400" b="0"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 </a:t>
          </a:r>
          <a:endParaRPr lang="aa-ET" sz="2400" kern="1200" dirty="0">
            <a:latin typeface="+mn-lt"/>
            <a:cs typeface="Times New Roman" panose="02020603050405020304" pitchFamily="18" charset="0"/>
          </a:endParaRPr>
        </a:p>
      </dsp:txBody>
      <dsp:txXfrm>
        <a:off x="840495" y="1312376"/>
        <a:ext cx="2818524" cy="1409262"/>
      </dsp:txXfrm>
    </dsp:sp>
    <dsp:sp modelId="{1C3724F5-FB08-4AB5-837A-29DB35A67194}">
      <dsp:nvSpPr>
        <dsp:cNvPr id="0" name=""/>
        <dsp:cNvSpPr/>
      </dsp:nvSpPr>
      <dsp:spPr>
        <a:xfrm>
          <a:off x="4250909" y="1312376"/>
          <a:ext cx="3428649" cy="1598046"/>
        </a:xfrm>
        <a:prstGeom prst="rect">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0" lang="en-CA" sz="2400" b="1" i="0" u="none" strike="noStrike" kern="1200" cap="none" spc="0" normalizeH="0" baseline="0" noProof="0" dirty="0">
              <a:ln/>
              <a:solidFill>
                <a:schemeClr val="tx1"/>
              </a:solidFill>
              <a:effectLst/>
              <a:uLnTx/>
              <a:uFillTx/>
              <a:latin typeface="+mn-lt"/>
              <a:ea typeface="Times New Roman" panose="02020603050405020304" pitchFamily="18" charset="0"/>
              <a:cs typeface="Times New Roman" panose="02020603050405020304" pitchFamily="18" charset="0"/>
            </a:rPr>
            <a:t>Fund business</a:t>
          </a:r>
        </a:p>
        <a:p>
          <a:pPr marL="0" lvl="0" indent="0" algn="ctr" defTabSz="1066800">
            <a:lnSpc>
              <a:spcPct val="90000"/>
            </a:lnSpc>
            <a:spcBef>
              <a:spcPct val="0"/>
            </a:spcBef>
            <a:spcAft>
              <a:spcPts val="0"/>
            </a:spcAft>
            <a:buFont typeface="Arial" panose="020B0604020202020204" pitchFamily="34" charset="0"/>
            <a:buNone/>
          </a:pPr>
          <a:r>
            <a:rPr kumimoji="0" lang="en-US" sz="1600" b="1"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Investment funds</a:t>
          </a:r>
        </a:p>
        <a:p>
          <a:pPr marL="0" lvl="0" indent="0" algn="ctr" defTabSz="1066800">
            <a:lnSpc>
              <a:spcPct val="90000"/>
            </a:lnSpc>
            <a:spcBef>
              <a:spcPct val="0"/>
            </a:spcBef>
            <a:spcAft>
              <a:spcPts val="0"/>
            </a:spcAft>
            <a:buFont typeface="Arial" panose="020B0604020202020204" pitchFamily="34" charset="0"/>
            <a:buNone/>
          </a:pPr>
          <a:r>
            <a:rPr kumimoji="0" lang="en-US" sz="1600" b="1"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 Fund intermediaries</a:t>
          </a:r>
        </a:p>
        <a:p>
          <a:pPr marL="0" lvl="0" indent="0" algn="ctr" defTabSz="1066800">
            <a:lnSpc>
              <a:spcPct val="90000"/>
            </a:lnSpc>
            <a:spcBef>
              <a:spcPct val="0"/>
            </a:spcBef>
            <a:spcAft>
              <a:spcPts val="0"/>
            </a:spcAft>
            <a:buFont typeface="Arial" panose="020B0604020202020204" pitchFamily="34" charset="0"/>
            <a:buNone/>
          </a:pPr>
          <a:r>
            <a:rPr kumimoji="0" lang="en-US" sz="1600" b="1"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 CIS Administrators</a:t>
          </a:r>
        </a:p>
        <a:p>
          <a:pPr marL="0" lvl="0" indent="0" algn="ctr" defTabSz="1066800">
            <a:lnSpc>
              <a:spcPct val="90000"/>
            </a:lnSpc>
            <a:spcBef>
              <a:spcPct val="0"/>
            </a:spcBef>
            <a:spcAft>
              <a:spcPts val="0"/>
            </a:spcAft>
            <a:buFont typeface="Arial" panose="020B0604020202020204" pitchFamily="34" charset="0"/>
            <a:buNone/>
          </a:pPr>
          <a:r>
            <a:rPr kumimoji="0" lang="en-US" sz="1600" b="1" i="0" u="none" strike="noStrike" kern="1200" cap="none" spc="0" normalizeH="0" baseline="0" noProof="0" dirty="0">
              <a:ln/>
              <a:effectLst/>
              <a:uLnTx/>
              <a:uFillTx/>
              <a:latin typeface="+mn-lt"/>
              <a:ea typeface="Times New Roman" panose="02020603050405020304" pitchFamily="18" charset="0"/>
              <a:cs typeface="Times New Roman" panose="02020603050405020304" pitchFamily="18" charset="0"/>
            </a:rPr>
            <a:t> Custodians</a:t>
          </a:r>
          <a:endParaRPr lang="aa-ET" sz="1600" kern="1200" dirty="0">
            <a:latin typeface="+mn-lt"/>
            <a:cs typeface="Times New Roman" panose="02020603050405020304" pitchFamily="18" charset="0"/>
          </a:endParaRPr>
        </a:p>
      </dsp:txBody>
      <dsp:txXfrm>
        <a:off x="4250909" y="1312376"/>
        <a:ext cx="3428649" cy="15980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22054-18BB-4A7D-B740-567510EA7DC7}">
      <dsp:nvSpPr>
        <dsp:cNvPr id="0" name=""/>
        <dsp:cNvSpPr/>
      </dsp:nvSpPr>
      <dsp:spPr>
        <a:xfrm>
          <a:off x="79662" y="1061240"/>
          <a:ext cx="4741402" cy="83244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3597" tIns="91440" rIns="91440" bIns="91440" numCol="1" spcCol="1270" anchor="ctr" anchorCtr="0">
          <a:noAutofit/>
        </a:bodyPr>
        <a:lstStyle/>
        <a:p>
          <a:pPr marL="0" lvl="0" indent="0" algn="just" defTabSz="1066800">
            <a:lnSpc>
              <a:spcPct val="90000"/>
            </a:lnSpc>
            <a:spcBef>
              <a:spcPct val="0"/>
            </a:spcBef>
            <a:spcAft>
              <a:spcPct val="35000"/>
            </a:spcAft>
            <a:buClrTx/>
            <a:buSzTx/>
            <a:buFont typeface="Arial" panose="020B0604020202020204" pitchFamily="34" charset="0"/>
            <a:buNone/>
          </a:pP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T</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he sector was not subject to any enquiry by the LEAs</a:t>
          </a:r>
          <a:endParaRPr lang="aa-ET" sz="2400" kern="1200" dirty="0">
            <a:latin typeface="+mn-lt"/>
            <a:cs typeface="Times New Roman" panose="02020603050405020304" pitchFamily="18" charset="0"/>
          </a:endParaRPr>
        </a:p>
      </dsp:txBody>
      <dsp:txXfrm>
        <a:off x="79662" y="1061240"/>
        <a:ext cx="4741402" cy="832442"/>
      </dsp:txXfrm>
    </dsp:sp>
    <dsp:sp modelId="{334DCFB2-6FFD-4B51-B0F4-4DBE2234C965}">
      <dsp:nvSpPr>
        <dsp:cNvPr id="0" name=""/>
        <dsp:cNvSpPr/>
      </dsp:nvSpPr>
      <dsp:spPr>
        <a:xfrm>
          <a:off x="63313" y="902794"/>
          <a:ext cx="821842" cy="8168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C0ED82-D9CB-4871-A3DB-FC7314001032}">
      <dsp:nvSpPr>
        <dsp:cNvPr id="0" name=""/>
        <dsp:cNvSpPr/>
      </dsp:nvSpPr>
      <dsp:spPr>
        <a:xfrm>
          <a:off x="5253649" y="520039"/>
          <a:ext cx="4741402" cy="99923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3597" tIns="91440" rIns="91440" bIns="91440" numCol="1" spcCol="1270" anchor="ctr" anchorCtr="0">
          <a:noAutofit/>
        </a:bodyPr>
        <a:lstStyle/>
        <a:p>
          <a:pPr marL="0" lvl="0" indent="0" algn="just" defTabSz="1066800">
            <a:lnSpc>
              <a:spcPct val="90000"/>
            </a:lnSpc>
            <a:spcBef>
              <a:spcPct val="0"/>
            </a:spcBef>
            <a:spcAft>
              <a:spcPct val="35000"/>
            </a:spcAft>
            <a:buNone/>
          </a:pP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N</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o case under investigation, prosecution or conviction</a:t>
          </a:r>
          <a:endParaRPr kumimoji="0" lang="en-US" sz="16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endParaRPr>
        </a:p>
      </dsp:txBody>
      <dsp:txXfrm>
        <a:off x="5253649" y="520039"/>
        <a:ext cx="4741402" cy="999235"/>
      </dsp:txXfrm>
    </dsp:sp>
    <dsp:sp modelId="{695FCC53-F96B-490D-8E2F-86B8ABB443E3}">
      <dsp:nvSpPr>
        <dsp:cNvPr id="0" name=""/>
        <dsp:cNvSpPr/>
      </dsp:nvSpPr>
      <dsp:spPr>
        <a:xfrm>
          <a:off x="5168906" y="483299"/>
          <a:ext cx="724751" cy="65406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F70665-2D6E-4CB7-A2D6-1213A075CA89}">
      <dsp:nvSpPr>
        <dsp:cNvPr id="0" name=""/>
        <dsp:cNvSpPr/>
      </dsp:nvSpPr>
      <dsp:spPr>
        <a:xfrm>
          <a:off x="109170" y="2318153"/>
          <a:ext cx="4741402" cy="93993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3597" tIns="91440" rIns="91440" bIns="91440" numCol="1" spcCol="1270" anchor="ctr" anchorCtr="0">
          <a:noAutofit/>
        </a:bodyPr>
        <a:lstStyle/>
        <a:p>
          <a:pPr marL="0" lvl="0" indent="0" algn="just" defTabSz="1066800">
            <a:lnSpc>
              <a:spcPct val="90000"/>
            </a:lnSpc>
            <a:spcBef>
              <a:spcPct val="0"/>
            </a:spcBef>
            <a:spcAft>
              <a:spcPct val="35000"/>
            </a:spcAft>
            <a:buNone/>
          </a:pP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N</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o local typology for the Securities sector</a:t>
          </a:r>
          <a:endParaRPr kumimoji="0" lang="en-US" sz="1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endParaRPr>
        </a:p>
      </dsp:txBody>
      <dsp:txXfrm>
        <a:off x="109170" y="2318153"/>
        <a:ext cx="4741402" cy="939938"/>
      </dsp:txXfrm>
    </dsp:sp>
    <dsp:sp modelId="{369ECC98-BC5B-4CA2-AF86-816723B6071F}">
      <dsp:nvSpPr>
        <dsp:cNvPr id="0" name=""/>
        <dsp:cNvSpPr/>
      </dsp:nvSpPr>
      <dsp:spPr>
        <a:xfrm>
          <a:off x="0" y="2239391"/>
          <a:ext cx="827525" cy="78641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30505-59F8-4B7E-8F86-657E11902C24}">
      <dsp:nvSpPr>
        <dsp:cNvPr id="0" name=""/>
        <dsp:cNvSpPr/>
      </dsp:nvSpPr>
      <dsp:spPr>
        <a:xfrm>
          <a:off x="5253649" y="1731755"/>
          <a:ext cx="4741402" cy="181945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3597" tIns="76200" rIns="76200" bIns="76200" numCol="1" spcCol="1270" anchor="ctr" anchorCtr="0">
          <a:noAutofit/>
        </a:bodyPr>
        <a:lstStyle/>
        <a:p>
          <a:pPr marL="0" lvl="0" indent="0" algn="just" defTabSz="889000">
            <a:lnSpc>
              <a:spcPct val="90000"/>
            </a:lnSpc>
            <a:spcBef>
              <a:spcPct val="0"/>
            </a:spcBef>
            <a:spcAft>
              <a:spcPct val="35000"/>
            </a:spcAft>
            <a:buNone/>
          </a:pPr>
          <a:r>
            <a:rPr kumimoji="0" lang="en-US"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B</a:t>
          </a:r>
          <a:r>
            <a:rPr kumimoji="0" lang="aa-ET" sz="2000" b="0" i="0" u="none" strike="noStrike" kern="1200" cap="none" spc="0" normalizeH="0" baseline="0" noProof="0" dirty="0" err="1">
              <a:ln>
                <a:noFill/>
              </a:ln>
              <a:solidFill>
                <a:srgbClr val="064974"/>
              </a:solidFill>
              <a:effectLst/>
              <a:uLnTx/>
              <a:uFillTx/>
              <a:latin typeface="+mn-lt"/>
              <a:ea typeface="+mn-ea"/>
              <a:cs typeface="Times New Roman" panose="02020603050405020304" pitchFamily="18" charset="0"/>
            </a:rPr>
            <a:t>ased</a:t>
          </a:r>
          <a:r>
            <a:rPr kumimoji="0" lang="aa-ET"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 on international typologies, the illegal funds laundered through the securities sector </a:t>
          </a:r>
          <a:r>
            <a:rPr kumimoji="0" lang="en-GB"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might</a:t>
          </a:r>
          <a:r>
            <a:rPr kumimoji="0" lang="aa-ET"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 be generated by illegal activities both from outside and from within the sector</a:t>
          </a:r>
          <a:r>
            <a:rPr kumimoji="0" lang="aa-ET" sz="2000" b="0" i="0" u="none" strike="noStrike" kern="1200" cap="none" spc="0" normalizeH="0" baseline="0" noProof="0" dirty="0">
              <a:ln>
                <a:noFill/>
              </a:ln>
              <a:solidFill>
                <a:srgbClr val="064974"/>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srgbClr val="064974"/>
            </a:solidFill>
            <a:effectLst/>
            <a:uLnTx/>
            <a:uFillTx/>
            <a:latin typeface="Times New Roman" panose="02020603050405020304" pitchFamily="18" charset="0"/>
            <a:ea typeface="+mn-ea"/>
            <a:cs typeface="Times New Roman" panose="02020603050405020304" pitchFamily="18" charset="0"/>
          </a:endParaRPr>
        </a:p>
      </dsp:txBody>
      <dsp:txXfrm>
        <a:off x="5253649" y="1731755"/>
        <a:ext cx="4741402" cy="1819454"/>
      </dsp:txXfrm>
    </dsp:sp>
    <dsp:sp modelId="{DFB3B1D5-53FA-40D4-B9A3-0FFDE6511196}">
      <dsp:nvSpPr>
        <dsp:cNvPr id="0" name=""/>
        <dsp:cNvSpPr/>
      </dsp:nvSpPr>
      <dsp:spPr>
        <a:xfrm>
          <a:off x="5182522" y="1707460"/>
          <a:ext cx="826903" cy="826582"/>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D415E-4F16-4E98-91FD-F5775439510E}">
      <dsp:nvSpPr>
        <dsp:cNvPr id="0" name=""/>
        <dsp:cNvSpPr/>
      </dsp:nvSpPr>
      <dsp:spPr>
        <a:xfrm>
          <a:off x="220088" y="3703133"/>
          <a:ext cx="9597737" cy="148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3597" tIns="91440" rIns="91440" bIns="91440" numCol="1" spcCol="1270" anchor="ctr" anchorCtr="0">
          <a:noAutofit/>
        </a:bodyPr>
        <a:lstStyle/>
        <a:p>
          <a:pPr marL="0" lvl="0" indent="0" algn="just" defTabSz="1066800">
            <a:lnSpc>
              <a:spcPct val="90000"/>
            </a:lnSpc>
            <a:spcBef>
              <a:spcPct val="0"/>
            </a:spcBef>
            <a:spcAft>
              <a:spcPct val="35000"/>
            </a:spcAft>
            <a:buNone/>
          </a:pP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T</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he FATF typologies</a:t>
          </a: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 -</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 </a:t>
          </a: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perception </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that the highly international nature of the securities industry mean</a:t>
          </a:r>
          <a:r>
            <a:rPr kumimoji="0" lang="en-GB"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t</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 that criminals c</a:t>
          </a:r>
          <a:r>
            <a:rPr kumimoji="0" lang="en-GB" sz="2400" b="0" i="0" u="none" strike="noStrike" kern="1200" cap="none" spc="0" normalizeH="0" baseline="0" noProof="0" dirty="0" err="1">
              <a:ln>
                <a:noFill/>
              </a:ln>
              <a:solidFill>
                <a:srgbClr val="064974"/>
              </a:solidFill>
              <a:effectLst/>
              <a:uLnTx/>
              <a:uFillTx/>
              <a:latin typeface="+mn-lt"/>
              <a:ea typeface="+mn-ea"/>
              <a:cs typeface="Times New Roman" panose="02020603050405020304" pitchFamily="18" charset="0"/>
            </a:rPr>
            <a:t>ould</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 use operations involving multiple jurisdictions to further complicate and thus obscure the various components of a </a:t>
          </a:r>
          <a:r>
            <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ML </a:t>
          </a:r>
          <a:r>
            <a:rPr kumimoji="0" lang="aa-ET"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scheme. </a:t>
          </a:r>
          <a:endParaRPr kumimoji="0" lang="en-US" sz="24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endParaRPr>
        </a:p>
      </dsp:txBody>
      <dsp:txXfrm>
        <a:off x="220088" y="3703133"/>
        <a:ext cx="9597737" cy="1481688"/>
      </dsp:txXfrm>
    </dsp:sp>
    <dsp:sp modelId="{A75B191B-D752-410B-A929-91BEAADD2958}">
      <dsp:nvSpPr>
        <dsp:cNvPr id="0" name=""/>
        <dsp:cNvSpPr/>
      </dsp:nvSpPr>
      <dsp:spPr>
        <a:xfrm>
          <a:off x="246936" y="3745581"/>
          <a:ext cx="901342" cy="67834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BAB7F-D36B-4B5A-B4BD-4E4DD4CE4CAA}">
      <dsp:nvSpPr>
        <dsp:cNvPr id="0" name=""/>
        <dsp:cNvSpPr/>
      </dsp:nvSpPr>
      <dsp:spPr>
        <a:xfrm>
          <a:off x="0" y="365683"/>
          <a:ext cx="8965765" cy="529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38716C-5F51-4168-AC99-4DF387108B92}">
      <dsp:nvSpPr>
        <dsp:cNvPr id="0" name=""/>
        <dsp:cNvSpPr/>
      </dsp:nvSpPr>
      <dsp:spPr>
        <a:xfrm>
          <a:off x="398078" y="34206"/>
          <a:ext cx="8527650" cy="619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219" tIns="0" rIns="237219" bIns="0" numCol="1" spcCol="1270" anchor="ctr" anchorCtr="0">
          <a:noAutofit/>
        </a:bodyPr>
        <a:lstStyle/>
        <a:p>
          <a:pPr marL="0" lvl="0" indent="0" algn="l" defTabSz="889000">
            <a:lnSpc>
              <a:spcPct val="90000"/>
            </a:lnSpc>
            <a:spcBef>
              <a:spcPct val="0"/>
            </a:spcBef>
            <a:spcAft>
              <a:spcPct val="35000"/>
            </a:spcAft>
            <a:buClrTx/>
            <a:buSzTx/>
            <a:buFont typeface="+mj-lt"/>
            <a:buNone/>
          </a:pPr>
          <a:r>
            <a:rPr kumimoji="0" lang="en-GB"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Comprehensive </a:t>
          </a:r>
          <a:r>
            <a:rPr kumimoji="0" lang="en-GB" sz="2000" b="1" i="0" u="none" strike="noStrike" kern="1200" cap="none" spc="0" normalizeH="0" baseline="0" noProof="0" dirty="0">
              <a:ln/>
              <a:effectLst/>
              <a:uLnTx/>
              <a:uFillTx/>
              <a:latin typeface="+mn-lt"/>
              <a:ea typeface="+mn-ea"/>
              <a:cs typeface="Times New Roman" panose="02020603050405020304" pitchFamily="18" charset="0"/>
            </a:rPr>
            <a:t>legal</a:t>
          </a:r>
          <a:r>
            <a:rPr kumimoji="0" lang="en-GB"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 framework – FIAMLA and Regulations</a:t>
          </a:r>
          <a:endParaRPr lang="aa-ET" sz="2000" b="1" kern="1200" dirty="0">
            <a:highlight>
              <a:srgbClr val="FFFF00"/>
            </a:highlight>
            <a:latin typeface="Times New Roman" panose="02020603050405020304" pitchFamily="18" charset="0"/>
            <a:cs typeface="Times New Roman" panose="02020603050405020304" pitchFamily="18" charset="0"/>
          </a:endParaRPr>
        </a:p>
      </dsp:txBody>
      <dsp:txXfrm>
        <a:off x="428340" y="64468"/>
        <a:ext cx="8467126" cy="559396"/>
      </dsp:txXfrm>
    </dsp:sp>
    <dsp:sp modelId="{0890B90A-2C1E-4469-B4CE-EC0974097606}">
      <dsp:nvSpPr>
        <dsp:cNvPr id="0" name=""/>
        <dsp:cNvSpPr/>
      </dsp:nvSpPr>
      <dsp:spPr>
        <a:xfrm>
          <a:off x="0" y="1318243"/>
          <a:ext cx="8965765" cy="529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6DCF7-B6B8-4047-82EF-74187CAB2453}">
      <dsp:nvSpPr>
        <dsp:cNvPr id="0" name=""/>
        <dsp:cNvSpPr/>
      </dsp:nvSpPr>
      <dsp:spPr>
        <a:xfrm>
          <a:off x="444785" y="1008283"/>
          <a:ext cx="8520658" cy="619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219" tIns="0" rIns="237219" bIns="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Clear and </a:t>
          </a:r>
          <a:r>
            <a:rPr kumimoji="0" lang="en-US" sz="2000" b="1" i="0" u="none" strike="noStrike" kern="1200" cap="none" spc="0" normalizeH="0" baseline="0" noProof="0" dirty="0">
              <a:ln/>
              <a:effectLst/>
              <a:uLnTx/>
              <a:uFillTx/>
              <a:latin typeface="+mn-lt"/>
              <a:ea typeface="+mn-ea"/>
              <a:cs typeface="Times New Roman" panose="02020603050405020304" pitchFamily="18" charset="0"/>
            </a:rPr>
            <a:t>comprehensive</a:t>
          </a:r>
          <a:r>
            <a:rPr kumimoji="0" lang="en-US"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 framework for the licensing and registration</a:t>
          </a:r>
          <a:endParaRPr kumimoji="0" lang="en-US" sz="2000" b="1" i="0" u="none" strike="sngStrike" kern="1200" cap="none" spc="0" normalizeH="0" baseline="0" noProof="0" dirty="0">
            <a:ln/>
            <a:effectLst/>
            <a:uLnTx/>
            <a:uFillTx/>
            <a:latin typeface="Times New Roman" panose="02020603050405020304" pitchFamily="18" charset="0"/>
            <a:ea typeface="+mn-ea"/>
            <a:cs typeface="Times New Roman" panose="02020603050405020304" pitchFamily="18" charset="0"/>
          </a:endParaRPr>
        </a:p>
      </dsp:txBody>
      <dsp:txXfrm>
        <a:off x="475047" y="1038545"/>
        <a:ext cx="8460134" cy="559396"/>
      </dsp:txXfrm>
    </dsp:sp>
    <dsp:sp modelId="{6FFF509A-62A9-42D6-92B8-00B0CC5BA865}">
      <dsp:nvSpPr>
        <dsp:cNvPr id="0" name=""/>
        <dsp:cNvSpPr/>
      </dsp:nvSpPr>
      <dsp:spPr>
        <a:xfrm>
          <a:off x="0" y="2270803"/>
          <a:ext cx="8965765" cy="529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66021-4A4E-4F80-94F2-6F665175CECE}">
      <dsp:nvSpPr>
        <dsp:cNvPr id="0" name=""/>
        <dsp:cNvSpPr/>
      </dsp:nvSpPr>
      <dsp:spPr>
        <a:xfrm>
          <a:off x="426836" y="1960843"/>
          <a:ext cx="8536730" cy="619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219" tIns="0" rIns="237219" bIns="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Entry controls – fit and proper test/assessment on directors, shareholders, </a:t>
          </a:r>
          <a:r>
            <a:rPr kumimoji="0" lang="en-US" sz="2000" b="1" i="0" u="none" strike="noStrike" kern="1200" cap="none" spc="0" normalizeH="0" baseline="0" noProof="0" dirty="0">
              <a:ln/>
              <a:effectLst/>
              <a:uLnTx/>
              <a:uFillTx/>
              <a:latin typeface="+mn-lt"/>
              <a:ea typeface="+mn-ea"/>
              <a:cs typeface="Times New Roman" panose="02020603050405020304" pitchFamily="18" charset="0"/>
            </a:rPr>
            <a:t>members</a:t>
          </a:r>
          <a:r>
            <a:rPr kumimoji="0" lang="en-US"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 of senior management and beneficial owners</a:t>
          </a:r>
        </a:p>
      </dsp:txBody>
      <dsp:txXfrm>
        <a:off x="457098" y="1991105"/>
        <a:ext cx="8476206" cy="559396"/>
      </dsp:txXfrm>
    </dsp:sp>
    <dsp:sp modelId="{3CAB45AA-1A62-4EDC-83B5-2EC816444FF3}">
      <dsp:nvSpPr>
        <dsp:cNvPr id="0" name=""/>
        <dsp:cNvSpPr/>
      </dsp:nvSpPr>
      <dsp:spPr>
        <a:xfrm>
          <a:off x="0" y="3223363"/>
          <a:ext cx="8965765" cy="529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54B8D-8F6D-4C7B-B2E9-F115CA71CC3C}">
      <dsp:nvSpPr>
        <dsp:cNvPr id="0" name=""/>
        <dsp:cNvSpPr/>
      </dsp:nvSpPr>
      <dsp:spPr>
        <a:xfrm>
          <a:off x="443910" y="2913403"/>
          <a:ext cx="8519919" cy="619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219" tIns="0" rIns="237219" bIns="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Adherence to Code of Business Conduct / Appointment of MLRO / Regular </a:t>
          </a:r>
          <a:r>
            <a:rPr kumimoji="0" lang="en-US" sz="2000" b="1" i="0" u="none" strike="noStrike" kern="1200" cap="none" spc="0" normalizeH="0" baseline="0" noProof="0" dirty="0">
              <a:ln/>
              <a:effectLst/>
              <a:uLnTx/>
              <a:uFillTx/>
              <a:latin typeface="+mn-lt"/>
              <a:ea typeface="+mn-ea"/>
              <a:cs typeface="Times New Roman" panose="02020603050405020304" pitchFamily="18" charset="0"/>
            </a:rPr>
            <a:t>training</a:t>
          </a:r>
          <a:r>
            <a:rPr kumimoji="0" lang="en-US" sz="2000" b="1" i="0" u="none" strike="noStrike" kern="1200" cap="none" spc="0" normalizeH="0" baseline="0" noProof="0" dirty="0">
              <a:ln/>
              <a:effectLst/>
              <a:uLnTx/>
              <a:uFillTx/>
              <a:latin typeface="Times New Roman" panose="02020603050405020304" pitchFamily="18" charset="0"/>
              <a:ea typeface="+mn-ea"/>
              <a:cs typeface="Times New Roman" panose="02020603050405020304" pitchFamily="18" charset="0"/>
            </a:rPr>
            <a:t> provided by Securities institutions</a:t>
          </a:r>
        </a:p>
      </dsp:txBody>
      <dsp:txXfrm>
        <a:off x="474172" y="2943665"/>
        <a:ext cx="8459395" cy="559396"/>
      </dsp:txXfrm>
    </dsp:sp>
    <dsp:sp modelId="{589DC194-B2E2-4C6C-8F58-16CC2D636CDB}">
      <dsp:nvSpPr>
        <dsp:cNvPr id="0" name=""/>
        <dsp:cNvSpPr/>
      </dsp:nvSpPr>
      <dsp:spPr>
        <a:xfrm>
          <a:off x="0" y="4175923"/>
          <a:ext cx="8965765" cy="529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4D23D3-ACCD-4120-8838-839C3EFDDB61}">
      <dsp:nvSpPr>
        <dsp:cNvPr id="0" name=""/>
        <dsp:cNvSpPr/>
      </dsp:nvSpPr>
      <dsp:spPr>
        <a:xfrm>
          <a:off x="426836" y="3865963"/>
          <a:ext cx="8536730" cy="619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219" tIns="0" rIns="237219" bIns="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dirty="0">
              <a:ln/>
              <a:effectLst/>
              <a:uLnTx/>
              <a:uFillTx/>
              <a:latin typeface="+mn-lt"/>
              <a:ea typeface="+mn-ea"/>
              <a:cs typeface="Times New Roman" panose="02020603050405020304" pitchFamily="18" charset="0"/>
            </a:rPr>
            <a:t>Supervision: risk based onsite and offsite inspections</a:t>
          </a:r>
        </a:p>
      </dsp:txBody>
      <dsp:txXfrm>
        <a:off x="457098" y="3896225"/>
        <a:ext cx="8476206" cy="559396"/>
      </dsp:txXfrm>
    </dsp:sp>
    <dsp:sp modelId="{4810E36E-7136-4524-8A0F-B0113812550E}">
      <dsp:nvSpPr>
        <dsp:cNvPr id="0" name=""/>
        <dsp:cNvSpPr/>
      </dsp:nvSpPr>
      <dsp:spPr>
        <a:xfrm>
          <a:off x="0" y="5128483"/>
          <a:ext cx="8965765" cy="529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6A289-8C09-40F2-B444-CC27EF5B1126}">
      <dsp:nvSpPr>
        <dsp:cNvPr id="0" name=""/>
        <dsp:cNvSpPr/>
      </dsp:nvSpPr>
      <dsp:spPr>
        <a:xfrm>
          <a:off x="426836" y="4818523"/>
          <a:ext cx="8536730" cy="619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219" tIns="0" rIns="237219" bIns="0" numCol="1" spcCol="1270" anchor="ctr" anchorCtr="0">
          <a:noAutofit/>
        </a:bodyPr>
        <a:lstStyle/>
        <a:p>
          <a:pPr marL="0" lvl="0" indent="0" algn="l" defTabSz="889000">
            <a:lnSpc>
              <a:spcPct val="90000"/>
            </a:lnSpc>
            <a:spcBef>
              <a:spcPct val="0"/>
            </a:spcBef>
            <a:spcAft>
              <a:spcPct val="35000"/>
            </a:spcAft>
            <a:buNone/>
          </a:pPr>
          <a:r>
            <a:rPr kumimoji="0" lang="en-US" sz="2000" b="1" i="0" u="none" strike="noStrike" kern="1200" cap="none" spc="0" normalizeH="0" baseline="0" noProof="0" dirty="0">
              <a:ln/>
              <a:effectLst/>
              <a:uLnTx/>
              <a:uFillTx/>
              <a:latin typeface="+mn-lt"/>
              <a:ea typeface="+mn-ea"/>
              <a:cs typeface="Times New Roman" panose="02020603050405020304" pitchFamily="18" charset="0"/>
            </a:rPr>
            <a:t>Powers to impose administrative sanctions</a:t>
          </a:r>
        </a:p>
      </dsp:txBody>
      <dsp:txXfrm>
        <a:off x="457098" y="4848785"/>
        <a:ext cx="8476206" cy="5593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A304D-4A44-4436-AB74-E11D65D8A601}">
      <dsp:nvSpPr>
        <dsp:cNvPr id="0" name=""/>
        <dsp:cNvSpPr/>
      </dsp:nvSpPr>
      <dsp:spPr>
        <a:xfrm>
          <a:off x="0" y="186588"/>
          <a:ext cx="10341411"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alibri" panose="020F0502020204030204"/>
              <a:ea typeface="+mn-ea"/>
              <a:cs typeface="+mn-cs"/>
            </a:rPr>
            <a:t>Large portion of the assets under management are sourced from investors outside Mauritius. Hence, they are exposed to cross-border transactions, including those relating to high-risk jurisdictions. </a:t>
          </a:r>
        </a:p>
      </dsp:txBody>
      <dsp:txXfrm>
        <a:off x="64083" y="250671"/>
        <a:ext cx="10213245" cy="1184574"/>
      </dsp:txXfrm>
    </dsp:sp>
    <dsp:sp modelId="{C80A0D1C-5930-41C1-BBFC-8BDACEC49FEB}">
      <dsp:nvSpPr>
        <dsp:cNvPr id="0" name=""/>
        <dsp:cNvSpPr/>
      </dsp:nvSpPr>
      <dsp:spPr>
        <a:xfrm>
          <a:off x="0" y="1695071"/>
          <a:ext cx="10341411" cy="1244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alibri" panose="020F0502020204030204"/>
              <a:ea typeface="+mn-ea"/>
              <a:cs typeface="+mn-cs"/>
            </a:rPr>
            <a:t>TF Threat may be present to the extent of the high-risk jurisdictions. </a:t>
          </a:r>
        </a:p>
        <a:p>
          <a:pPr marL="0" lvl="0" indent="0" algn="l" defTabSz="1022350">
            <a:lnSpc>
              <a:spcPct val="90000"/>
            </a:lnSpc>
            <a:spcBef>
              <a:spcPct val="0"/>
            </a:spcBef>
            <a:spcAft>
              <a:spcPct val="35000"/>
            </a:spcAft>
            <a:buNone/>
          </a:pPr>
          <a:r>
            <a:rPr lang="en-US" sz="2000" kern="1200" dirty="0">
              <a:solidFill>
                <a:prstClr val="white"/>
              </a:solidFill>
              <a:latin typeface="Calibri" panose="020F0502020204030204"/>
              <a:ea typeface="+mn-ea"/>
              <a:cs typeface="+mn-cs"/>
            </a:rPr>
            <a:t>However, no connection to TF was detected and law enforcement has not observed the misuse of this sector. </a:t>
          </a:r>
        </a:p>
      </dsp:txBody>
      <dsp:txXfrm>
        <a:off x="60755" y="1755826"/>
        <a:ext cx="10219901" cy="1123059"/>
      </dsp:txXfrm>
    </dsp:sp>
    <dsp:sp modelId="{BD976B56-407A-42E8-9649-98BB453C58C8}">
      <dsp:nvSpPr>
        <dsp:cNvPr id="0" name=""/>
        <dsp:cNvSpPr/>
      </dsp:nvSpPr>
      <dsp:spPr>
        <a:xfrm>
          <a:off x="0" y="3135380"/>
          <a:ext cx="10341411" cy="118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alibri" panose="020F0502020204030204"/>
              <a:ea typeface="+mn-ea"/>
              <a:cs typeface="+mn-cs"/>
            </a:rPr>
            <a:t>No known TF case emanating from the Securities sector either on the domestic front or in the global business sector &amp; No terrorist group/</a:t>
          </a:r>
          <a:r>
            <a:rPr lang="en-US" sz="2300" kern="1200" dirty="0" err="1">
              <a:solidFill>
                <a:prstClr val="white"/>
              </a:solidFill>
              <a:latin typeface="Calibri" panose="020F0502020204030204"/>
              <a:ea typeface="+mn-ea"/>
              <a:cs typeface="+mn-cs"/>
            </a:rPr>
            <a:t>organisation</a:t>
          </a:r>
          <a:r>
            <a:rPr lang="en-US" sz="2300" kern="1200" dirty="0">
              <a:solidFill>
                <a:prstClr val="white"/>
              </a:solidFill>
              <a:latin typeface="Calibri" panose="020F0502020204030204"/>
              <a:ea typeface="+mn-ea"/>
              <a:cs typeface="+mn-cs"/>
            </a:rPr>
            <a:t> in Mauritius</a:t>
          </a:r>
        </a:p>
      </dsp:txBody>
      <dsp:txXfrm>
        <a:off x="58005" y="3193385"/>
        <a:ext cx="10225401" cy="1072229"/>
      </dsp:txXfrm>
    </dsp:sp>
    <dsp:sp modelId="{9F4E9A88-8C6D-4453-A0D1-FCB28D23FDD3}">
      <dsp:nvSpPr>
        <dsp:cNvPr id="0" name=""/>
        <dsp:cNvSpPr/>
      </dsp:nvSpPr>
      <dsp:spPr>
        <a:xfrm>
          <a:off x="0" y="4511792"/>
          <a:ext cx="10341411" cy="1139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alibri" panose="020F0502020204030204"/>
              <a:ea typeface="+mn-ea"/>
              <a:cs typeface="+mn-cs"/>
            </a:rPr>
            <a:t>The</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threat</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associated</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with</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the</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securities</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sector</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was</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considered</a:t>
          </a:r>
          <a:r>
            <a:rPr lang="en-US" sz="1100" kern="1200" dirty="0">
              <a:solidFill>
                <a:srgbClr val="064974"/>
              </a:solidFill>
              <a:latin typeface="Lato-Black"/>
              <a:cs typeface="Times New Roman" panose="02020603050405020304" pitchFamily="18" charset="0"/>
            </a:rPr>
            <a:t> </a:t>
          </a:r>
          <a:r>
            <a:rPr lang="en-US" sz="2300" kern="1200" dirty="0">
              <a:solidFill>
                <a:prstClr val="white"/>
              </a:solidFill>
              <a:latin typeface="Calibri" panose="020F0502020204030204"/>
              <a:ea typeface="+mn-ea"/>
              <a:cs typeface="+mn-cs"/>
            </a:rPr>
            <a:t>as</a:t>
          </a:r>
          <a:r>
            <a:rPr lang="en-US" sz="1100" kern="1200" dirty="0">
              <a:solidFill>
                <a:srgbClr val="064974"/>
              </a:solidFill>
              <a:latin typeface="Lato-Black"/>
              <a:cs typeface="Times New Roman" panose="02020603050405020304" pitchFamily="18" charset="0"/>
            </a:rPr>
            <a:t> </a:t>
          </a:r>
          <a:r>
            <a:rPr lang="en-US" sz="2300" b="1" kern="1200" dirty="0">
              <a:solidFill>
                <a:schemeClr val="accent6">
                  <a:lumMod val="75000"/>
                </a:schemeClr>
              </a:solidFill>
              <a:latin typeface="Calibri" panose="020F0502020204030204"/>
              <a:ea typeface="+mn-ea"/>
              <a:cs typeface="+mn-cs"/>
            </a:rPr>
            <a:t>LOW</a:t>
          </a:r>
        </a:p>
      </dsp:txBody>
      <dsp:txXfrm>
        <a:off x="55603" y="4567395"/>
        <a:ext cx="10230205" cy="10278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3D49E-F808-4B28-9D0A-5C942A130BF3}">
      <dsp:nvSpPr>
        <dsp:cNvPr id="0" name=""/>
        <dsp:cNvSpPr/>
      </dsp:nvSpPr>
      <dsp:spPr>
        <a:xfrm>
          <a:off x="-6022979" y="-921599"/>
          <a:ext cx="7169941" cy="7169941"/>
        </a:xfrm>
        <a:prstGeom prst="blockArc">
          <a:avLst>
            <a:gd name="adj1" fmla="val 18900000"/>
            <a:gd name="adj2" fmla="val 2700000"/>
            <a:gd name="adj3" fmla="val 3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2DC67-B501-4DB3-B96C-1C3B44A9513F}">
      <dsp:nvSpPr>
        <dsp:cNvPr id="0" name=""/>
        <dsp:cNvSpPr/>
      </dsp:nvSpPr>
      <dsp:spPr>
        <a:xfrm>
          <a:off x="576353" y="119740"/>
          <a:ext cx="10701246" cy="87448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8682"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dirty="0">
              <a:solidFill>
                <a:prstClr val="white"/>
              </a:solidFill>
              <a:latin typeface="+mn-lt"/>
              <a:ea typeface="+mn-ea"/>
              <a:cs typeface="Times New Roman" panose="02020603050405020304" pitchFamily="18" charset="0"/>
            </a:rPr>
            <a:t>Comprehensive legal framework – FIAMLA and UN Sanctions Act</a:t>
          </a:r>
          <a:endParaRPr lang="en-US" sz="1800" b="0" kern="1200" dirty="0">
            <a:solidFill>
              <a:prstClr val="white"/>
            </a:solidFill>
            <a:latin typeface="+mn-lt"/>
            <a:ea typeface="+mn-ea"/>
            <a:cs typeface="Times New Roman" panose="02020603050405020304" pitchFamily="18" charset="0"/>
          </a:endParaRPr>
        </a:p>
      </dsp:txBody>
      <dsp:txXfrm>
        <a:off x="576353" y="119740"/>
        <a:ext cx="10701246" cy="874484"/>
      </dsp:txXfrm>
    </dsp:sp>
    <dsp:sp modelId="{8D725E6D-54B2-4E88-82F7-4908D5B1855C}">
      <dsp:nvSpPr>
        <dsp:cNvPr id="0" name=""/>
        <dsp:cNvSpPr/>
      </dsp:nvSpPr>
      <dsp:spPr>
        <a:xfrm>
          <a:off x="84938" y="177798"/>
          <a:ext cx="832569" cy="801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A5A2A-B123-4488-B886-972A14A501B8}">
      <dsp:nvSpPr>
        <dsp:cNvPr id="0" name=""/>
        <dsp:cNvSpPr/>
      </dsp:nvSpPr>
      <dsp:spPr>
        <a:xfrm>
          <a:off x="1053629" y="1065083"/>
          <a:ext cx="10223970" cy="9923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868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prstClr val="white"/>
              </a:solidFill>
              <a:latin typeface="+mn-lt"/>
              <a:ea typeface="+mn-ea"/>
              <a:cs typeface="Times New Roman" panose="02020603050405020304" pitchFamily="18" charset="0"/>
            </a:rPr>
            <a:t>For onsite inspections, there is one parameter on Targeted Financial Sanctions which is assessed for TF purposes.  The compliance rate for this parameter was on average 83% over the 3 cycles.  </a:t>
          </a:r>
        </a:p>
      </dsp:txBody>
      <dsp:txXfrm>
        <a:off x="1053629" y="1065083"/>
        <a:ext cx="10223970" cy="992316"/>
      </dsp:txXfrm>
    </dsp:sp>
    <dsp:sp modelId="{D6A41E2D-1DF0-4C0D-A7F8-83015C7BC3BA}">
      <dsp:nvSpPr>
        <dsp:cNvPr id="0" name=""/>
        <dsp:cNvSpPr/>
      </dsp:nvSpPr>
      <dsp:spPr>
        <a:xfrm>
          <a:off x="391883" y="1087053"/>
          <a:ext cx="991182" cy="97034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6B5A7-890E-4098-ADD4-9CB9FA675583}">
      <dsp:nvSpPr>
        <dsp:cNvPr id="0" name=""/>
        <dsp:cNvSpPr/>
      </dsp:nvSpPr>
      <dsp:spPr>
        <a:xfrm>
          <a:off x="1071775" y="2057400"/>
          <a:ext cx="10077485" cy="10444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868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prstClr val="white"/>
              </a:solidFill>
              <a:latin typeface="+mn-lt"/>
              <a:ea typeface="+mn-ea"/>
              <a:cs typeface="Times New Roman" panose="02020603050405020304" pitchFamily="18" charset="0"/>
            </a:rPr>
            <a:t>No TF cases were reported for the sector. Inadequate understanding and detection of TF risks.</a:t>
          </a:r>
        </a:p>
        <a:p>
          <a:pPr marL="0" lvl="0" indent="0" algn="l" defTabSz="800100">
            <a:lnSpc>
              <a:spcPct val="90000"/>
            </a:lnSpc>
            <a:spcBef>
              <a:spcPct val="0"/>
            </a:spcBef>
            <a:spcAft>
              <a:spcPct val="35000"/>
            </a:spcAft>
            <a:buNone/>
          </a:pPr>
          <a:r>
            <a:rPr lang="en-US" sz="1800" b="0" kern="1200" dirty="0">
              <a:solidFill>
                <a:prstClr val="white"/>
              </a:solidFill>
              <a:latin typeface="+mn-lt"/>
              <a:ea typeface="+mn-ea"/>
              <a:cs typeface="Times New Roman" panose="02020603050405020304" pitchFamily="18" charset="0"/>
            </a:rPr>
            <a:t>For the period under review, there were no cases where criminal sanctions have been taken for the Securities sector.</a:t>
          </a:r>
        </a:p>
      </dsp:txBody>
      <dsp:txXfrm>
        <a:off x="1071775" y="2057400"/>
        <a:ext cx="10077485" cy="1044415"/>
      </dsp:txXfrm>
    </dsp:sp>
    <dsp:sp modelId="{78FB8002-F052-4185-B2A7-BA347A532F72}">
      <dsp:nvSpPr>
        <dsp:cNvPr id="0" name=""/>
        <dsp:cNvSpPr/>
      </dsp:nvSpPr>
      <dsp:spPr>
        <a:xfrm>
          <a:off x="526104" y="2132986"/>
          <a:ext cx="1014611" cy="953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7A957-ACC2-4631-9AFA-83D29F1A6781}">
      <dsp:nvSpPr>
        <dsp:cNvPr id="0" name=""/>
        <dsp:cNvSpPr/>
      </dsp:nvSpPr>
      <dsp:spPr>
        <a:xfrm>
          <a:off x="1053629" y="3206233"/>
          <a:ext cx="10223970" cy="10283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868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prstClr val="white"/>
              </a:solidFill>
              <a:latin typeface="+mn-lt"/>
              <a:ea typeface="+mn-ea"/>
              <a:cs typeface="Times New Roman" panose="02020603050405020304" pitchFamily="18" charset="0"/>
            </a:rPr>
            <a:t>Staff of securities firms have benefitted from outreach activities however was on ML aspects rather than TF.</a:t>
          </a:r>
        </a:p>
        <a:p>
          <a:pPr marL="0" lvl="0" indent="0" algn="l" defTabSz="800100">
            <a:lnSpc>
              <a:spcPct val="90000"/>
            </a:lnSpc>
            <a:spcBef>
              <a:spcPct val="0"/>
            </a:spcBef>
            <a:spcAft>
              <a:spcPct val="35000"/>
            </a:spcAft>
            <a:buNone/>
          </a:pPr>
          <a:r>
            <a:rPr lang="en-US" sz="1800" b="0" kern="1200" dirty="0">
              <a:solidFill>
                <a:prstClr val="white"/>
              </a:solidFill>
              <a:latin typeface="+mn-lt"/>
              <a:ea typeface="+mn-ea"/>
              <a:cs typeface="Times New Roman" panose="02020603050405020304" pitchFamily="18" charset="0"/>
            </a:rPr>
            <a:t>For the period under review, no STR was filed for TF purposes.</a:t>
          </a:r>
        </a:p>
      </dsp:txBody>
      <dsp:txXfrm>
        <a:off x="1053629" y="3206233"/>
        <a:ext cx="10223970" cy="1028310"/>
      </dsp:txXfrm>
    </dsp:sp>
    <dsp:sp modelId="{D16F3FCC-FE45-4520-AE41-B4DADD32A0D0}">
      <dsp:nvSpPr>
        <dsp:cNvPr id="0" name=""/>
        <dsp:cNvSpPr/>
      </dsp:nvSpPr>
      <dsp:spPr>
        <a:xfrm>
          <a:off x="489859" y="3160690"/>
          <a:ext cx="944442" cy="9758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991D95-95AC-402D-831C-2324E87B597F}">
      <dsp:nvSpPr>
        <dsp:cNvPr id="0" name=""/>
        <dsp:cNvSpPr/>
      </dsp:nvSpPr>
      <dsp:spPr>
        <a:xfrm>
          <a:off x="576353" y="4292597"/>
          <a:ext cx="10701246" cy="9216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28682"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prstClr val="white"/>
              </a:solidFill>
              <a:latin typeface="+mn-lt"/>
              <a:ea typeface="+mn-ea"/>
              <a:cs typeface="Times New Roman" panose="02020603050405020304" pitchFamily="18" charset="0"/>
            </a:rPr>
            <a:t>TF Threat to the Securities sector was rated LOW, the overall TF vulnerability of the sector was rated </a:t>
          </a:r>
          <a:r>
            <a:rPr lang="en-US" sz="1800" b="1" kern="1200" dirty="0">
              <a:solidFill>
                <a:schemeClr val="accent6">
                  <a:lumMod val="75000"/>
                </a:schemeClr>
              </a:solidFill>
              <a:latin typeface="+mn-lt"/>
              <a:ea typeface="+mn-ea"/>
              <a:cs typeface="Times New Roman" panose="02020603050405020304" pitchFamily="18" charset="0"/>
            </a:rPr>
            <a:t>LOW</a:t>
          </a:r>
          <a:r>
            <a:rPr lang="en-US" sz="1800" b="0" kern="1200" dirty="0">
              <a:solidFill>
                <a:prstClr val="white"/>
              </a:solidFill>
              <a:latin typeface="+mn-lt"/>
              <a:ea typeface="+mn-ea"/>
              <a:cs typeface="Times New Roman" panose="02020603050405020304" pitchFamily="18" charset="0"/>
            </a:rPr>
            <a:t>, hence the TF risk that the Securities sector was exposed to was rated </a:t>
          </a:r>
          <a:r>
            <a:rPr lang="en-US" sz="1800" b="1" kern="1200" dirty="0">
              <a:solidFill>
                <a:schemeClr val="accent6">
                  <a:lumMod val="75000"/>
                </a:schemeClr>
              </a:solidFill>
              <a:latin typeface="+mn-lt"/>
              <a:ea typeface="+mn-ea"/>
              <a:cs typeface="Times New Roman" panose="02020603050405020304" pitchFamily="18" charset="0"/>
            </a:rPr>
            <a:t>LOW</a:t>
          </a:r>
        </a:p>
      </dsp:txBody>
      <dsp:txXfrm>
        <a:off x="576353" y="4292597"/>
        <a:ext cx="10701246" cy="921661"/>
      </dsp:txXfrm>
    </dsp:sp>
    <dsp:sp modelId="{9A1E1E78-2364-4B64-A553-1A9F44964553}">
      <dsp:nvSpPr>
        <dsp:cNvPr id="0" name=""/>
        <dsp:cNvSpPr/>
      </dsp:nvSpPr>
      <dsp:spPr>
        <a:xfrm>
          <a:off x="108858" y="4236538"/>
          <a:ext cx="814319" cy="93417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6A07B-A25F-420F-8203-8E6755AE9033}">
      <dsp:nvSpPr>
        <dsp:cNvPr id="0" name=""/>
        <dsp:cNvSpPr/>
      </dsp:nvSpPr>
      <dsp:spPr>
        <a:xfrm>
          <a:off x="0" y="558"/>
          <a:ext cx="10741089" cy="13072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1D083-F541-497D-8A61-B61773D2ECB2}">
      <dsp:nvSpPr>
        <dsp:cNvPr id="0" name=""/>
        <dsp:cNvSpPr/>
      </dsp:nvSpPr>
      <dsp:spPr>
        <a:xfrm>
          <a:off x="395439" y="294687"/>
          <a:ext cx="718980" cy="71898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D24A58-956C-459C-8C5D-7B786735941E}">
      <dsp:nvSpPr>
        <dsp:cNvPr id="0" name=""/>
        <dsp:cNvSpPr/>
      </dsp:nvSpPr>
      <dsp:spPr>
        <a:xfrm>
          <a:off x="1509859" y="558"/>
          <a:ext cx="9231230" cy="130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cs typeface="Times New Roman" panose="02020603050405020304" pitchFamily="18" charset="0"/>
            </a:rPr>
            <a:t>The contribution of the Insurance, Reinsurance and Pensions sector to GDP amounted to 1.9% in 2024 with an annual growth rate of 3.9%. </a:t>
          </a:r>
        </a:p>
      </dsp:txBody>
      <dsp:txXfrm>
        <a:off x="1509859" y="558"/>
        <a:ext cx="9231230" cy="1307237"/>
      </dsp:txXfrm>
    </dsp:sp>
    <dsp:sp modelId="{63428C9E-3BEB-4CE0-8BE4-00796A4F2D73}">
      <dsp:nvSpPr>
        <dsp:cNvPr id="0" name=""/>
        <dsp:cNvSpPr/>
      </dsp:nvSpPr>
      <dsp:spPr>
        <a:xfrm>
          <a:off x="0" y="1634606"/>
          <a:ext cx="10741089" cy="13072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9E4BC-08FB-4CBC-A757-3B71646B9194}">
      <dsp:nvSpPr>
        <dsp:cNvPr id="0" name=""/>
        <dsp:cNvSpPr/>
      </dsp:nvSpPr>
      <dsp:spPr>
        <a:xfrm>
          <a:off x="395439" y="1928734"/>
          <a:ext cx="718980" cy="71898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D4449-F499-4180-A0D5-4C309A701F81}">
      <dsp:nvSpPr>
        <dsp:cNvPr id="0" name=""/>
        <dsp:cNvSpPr/>
      </dsp:nvSpPr>
      <dsp:spPr>
        <a:xfrm>
          <a:off x="1509859" y="1634606"/>
          <a:ext cx="9231230" cy="130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1509859" y="1634606"/>
        <a:ext cx="9231230" cy="1307237"/>
      </dsp:txXfrm>
    </dsp:sp>
    <dsp:sp modelId="{5668B1CB-AA98-440B-829A-7CD643BF67ED}">
      <dsp:nvSpPr>
        <dsp:cNvPr id="0" name=""/>
        <dsp:cNvSpPr/>
      </dsp:nvSpPr>
      <dsp:spPr>
        <a:xfrm>
          <a:off x="0" y="3268653"/>
          <a:ext cx="10741089" cy="13072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BEC7C-F7AE-477F-9898-EB48B9B253A4}">
      <dsp:nvSpPr>
        <dsp:cNvPr id="0" name=""/>
        <dsp:cNvSpPr/>
      </dsp:nvSpPr>
      <dsp:spPr>
        <a:xfrm>
          <a:off x="395439" y="3562781"/>
          <a:ext cx="718980" cy="71898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8F55C6-9C91-4980-A42C-674ACD7FD179}">
      <dsp:nvSpPr>
        <dsp:cNvPr id="0" name=""/>
        <dsp:cNvSpPr/>
      </dsp:nvSpPr>
      <dsp:spPr>
        <a:xfrm>
          <a:off x="1509859" y="3350205"/>
          <a:ext cx="9231230" cy="1144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For General Insurance Business, gross premium stood at MUR 16.3 bn in 2023 compared to MUR 14.4bn in 2022 (+14%). For companies in the General Insurance sector. </a:t>
          </a:r>
        </a:p>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Total Assets amounted to MUR 28.7 bn in 2023 compared to MUR 27.7 bn in 2022 (+4%).</a:t>
          </a:r>
        </a:p>
      </dsp:txBody>
      <dsp:txXfrm>
        <a:off x="1509859" y="3350205"/>
        <a:ext cx="9231230" cy="1144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67337" y="1417292"/>
          <a:ext cx="2337579" cy="233757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Vulnerability</a:t>
          </a:r>
        </a:p>
        <a:p>
          <a:pPr marL="0" lvl="0" indent="0" algn="ctr" defTabSz="1022350">
            <a:lnSpc>
              <a:spcPct val="90000"/>
            </a:lnSpc>
            <a:spcBef>
              <a:spcPct val="0"/>
            </a:spcBef>
            <a:spcAft>
              <a:spcPct val="35000"/>
            </a:spcAft>
            <a:buNone/>
          </a:pPr>
          <a:r>
            <a:rPr lang="en-US" sz="2300" kern="1200" dirty="0"/>
            <a:t>Medium </a:t>
          </a:r>
        </a:p>
      </dsp:txBody>
      <dsp:txXfrm>
        <a:off x="409668" y="1759623"/>
        <a:ext cx="1652917" cy="1652917"/>
      </dsp:txXfrm>
    </dsp:sp>
    <dsp:sp modelId="{A0353DD2-63E1-48E0-943F-BE0440DBFA14}">
      <dsp:nvSpPr>
        <dsp:cNvPr id="0" name=""/>
        <dsp:cNvSpPr/>
      </dsp:nvSpPr>
      <dsp:spPr>
        <a:xfrm>
          <a:off x="2529478" y="1946239"/>
          <a:ext cx="1355795" cy="135579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09189" y="2464695"/>
        <a:ext cx="996373" cy="318883"/>
      </dsp:txXfrm>
    </dsp:sp>
    <dsp:sp modelId="{7F163FD0-D97E-41FE-8F95-238295058340}">
      <dsp:nvSpPr>
        <dsp:cNvPr id="0" name=""/>
        <dsp:cNvSpPr/>
      </dsp:nvSpPr>
      <dsp:spPr>
        <a:xfrm>
          <a:off x="4103629" y="1436320"/>
          <a:ext cx="2337579" cy="233757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Threat</a:t>
          </a:r>
        </a:p>
        <a:p>
          <a:pPr marL="0" lvl="0" indent="0" algn="ctr" defTabSz="1022350">
            <a:lnSpc>
              <a:spcPct val="90000"/>
            </a:lnSpc>
            <a:spcBef>
              <a:spcPct val="0"/>
            </a:spcBef>
            <a:spcAft>
              <a:spcPct val="35000"/>
            </a:spcAft>
            <a:buNone/>
          </a:pPr>
          <a:r>
            <a:rPr lang="en-US" sz="2300" kern="1200" dirty="0"/>
            <a:t>High</a:t>
          </a:r>
        </a:p>
      </dsp:txBody>
      <dsp:txXfrm>
        <a:off x="4445960" y="1778651"/>
        <a:ext cx="1652917" cy="1652917"/>
      </dsp:txXfrm>
    </dsp:sp>
    <dsp:sp modelId="{35E111CF-2090-4D71-83FB-301B0DF8681E}">
      <dsp:nvSpPr>
        <dsp:cNvPr id="0" name=""/>
        <dsp:cNvSpPr/>
      </dsp:nvSpPr>
      <dsp:spPr>
        <a:xfrm>
          <a:off x="6602475" y="1946239"/>
          <a:ext cx="1355795" cy="135579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82186" y="2225533"/>
        <a:ext cx="996373" cy="797207"/>
      </dsp:txXfrm>
    </dsp:sp>
    <dsp:sp modelId="{2D1169CA-FFC5-40AF-88C7-1691225454D1}">
      <dsp:nvSpPr>
        <dsp:cNvPr id="0" name=""/>
        <dsp:cNvSpPr/>
      </dsp:nvSpPr>
      <dsp:spPr>
        <a:xfrm>
          <a:off x="8148082" y="1456505"/>
          <a:ext cx="2571804" cy="233526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Risk</a:t>
          </a:r>
        </a:p>
        <a:p>
          <a:pPr marL="0" lvl="0" indent="0" algn="ctr" defTabSz="1022350">
            <a:lnSpc>
              <a:spcPct val="90000"/>
            </a:lnSpc>
            <a:spcBef>
              <a:spcPct val="0"/>
            </a:spcBef>
            <a:spcAft>
              <a:spcPct val="35000"/>
            </a:spcAft>
            <a:buNone/>
          </a:pPr>
          <a:r>
            <a:rPr lang="en-US" sz="2300" kern="1200" dirty="0"/>
            <a:t>Medium-High </a:t>
          </a:r>
        </a:p>
      </dsp:txBody>
      <dsp:txXfrm>
        <a:off x="8524714" y="1798496"/>
        <a:ext cx="1818540" cy="16512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9D9F-5CD0-4B04-A952-2B19A937D65B}">
      <dsp:nvSpPr>
        <dsp:cNvPr id="0" name=""/>
        <dsp:cNvSpPr/>
      </dsp:nvSpPr>
      <dsp:spPr>
        <a:xfrm>
          <a:off x="0" y="0"/>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CEFC-7BDC-4892-8FA8-0EA01604E8B6}">
      <dsp:nvSpPr>
        <dsp:cNvPr id="0" name=""/>
        <dsp:cNvSpPr/>
      </dsp:nvSpPr>
      <dsp:spPr>
        <a:xfrm>
          <a:off x="0" y="0"/>
          <a:ext cx="9438835" cy="721423"/>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Long-Term Insurance</a:t>
          </a:r>
        </a:p>
      </dsp:txBody>
      <dsp:txXfrm>
        <a:off x="0" y="0"/>
        <a:ext cx="9438835" cy="721423"/>
      </dsp:txXfrm>
    </dsp:sp>
    <dsp:sp modelId="{C6DE81C1-23C5-43DD-A642-3CEAB7D0C23F}">
      <dsp:nvSpPr>
        <dsp:cNvPr id="0" name=""/>
        <dsp:cNvSpPr/>
      </dsp:nvSpPr>
      <dsp:spPr>
        <a:xfrm>
          <a:off x="0" y="721423"/>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03766-7524-443E-AB36-2AC50733928B}">
      <dsp:nvSpPr>
        <dsp:cNvPr id="0" name=""/>
        <dsp:cNvSpPr/>
      </dsp:nvSpPr>
      <dsp:spPr>
        <a:xfrm>
          <a:off x="0" y="721423"/>
          <a:ext cx="9438835" cy="7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ML Threat Rating: </a:t>
          </a:r>
          <a:r>
            <a:rPr lang="en-US" sz="2300" kern="1200" dirty="0">
              <a:solidFill>
                <a:schemeClr val="accent6"/>
              </a:solidFill>
              <a:latin typeface="+mn-lt"/>
              <a:cs typeface="Times New Roman" panose="02020603050405020304" pitchFamily="18" charset="0"/>
            </a:rPr>
            <a:t>Medium-Low</a:t>
          </a:r>
        </a:p>
      </dsp:txBody>
      <dsp:txXfrm>
        <a:off x="0" y="721423"/>
        <a:ext cx="9438835" cy="721423"/>
      </dsp:txXfrm>
    </dsp:sp>
    <dsp:sp modelId="{BD60F5E0-5BB4-44F9-BA2C-E423B1A0A154}">
      <dsp:nvSpPr>
        <dsp:cNvPr id="0" name=""/>
        <dsp:cNvSpPr/>
      </dsp:nvSpPr>
      <dsp:spPr>
        <a:xfrm>
          <a:off x="0" y="1442846"/>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9B49C-E988-449B-89E3-36DF8CC2138B}">
      <dsp:nvSpPr>
        <dsp:cNvPr id="0" name=""/>
        <dsp:cNvSpPr/>
      </dsp:nvSpPr>
      <dsp:spPr>
        <a:xfrm>
          <a:off x="0" y="1442846"/>
          <a:ext cx="9438835" cy="7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One domestic typology reported – fraud committed by employee of LT insurer</a:t>
          </a:r>
        </a:p>
      </dsp:txBody>
      <dsp:txXfrm>
        <a:off x="0" y="1442846"/>
        <a:ext cx="9438835" cy="721423"/>
      </dsp:txXfrm>
    </dsp:sp>
    <dsp:sp modelId="{070AC30F-65D9-4505-8A86-96C7646F9B91}">
      <dsp:nvSpPr>
        <dsp:cNvPr id="0" name=""/>
        <dsp:cNvSpPr/>
      </dsp:nvSpPr>
      <dsp:spPr>
        <a:xfrm>
          <a:off x="0" y="2164269"/>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72248-F510-4913-83D9-1DEA7AA29140}">
      <dsp:nvSpPr>
        <dsp:cNvPr id="0" name=""/>
        <dsp:cNvSpPr/>
      </dsp:nvSpPr>
      <dsp:spPr>
        <a:xfrm>
          <a:off x="0" y="2164269"/>
          <a:ext cx="9438835" cy="7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International typologies indicate potential criminal exploitation.</a:t>
          </a:r>
        </a:p>
      </dsp:txBody>
      <dsp:txXfrm>
        <a:off x="0" y="2164269"/>
        <a:ext cx="9438835" cy="721423"/>
      </dsp:txXfrm>
    </dsp:sp>
    <dsp:sp modelId="{0C3E0F43-D005-41AC-8605-4DEC0252AC6E}">
      <dsp:nvSpPr>
        <dsp:cNvPr id="0" name=""/>
        <dsp:cNvSpPr/>
      </dsp:nvSpPr>
      <dsp:spPr>
        <a:xfrm>
          <a:off x="0" y="2885692"/>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4F920-66B1-488D-B4EF-A78B8C3A543E}">
      <dsp:nvSpPr>
        <dsp:cNvPr id="0" name=""/>
        <dsp:cNvSpPr/>
      </dsp:nvSpPr>
      <dsp:spPr>
        <a:xfrm>
          <a:off x="0" y="2885692"/>
          <a:ext cx="9438835" cy="721423"/>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General Insurance</a:t>
          </a:r>
        </a:p>
      </dsp:txBody>
      <dsp:txXfrm>
        <a:off x="0" y="2885692"/>
        <a:ext cx="9438835" cy="721423"/>
      </dsp:txXfrm>
    </dsp:sp>
    <dsp:sp modelId="{3460B348-9FC7-4118-9A76-BFB769888C21}">
      <dsp:nvSpPr>
        <dsp:cNvPr id="0" name=""/>
        <dsp:cNvSpPr/>
      </dsp:nvSpPr>
      <dsp:spPr>
        <a:xfrm>
          <a:off x="0" y="3607116"/>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ECF1D-02D2-4F68-A571-35DFC60D2618}">
      <dsp:nvSpPr>
        <dsp:cNvPr id="0" name=""/>
        <dsp:cNvSpPr/>
      </dsp:nvSpPr>
      <dsp:spPr>
        <a:xfrm>
          <a:off x="0" y="3607116"/>
          <a:ext cx="9438835" cy="7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ML Threat Rating: </a:t>
          </a:r>
          <a:r>
            <a:rPr lang="en-US" sz="2300" kern="1200" dirty="0">
              <a:solidFill>
                <a:schemeClr val="accent6">
                  <a:lumMod val="75000"/>
                </a:schemeClr>
              </a:solidFill>
              <a:latin typeface="+mn-lt"/>
              <a:cs typeface="Times New Roman" panose="02020603050405020304" pitchFamily="18" charset="0"/>
            </a:rPr>
            <a:t>Low</a:t>
          </a:r>
          <a:r>
            <a:rPr lang="en-US" sz="2300" kern="1200" dirty="0">
              <a:latin typeface="+mn-lt"/>
              <a:cs typeface="Times New Roman" panose="02020603050405020304" pitchFamily="18" charset="0"/>
            </a:rPr>
            <a:t>, except Motor Insurance (</a:t>
          </a:r>
          <a:r>
            <a:rPr lang="en-US" sz="2300" kern="1200" dirty="0">
              <a:solidFill>
                <a:srgbClr val="70AD47"/>
              </a:solidFill>
              <a:latin typeface="Calibri" panose="020F0502020204030204"/>
              <a:ea typeface="+mn-ea"/>
              <a:cs typeface="Times New Roman" panose="02020603050405020304" pitchFamily="18" charset="0"/>
            </a:rPr>
            <a:t>Medium-Low</a:t>
          </a:r>
          <a:r>
            <a:rPr lang="en-US" sz="2300" kern="1200" dirty="0">
              <a:latin typeface="+mn-lt"/>
              <a:cs typeface="Times New Roman" panose="02020603050405020304" pitchFamily="18" charset="0"/>
            </a:rPr>
            <a:t>)</a:t>
          </a:r>
        </a:p>
      </dsp:txBody>
      <dsp:txXfrm>
        <a:off x="0" y="3607116"/>
        <a:ext cx="9438835" cy="721423"/>
      </dsp:txXfrm>
    </dsp:sp>
    <dsp:sp modelId="{5EC4B457-0EBA-4860-ACB1-AA54600CA8E9}">
      <dsp:nvSpPr>
        <dsp:cNvPr id="0" name=""/>
        <dsp:cNvSpPr/>
      </dsp:nvSpPr>
      <dsp:spPr>
        <a:xfrm>
          <a:off x="0" y="4328539"/>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1150C-F781-4102-BF4D-24C4D8A84447}">
      <dsp:nvSpPr>
        <dsp:cNvPr id="0" name=""/>
        <dsp:cNvSpPr/>
      </dsp:nvSpPr>
      <dsp:spPr>
        <a:xfrm>
          <a:off x="0" y="4328539"/>
          <a:ext cx="9438835" cy="7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One domestic typology involving motor insurance</a:t>
          </a:r>
        </a:p>
      </dsp:txBody>
      <dsp:txXfrm>
        <a:off x="0" y="4328539"/>
        <a:ext cx="9438835" cy="721423"/>
      </dsp:txXfrm>
    </dsp:sp>
    <dsp:sp modelId="{29649831-3C65-4176-A215-F1E08EAD00D2}">
      <dsp:nvSpPr>
        <dsp:cNvPr id="0" name=""/>
        <dsp:cNvSpPr/>
      </dsp:nvSpPr>
      <dsp:spPr>
        <a:xfrm>
          <a:off x="0" y="5049962"/>
          <a:ext cx="94388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8194F-A146-419B-82C0-A75C5CDABE8C}">
      <dsp:nvSpPr>
        <dsp:cNvPr id="0" name=""/>
        <dsp:cNvSpPr/>
      </dsp:nvSpPr>
      <dsp:spPr>
        <a:xfrm>
          <a:off x="0" y="5049962"/>
          <a:ext cx="9438835" cy="72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Risks exist due to potential fraud, where proceeds could be used for ML.</a:t>
          </a:r>
        </a:p>
      </dsp:txBody>
      <dsp:txXfrm>
        <a:off x="0" y="5049962"/>
        <a:ext cx="9438835" cy="7214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9DFB7-3FCD-4AEE-864F-8054FDD313EF}">
      <dsp:nvSpPr>
        <dsp:cNvPr id="0" name=""/>
        <dsp:cNvSpPr/>
      </dsp:nvSpPr>
      <dsp:spPr>
        <a:xfrm>
          <a:off x="1912" y="314888"/>
          <a:ext cx="2167669" cy="1473890"/>
        </a:xfrm>
        <a:prstGeom prst="roundRect">
          <a:avLst>
            <a:gd name="adj" fmla="val 10000"/>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mn-lt"/>
              <a:cs typeface="Times New Roman" panose="02020603050405020304" pitchFamily="18" charset="0"/>
            </a:rPr>
            <a:t>Existence of strong AML legal framework and FSC’s risk-based supervision.</a:t>
          </a:r>
        </a:p>
      </dsp:txBody>
      <dsp:txXfrm>
        <a:off x="45081" y="358057"/>
        <a:ext cx="2081331" cy="1387552"/>
      </dsp:txXfrm>
    </dsp:sp>
    <dsp:sp modelId="{EE52FD2A-B505-4121-9F21-AB1AB4869E62}">
      <dsp:nvSpPr>
        <dsp:cNvPr id="0" name=""/>
        <dsp:cNvSpPr/>
      </dsp:nvSpPr>
      <dsp:spPr>
        <a:xfrm>
          <a:off x="2248932" y="314888"/>
          <a:ext cx="2167669" cy="1473890"/>
        </a:xfrm>
        <a:prstGeom prst="roundRect">
          <a:avLst>
            <a:gd name="adj" fmla="val 10000"/>
          </a:avLst>
        </a:prstGeom>
        <a:solidFill>
          <a:schemeClr val="accent2">
            <a:hueOff val="-363841"/>
            <a:satOff val="-20982"/>
            <a:lumOff val="2157"/>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mn-lt"/>
              <a:cs typeface="Times New Roman" panose="02020603050405020304" pitchFamily="18" charset="0"/>
            </a:rPr>
            <a:t>FSC maintains ML/TF risk understanding through offsite monitoring, onsite inspections, and follow-ups.</a:t>
          </a:r>
        </a:p>
      </dsp:txBody>
      <dsp:txXfrm>
        <a:off x="2292101" y="358057"/>
        <a:ext cx="2081331" cy="1387552"/>
      </dsp:txXfrm>
    </dsp:sp>
    <dsp:sp modelId="{27EA514A-43DF-4C46-A445-75B0E2A1F639}">
      <dsp:nvSpPr>
        <dsp:cNvPr id="0" name=""/>
        <dsp:cNvSpPr/>
      </dsp:nvSpPr>
      <dsp:spPr>
        <a:xfrm>
          <a:off x="4495953" y="314888"/>
          <a:ext cx="2167669" cy="1473890"/>
        </a:xfrm>
        <a:prstGeom prst="roundRect">
          <a:avLst>
            <a:gd name="adj" fmla="val 10000"/>
          </a:avLst>
        </a:prstGeom>
        <a:solidFill>
          <a:schemeClr val="accent2">
            <a:hueOff val="-727682"/>
            <a:satOff val="-41964"/>
            <a:lumOff val="4314"/>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mn-lt"/>
              <a:cs typeface="Times New Roman" panose="02020603050405020304" pitchFamily="18" charset="0"/>
            </a:rPr>
            <a:t>Onsite inspections revealed that insurance companies have improved AML/CFT compliance by implementing:</a:t>
          </a:r>
        </a:p>
      </dsp:txBody>
      <dsp:txXfrm>
        <a:off x="4539122" y="358057"/>
        <a:ext cx="2081331" cy="1387552"/>
      </dsp:txXfrm>
    </dsp:sp>
    <dsp:sp modelId="{ECB840F0-5D90-4865-8B13-F7406D639D53}">
      <dsp:nvSpPr>
        <dsp:cNvPr id="0" name=""/>
        <dsp:cNvSpPr/>
      </dsp:nvSpPr>
      <dsp:spPr>
        <a:xfrm>
          <a:off x="4712720" y="1788778"/>
          <a:ext cx="216766" cy="776620"/>
        </a:xfrm>
        <a:custGeom>
          <a:avLst/>
          <a:gdLst/>
          <a:ahLst/>
          <a:cxnLst/>
          <a:rect l="0" t="0" r="0" b="0"/>
          <a:pathLst>
            <a:path>
              <a:moveTo>
                <a:pt x="0" y="0"/>
              </a:moveTo>
              <a:lnTo>
                <a:pt x="0" y="776620"/>
              </a:lnTo>
              <a:lnTo>
                <a:pt x="216766" y="7766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28B91-03F5-407A-9737-5EC8502CF6E1}">
      <dsp:nvSpPr>
        <dsp:cNvPr id="0" name=""/>
        <dsp:cNvSpPr/>
      </dsp:nvSpPr>
      <dsp:spPr>
        <a:xfrm>
          <a:off x="4929487" y="1828454"/>
          <a:ext cx="1734135" cy="14738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mn-lt"/>
              <a:cs typeface="Times New Roman" panose="02020603050405020304" pitchFamily="18" charset="0"/>
            </a:rPr>
            <a:t>AML systems to identify high-risk transactions (PEPs, clients from non-equivalent jurisdictions, watch-listed clients) and mitigate associated risks.</a:t>
          </a:r>
        </a:p>
      </dsp:txBody>
      <dsp:txXfrm>
        <a:off x="4972656" y="1871623"/>
        <a:ext cx="1647797" cy="1387552"/>
      </dsp:txXfrm>
    </dsp:sp>
    <dsp:sp modelId="{DD8CBD5A-0847-4DA9-8226-68B30ED7A4E4}">
      <dsp:nvSpPr>
        <dsp:cNvPr id="0" name=""/>
        <dsp:cNvSpPr/>
      </dsp:nvSpPr>
      <dsp:spPr>
        <a:xfrm>
          <a:off x="4712720" y="1788778"/>
          <a:ext cx="216766" cy="2290186"/>
        </a:xfrm>
        <a:custGeom>
          <a:avLst/>
          <a:gdLst/>
          <a:ahLst/>
          <a:cxnLst/>
          <a:rect l="0" t="0" r="0" b="0"/>
          <a:pathLst>
            <a:path>
              <a:moveTo>
                <a:pt x="0" y="0"/>
              </a:moveTo>
              <a:lnTo>
                <a:pt x="0" y="2290186"/>
              </a:lnTo>
              <a:lnTo>
                <a:pt x="216766" y="22901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D5CBB-D4C8-4721-AD33-0C2E544AD388}">
      <dsp:nvSpPr>
        <dsp:cNvPr id="0" name=""/>
        <dsp:cNvSpPr/>
      </dsp:nvSpPr>
      <dsp:spPr>
        <a:xfrm>
          <a:off x="4929487" y="3342020"/>
          <a:ext cx="1734135" cy="14738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mn-lt"/>
              <a:cs typeface="Times New Roman" panose="02020603050405020304" pitchFamily="18" charset="0"/>
            </a:rPr>
            <a:t>Customer acceptance policies for risk profiling and periodic reviews of high-risk clients.</a:t>
          </a:r>
        </a:p>
      </dsp:txBody>
      <dsp:txXfrm>
        <a:off x="4972656" y="3385189"/>
        <a:ext cx="1647797" cy="1387552"/>
      </dsp:txXfrm>
    </dsp:sp>
    <dsp:sp modelId="{E09E2E9F-2EC2-4F43-B437-D63D86B0C7D2}">
      <dsp:nvSpPr>
        <dsp:cNvPr id="0" name=""/>
        <dsp:cNvSpPr/>
      </dsp:nvSpPr>
      <dsp:spPr>
        <a:xfrm>
          <a:off x="6742973" y="314888"/>
          <a:ext cx="2167669" cy="1473890"/>
        </a:xfrm>
        <a:prstGeom prst="roundRect">
          <a:avLst>
            <a:gd name="adj" fmla="val 10000"/>
          </a:avLst>
        </a:prstGeom>
        <a:solidFill>
          <a:schemeClr val="accent2">
            <a:hueOff val="-1091522"/>
            <a:satOff val="-62946"/>
            <a:lumOff val="6471"/>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mn-lt"/>
              <a:cs typeface="Times New Roman" panose="02020603050405020304" pitchFamily="18" charset="0"/>
            </a:rPr>
            <a:t>Most insurers:</a:t>
          </a:r>
        </a:p>
      </dsp:txBody>
      <dsp:txXfrm>
        <a:off x="6786142" y="358057"/>
        <a:ext cx="2081331" cy="1387552"/>
      </dsp:txXfrm>
    </dsp:sp>
    <dsp:sp modelId="{91F98EEA-6AC4-4F89-8586-91C651494A6C}">
      <dsp:nvSpPr>
        <dsp:cNvPr id="0" name=""/>
        <dsp:cNvSpPr/>
      </dsp:nvSpPr>
      <dsp:spPr>
        <a:xfrm>
          <a:off x="6959740" y="1788778"/>
          <a:ext cx="216766" cy="776620"/>
        </a:xfrm>
        <a:custGeom>
          <a:avLst/>
          <a:gdLst/>
          <a:ahLst/>
          <a:cxnLst/>
          <a:rect l="0" t="0" r="0" b="0"/>
          <a:pathLst>
            <a:path>
              <a:moveTo>
                <a:pt x="0" y="0"/>
              </a:moveTo>
              <a:lnTo>
                <a:pt x="0" y="776620"/>
              </a:lnTo>
              <a:lnTo>
                <a:pt x="216766" y="7766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3B054-459B-4C6F-A053-B149B28C0756}">
      <dsp:nvSpPr>
        <dsp:cNvPr id="0" name=""/>
        <dsp:cNvSpPr/>
      </dsp:nvSpPr>
      <dsp:spPr>
        <a:xfrm>
          <a:off x="7176507" y="1828454"/>
          <a:ext cx="1734135" cy="14738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mn-lt"/>
              <a:cs typeface="Times New Roman" panose="02020603050405020304" pitchFamily="18" charset="0"/>
            </a:rPr>
            <a:t>Screen clients and transactions against Sanctions Lists and adverse media.</a:t>
          </a:r>
        </a:p>
      </dsp:txBody>
      <dsp:txXfrm>
        <a:off x="7219676" y="1871623"/>
        <a:ext cx="1647797" cy="1387552"/>
      </dsp:txXfrm>
    </dsp:sp>
    <dsp:sp modelId="{E4CA6E53-7E34-4B98-AC9E-15EC5E13800B}">
      <dsp:nvSpPr>
        <dsp:cNvPr id="0" name=""/>
        <dsp:cNvSpPr/>
      </dsp:nvSpPr>
      <dsp:spPr>
        <a:xfrm>
          <a:off x="6959740" y="1788778"/>
          <a:ext cx="216766" cy="2290186"/>
        </a:xfrm>
        <a:custGeom>
          <a:avLst/>
          <a:gdLst/>
          <a:ahLst/>
          <a:cxnLst/>
          <a:rect l="0" t="0" r="0" b="0"/>
          <a:pathLst>
            <a:path>
              <a:moveTo>
                <a:pt x="0" y="0"/>
              </a:moveTo>
              <a:lnTo>
                <a:pt x="0" y="2290186"/>
              </a:lnTo>
              <a:lnTo>
                <a:pt x="216766" y="22901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B892ED-10FF-456A-B612-223A090DF56C}">
      <dsp:nvSpPr>
        <dsp:cNvPr id="0" name=""/>
        <dsp:cNvSpPr/>
      </dsp:nvSpPr>
      <dsp:spPr>
        <a:xfrm>
          <a:off x="7176507" y="3342020"/>
          <a:ext cx="1734135" cy="14738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mn-lt"/>
              <a:cs typeface="Times New Roman" panose="02020603050405020304" pitchFamily="18" charset="0"/>
            </a:rPr>
            <a:t>Identify PEPs, their controlled entities, and individuals on the UN Sanctions List.</a:t>
          </a:r>
        </a:p>
      </dsp:txBody>
      <dsp:txXfrm>
        <a:off x="7219676" y="3385189"/>
        <a:ext cx="1647797" cy="1387552"/>
      </dsp:txXfrm>
    </dsp:sp>
    <dsp:sp modelId="{6F2DB24E-6EF4-448B-8E51-8C94F276B7C2}">
      <dsp:nvSpPr>
        <dsp:cNvPr id="0" name=""/>
        <dsp:cNvSpPr/>
      </dsp:nvSpPr>
      <dsp:spPr>
        <a:xfrm>
          <a:off x="8989994" y="314888"/>
          <a:ext cx="2167669" cy="1473890"/>
        </a:xfrm>
        <a:prstGeom prst="roundRect">
          <a:avLst>
            <a:gd name="adj" fmla="val 10000"/>
          </a:avLst>
        </a:prstGeom>
        <a:solidFill>
          <a:schemeClr val="accent2">
            <a:hueOff val="-1455363"/>
            <a:satOff val="-83928"/>
            <a:lumOff val="8628"/>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defRPr b="1"/>
          </a:pPr>
          <a:r>
            <a:rPr lang="en-US" sz="1600" kern="1200" dirty="0">
              <a:latin typeface="+mn-lt"/>
              <a:cs typeface="Times New Roman" panose="02020603050405020304" pitchFamily="18" charset="0"/>
            </a:rPr>
            <a:t>While strong regulatory frameworks mitigate risks, products like Linked Long-Term and Motor insurance remain vulnerable.</a:t>
          </a:r>
        </a:p>
      </dsp:txBody>
      <dsp:txXfrm>
        <a:off x="9033163" y="358057"/>
        <a:ext cx="2081331" cy="13875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9377B-66CD-4D2F-8EF9-2FAD9237A05A}">
      <dsp:nvSpPr>
        <dsp:cNvPr id="0" name=""/>
        <dsp:cNvSpPr/>
      </dsp:nvSpPr>
      <dsp:spPr>
        <a:xfrm>
          <a:off x="1288" y="170436"/>
          <a:ext cx="4521649" cy="2871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FCCD5-B329-4E96-8B43-82B0F589488B}">
      <dsp:nvSpPr>
        <dsp:cNvPr id="0" name=""/>
        <dsp:cNvSpPr/>
      </dsp:nvSpPr>
      <dsp:spPr>
        <a:xfrm>
          <a:off x="503693" y="647721"/>
          <a:ext cx="4521649" cy="287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kern="1200" dirty="0">
              <a:latin typeface="+mn-lt"/>
              <a:cs typeface="Times New Roman" panose="02020603050405020304" pitchFamily="18" charset="0"/>
            </a:rPr>
            <a:t>Long-term insurance products were rated as </a:t>
          </a:r>
          <a:r>
            <a:rPr lang="en-US" sz="2100" b="1" kern="1200" dirty="0">
              <a:solidFill>
                <a:schemeClr val="accent6"/>
              </a:solidFill>
              <a:latin typeface="+mn-lt"/>
              <a:cs typeface="Times New Roman" panose="02020603050405020304" pitchFamily="18" charset="0"/>
            </a:rPr>
            <a:t>Medium Low</a:t>
          </a:r>
          <a:r>
            <a:rPr lang="en-US" sz="2100" kern="1200" dirty="0">
              <a:latin typeface="+mn-lt"/>
              <a:cs typeface="Times New Roman" panose="02020603050405020304" pitchFamily="18" charset="0"/>
            </a:rPr>
            <a:t> except for Linked long-term insurance which was rated as </a:t>
          </a:r>
          <a:r>
            <a:rPr lang="en-US" sz="2100" b="1" kern="1200" dirty="0">
              <a:solidFill>
                <a:srgbClr val="FFCC00"/>
              </a:solidFill>
              <a:latin typeface="Calibri" panose="020F0502020204030204"/>
              <a:ea typeface="+mn-ea"/>
              <a:cs typeface="Times New Roman" panose="02020603050405020304" pitchFamily="18" charset="0"/>
            </a:rPr>
            <a:t>Medium</a:t>
          </a:r>
          <a:r>
            <a:rPr lang="en-US" sz="2100" kern="1200" dirty="0">
              <a:latin typeface="+mn-lt"/>
              <a:cs typeface="Times New Roman" panose="02020603050405020304" pitchFamily="18" charset="0"/>
            </a:rPr>
            <a:t> for ML risk. This is primarily due to its investment flexibility, liquidity, and capacity to process large fund volumes for Linked long-term insurance. </a:t>
          </a:r>
        </a:p>
      </dsp:txBody>
      <dsp:txXfrm>
        <a:off x="587789" y="731817"/>
        <a:ext cx="4353457" cy="2703055"/>
      </dsp:txXfrm>
    </dsp:sp>
    <dsp:sp modelId="{9C311D3E-5F55-4BC9-BF44-258363F0D964}">
      <dsp:nvSpPr>
        <dsp:cNvPr id="0" name=""/>
        <dsp:cNvSpPr/>
      </dsp:nvSpPr>
      <dsp:spPr>
        <a:xfrm>
          <a:off x="5527749" y="170436"/>
          <a:ext cx="4521649" cy="2871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97E62-6FF1-48E3-A4DB-4F92D2BB0610}">
      <dsp:nvSpPr>
        <dsp:cNvPr id="0" name=""/>
        <dsp:cNvSpPr/>
      </dsp:nvSpPr>
      <dsp:spPr>
        <a:xfrm>
          <a:off x="6030154" y="647721"/>
          <a:ext cx="4521649" cy="2871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kern="1200" dirty="0">
              <a:latin typeface="+mn-lt"/>
              <a:cs typeface="Times New Roman" panose="02020603050405020304" pitchFamily="18" charset="0"/>
            </a:rPr>
            <a:t>For General insurance, motor insurance was found to be </a:t>
          </a:r>
          <a:r>
            <a:rPr lang="en-US" sz="2100" b="1" kern="1200" dirty="0">
              <a:solidFill>
                <a:srgbClr val="FFCC00"/>
              </a:solidFill>
              <a:latin typeface="+mn-lt"/>
              <a:cs typeface="Times New Roman" panose="02020603050405020304" pitchFamily="18" charset="0"/>
            </a:rPr>
            <a:t>Medium</a:t>
          </a:r>
          <a:r>
            <a:rPr lang="en-US" sz="2100" kern="1200" dirty="0">
              <a:latin typeface="+mn-lt"/>
              <a:cs typeface="Times New Roman" panose="02020603050405020304" pitchFamily="18" charset="0"/>
            </a:rPr>
            <a:t>, primarily due to fraudulent claims to launder money. </a:t>
          </a:r>
        </a:p>
        <a:p>
          <a:pPr marL="0" lvl="0" indent="0" algn="just" defTabSz="933450">
            <a:lnSpc>
              <a:spcPct val="90000"/>
            </a:lnSpc>
            <a:spcBef>
              <a:spcPct val="0"/>
            </a:spcBef>
            <a:spcAft>
              <a:spcPct val="35000"/>
            </a:spcAft>
            <a:buNone/>
          </a:pPr>
          <a:r>
            <a:rPr lang="en-US" sz="2100" kern="1200" dirty="0">
              <a:latin typeface="+mn-lt"/>
              <a:cs typeface="Times New Roman" panose="02020603050405020304" pitchFamily="18" charset="0"/>
            </a:rPr>
            <a:t>Property, Liability, A &amp; H are rated </a:t>
          </a:r>
          <a:r>
            <a:rPr lang="en-US" sz="2100" b="1" kern="1200" dirty="0">
              <a:solidFill>
                <a:schemeClr val="accent6"/>
              </a:solidFill>
              <a:latin typeface="+mn-lt"/>
              <a:ea typeface="+mn-ea"/>
              <a:cs typeface="Times New Roman" panose="02020603050405020304" pitchFamily="18" charset="0"/>
            </a:rPr>
            <a:t>Medium Low</a:t>
          </a:r>
          <a:r>
            <a:rPr lang="en-US" sz="2100" kern="1200" dirty="0">
              <a:latin typeface="+mn-lt"/>
              <a:cs typeface="Times New Roman" panose="02020603050405020304" pitchFamily="18" charset="0"/>
            </a:rPr>
            <a:t>, while Miscellaneous, Transportation, Guarantee and Engineering are rated </a:t>
          </a:r>
          <a:r>
            <a:rPr lang="en-US" sz="2100" b="1" kern="1200" dirty="0">
              <a:solidFill>
                <a:schemeClr val="accent6">
                  <a:lumMod val="75000"/>
                </a:schemeClr>
              </a:solidFill>
              <a:latin typeface="+mn-lt"/>
              <a:cs typeface="Times New Roman" panose="02020603050405020304" pitchFamily="18" charset="0"/>
            </a:rPr>
            <a:t>Low</a:t>
          </a:r>
          <a:r>
            <a:rPr lang="en-US" sz="2100" kern="1200" dirty="0">
              <a:latin typeface="+mn-lt"/>
              <a:cs typeface="Times New Roman" panose="02020603050405020304" pitchFamily="18" charset="0"/>
            </a:rPr>
            <a:t>.</a:t>
          </a:r>
        </a:p>
      </dsp:txBody>
      <dsp:txXfrm>
        <a:off x="6114250" y="731817"/>
        <a:ext cx="4353457" cy="270305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A304D-4A44-4436-AB74-E11D65D8A601}">
      <dsp:nvSpPr>
        <dsp:cNvPr id="0" name=""/>
        <dsp:cNvSpPr/>
      </dsp:nvSpPr>
      <dsp:spPr>
        <a:xfrm>
          <a:off x="0" y="234928"/>
          <a:ext cx="10341411" cy="127570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TF threat is rated </a:t>
          </a:r>
          <a:r>
            <a:rPr lang="en-US" sz="2300" b="1" kern="1200" dirty="0">
              <a:solidFill>
                <a:schemeClr val="accent6">
                  <a:lumMod val="75000"/>
                </a:schemeClr>
              </a:solidFill>
              <a:latin typeface="+mn-lt"/>
              <a:cs typeface="Times New Roman" panose="02020603050405020304" pitchFamily="18" charset="0"/>
            </a:rPr>
            <a:t>Low. </a:t>
          </a:r>
          <a:endParaRPr lang="en-US" sz="2300" kern="1200" dirty="0">
            <a:solidFill>
              <a:schemeClr val="accent6">
                <a:lumMod val="75000"/>
              </a:schemeClr>
            </a:solidFill>
            <a:latin typeface="+mn-lt"/>
            <a:cs typeface="Times New Roman" panose="02020603050405020304" pitchFamily="18" charset="0"/>
          </a:endParaRPr>
        </a:p>
      </dsp:txBody>
      <dsp:txXfrm>
        <a:off x="62275" y="297203"/>
        <a:ext cx="10216861" cy="1151152"/>
      </dsp:txXfrm>
    </dsp:sp>
    <dsp:sp modelId="{C80A0D1C-5930-41C1-BBFC-8BDACEC49FEB}">
      <dsp:nvSpPr>
        <dsp:cNvPr id="0" name=""/>
        <dsp:cNvSpPr/>
      </dsp:nvSpPr>
      <dsp:spPr>
        <a:xfrm>
          <a:off x="0" y="1406048"/>
          <a:ext cx="10341411" cy="127570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No domestic TF case was reported for the period under assessment.</a:t>
          </a:r>
        </a:p>
      </dsp:txBody>
      <dsp:txXfrm>
        <a:off x="62275" y="1468323"/>
        <a:ext cx="10216861" cy="1151152"/>
      </dsp:txXfrm>
    </dsp:sp>
    <dsp:sp modelId="{BD976B56-407A-42E8-9649-98BB453C58C8}">
      <dsp:nvSpPr>
        <dsp:cNvPr id="0" name=""/>
        <dsp:cNvSpPr/>
      </dsp:nvSpPr>
      <dsp:spPr>
        <a:xfrm>
          <a:off x="0" y="2918813"/>
          <a:ext cx="10341411" cy="127570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International typologies show that the TF Threat associated with the insurance sector arises from the use or misuse of the sector by terrorists to hide their financial activities, the use of deception to fraudulently obtain damage compensati</a:t>
          </a:r>
          <a:r>
            <a:rPr lang="en-US" sz="2300" kern="1200" dirty="0">
              <a:latin typeface="Times New Roman" panose="02020603050405020304" pitchFamily="18" charset="0"/>
              <a:cs typeface="Times New Roman" panose="02020603050405020304" pitchFamily="18" charset="0"/>
            </a:rPr>
            <a:t>on.</a:t>
          </a:r>
        </a:p>
      </dsp:txBody>
      <dsp:txXfrm>
        <a:off x="62275" y="2981088"/>
        <a:ext cx="10216861" cy="1151152"/>
      </dsp:txXfrm>
    </dsp:sp>
    <dsp:sp modelId="{9F4E9A88-8C6D-4453-A0D1-FCB28D23FDD3}">
      <dsp:nvSpPr>
        <dsp:cNvPr id="0" name=""/>
        <dsp:cNvSpPr/>
      </dsp:nvSpPr>
      <dsp:spPr>
        <a:xfrm>
          <a:off x="0" y="4260755"/>
          <a:ext cx="10341411" cy="127570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n-lt"/>
              <a:cs typeface="Times New Roman" panose="02020603050405020304" pitchFamily="18" charset="0"/>
            </a:rPr>
            <a:t>Terrorists may attempt to file fraudulent insurance claims to generate funds through early cancellation, using fraudulent or suspicious claims as a means of extracting funds from insurance companies</a:t>
          </a:r>
          <a:r>
            <a:rPr lang="en-US" sz="2300" kern="1200" dirty="0">
              <a:latin typeface="Times New Roman" panose="02020603050405020304" pitchFamily="18" charset="0"/>
              <a:cs typeface="Times New Roman" panose="02020603050405020304" pitchFamily="18" charset="0"/>
            </a:rPr>
            <a:t>.</a:t>
          </a:r>
        </a:p>
      </dsp:txBody>
      <dsp:txXfrm>
        <a:off x="62275" y="4323030"/>
        <a:ext cx="10216861" cy="11511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98A0-5B35-41CC-9BA2-230EB7A7EC98}">
      <dsp:nvSpPr>
        <dsp:cNvPr id="0" name=""/>
        <dsp:cNvSpPr/>
      </dsp:nvSpPr>
      <dsp:spPr>
        <a:xfrm>
          <a:off x="0" y="131744"/>
          <a:ext cx="10225000" cy="115829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The Insurance sector indicated having in place the following CFT measures:</a:t>
          </a:r>
        </a:p>
      </dsp:txBody>
      <dsp:txXfrm>
        <a:off x="56543" y="188287"/>
        <a:ext cx="10111914" cy="1045213"/>
      </dsp:txXfrm>
    </dsp:sp>
    <dsp:sp modelId="{5BE6F5BA-D924-4A39-B213-D1406FA27AC5}">
      <dsp:nvSpPr>
        <dsp:cNvPr id="0" name=""/>
        <dsp:cNvSpPr/>
      </dsp:nvSpPr>
      <dsp:spPr>
        <a:xfrm>
          <a:off x="0" y="1290044"/>
          <a:ext cx="10225000"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64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latin typeface="Times New Roman" panose="02020603050405020304" pitchFamily="18" charset="0"/>
              <a:cs typeface="Times New Roman" panose="02020603050405020304" pitchFamily="18" charset="0"/>
            </a:rPr>
            <a:t>internal controls and procedures in their compliance programmes to comply with targeted financial sanctions obligations.</a:t>
          </a:r>
          <a:endParaRPr lang="en-US" sz="2300" kern="1200" dirty="0">
            <a:latin typeface="Times New Roman" panose="02020603050405020304" pitchFamily="18" charset="0"/>
            <a:cs typeface="Times New Roman" panose="02020603050405020304" pitchFamily="18" charset="0"/>
          </a:endParaRPr>
        </a:p>
        <a:p>
          <a:pPr marL="228600" lvl="1" indent="-228600" algn="l" defTabSz="1022350">
            <a:lnSpc>
              <a:spcPct val="90000"/>
            </a:lnSpc>
            <a:spcBef>
              <a:spcPct val="0"/>
            </a:spcBef>
            <a:spcAft>
              <a:spcPct val="20000"/>
            </a:spcAft>
            <a:buChar char="•"/>
          </a:pPr>
          <a:r>
            <a:rPr lang="en-US" sz="2300" kern="1200" dirty="0">
              <a:latin typeface="Times New Roman" panose="02020603050405020304" pitchFamily="18" charset="0"/>
              <a:cs typeface="Times New Roman" panose="02020603050405020304" pitchFamily="18" charset="0"/>
            </a:rPr>
            <a:t>majority of the insurance entities have adequate policies and procedures, systems and controls in place to meet TFS requirements:</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dirty="0">
              <a:latin typeface="Times New Roman" panose="02020603050405020304" pitchFamily="18" charset="0"/>
              <a:cs typeface="Times New Roman" panose="02020603050405020304" pitchFamily="18" charset="0"/>
            </a:rPr>
            <a:t> screening systems that had been effectively designed and tested; </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dirty="0">
              <a:latin typeface="Times New Roman" panose="02020603050405020304" pitchFamily="18" charset="0"/>
              <a:cs typeface="Times New Roman" panose="02020603050405020304" pitchFamily="18" charset="0"/>
            </a:rPr>
            <a:t> sufficient and quality data about the customer to identify whether the customer was sanctioned; and</a:t>
          </a:r>
        </a:p>
        <a:p>
          <a:pPr marL="457200" lvl="2" indent="-228600" algn="l" defTabSz="1022350">
            <a:lnSpc>
              <a:spcPct val="90000"/>
            </a:lnSpc>
            <a:spcBef>
              <a:spcPct val="0"/>
            </a:spcBef>
            <a:spcAft>
              <a:spcPct val="20000"/>
            </a:spcAft>
            <a:buFont typeface="Courier New" panose="02070309020205020404" pitchFamily="49" charset="0"/>
            <a:buChar char="o"/>
          </a:pPr>
          <a:r>
            <a:rPr lang="en-US" sz="2300" kern="1200" dirty="0">
              <a:latin typeface="Times New Roman" panose="02020603050405020304" pitchFamily="18" charset="0"/>
              <a:cs typeface="Times New Roman" panose="02020603050405020304" pitchFamily="18" charset="0"/>
            </a:rPr>
            <a:t> documented sanctions screening searches.</a:t>
          </a:r>
        </a:p>
      </dsp:txBody>
      <dsp:txXfrm>
        <a:off x="0" y="1290044"/>
        <a:ext cx="10225000" cy="2794500"/>
      </dsp:txXfrm>
    </dsp:sp>
    <dsp:sp modelId="{AD006D28-A865-4D7B-8B23-1E5CC1554BDC}">
      <dsp:nvSpPr>
        <dsp:cNvPr id="0" name=""/>
        <dsp:cNvSpPr/>
      </dsp:nvSpPr>
      <dsp:spPr>
        <a:xfrm>
          <a:off x="0" y="4084545"/>
          <a:ext cx="10225000" cy="115829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Considering the TF vulnerability is </a:t>
          </a:r>
          <a:r>
            <a:rPr lang="en-US" sz="3000" b="1" kern="1200" dirty="0">
              <a:solidFill>
                <a:schemeClr val="accent6"/>
              </a:solidFill>
              <a:latin typeface="Times New Roman" panose="02020603050405020304" pitchFamily="18" charset="0"/>
              <a:cs typeface="Times New Roman" panose="02020603050405020304" pitchFamily="18" charset="0"/>
            </a:rPr>
            <a:t>Medium-Low</a:t>
          </a:r>
          <a:r>
            <a:rPr lang="en-US" sz="3000" b="1" kern="1200" dirty="0">
              <a:latin typeface="Times New Roman" panose="02020603050405020304" pitchFamily="18" charset="0"/>
              <a:cs typeface="Times New Roman" panose="02020603050405020304" pitchFamily="18" charset="0"/>
            </a:rPr>
            <a:t>,</a:t>
          </a:r>
          <a:r>
            <a:rPr lang="en-US" sz="3000" kern="1200" dirty="0">
              <a:latin typeface="Times New Roman" panose="02020603050405020304" pitchFamily="18" charset="0"/>
              <a:cs typeface="Times New Roman" panose="02020603050405020304" pitchFamily="18" charset="0"/>
            </a:rPr>
            <a:t> and TF threat </a:t>
          </a:r>
          <a:r>
            <a:rPr lang="en-US" sz="3000" b="1" kern="1200" dirty="0">
              <a:solidFill>
                <a:schemeClr val="accent6">
                  <a:lumMod val="75000"/>
                </a:schemeClr>
              </a:solidFill>
              <a:latin typeface="Times New Roman" panose="02020603050405020304" pitchFamily="18" charset="0"/>
              <a:cs typeface="Times New Roman" panose="02020603050405020304" pitchFamily="18" charset="0"/>
            </a:rPr>
            <a:t>Low</a:t>
          </a:r>
          <a:r>
            <a:rPr lang="en-US" sz="3000" kern="1200" dirty="0">
              <a:latin typeface="Times New Roman" panose="02020603050405020304" pitchFamily="18" charset="0"/>
              <a:cs typeface="Times New Roman" panose="02020603050405020304" pitchFamily="18" charset="0"/>
            </a:rPr>
            <a:t>, the TF risk of the Insurance Sector is </a:t>
          </a:r>
          <a:r>
            <a:rPr lang="en-US" sz="3000" b="1" kern="1200" dirty="0">
              <a:solidFill>
                <a:schemeClr val="accent6"/>
              </a:solidFill>
              <a:latin typeface="Times New Roman" panose="02020603050405020304" pitchFamily="18" charset="0"/>
              <a:cs typeface="Times New Roman" panose="02020603050405020304" pitchFamily="18" charset="0"/>
            </a:rPr>
            <a:t>Medium-Low</a:t>
          </a:r>
          <a:r>
            <a:rPr lang="en-US" sz="3000" kern="1200" dirty="0">
              <a:latin typeface="Times New Roman" panose="02020603050405020304" pitchFamily="18" charset="0"/>
              <a:cs typeface="Times New Roman" panose="02020603050405020304" pitchFamily="18" charset="0"/>
            </a:rPr>
            <a:t>. </a:t>
          </a:r>
        </a:p>
      </dsp:txBody>
      <dsp:txXfrm>
        <a:off x="56543" y="4141088"/>
        <a:ext cx="10111914" cy="10452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072F-7045-483F-89BA-3B1641D3DA1C}">
      <dsp:nvSpPr>
        <dsp:cNvPr id="0" name=""/>
        <dsp:cNvSpPr/>
      </dsp:nvSpPr>
      <dsp:spPr>
        <a:xfrm>
          <a:off x="2738082" y="1232"/>
          <a:ext cx="5245810" cy="5245810"/>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n-lt"/>
              <a:cs typeface="Times New Roman" panose="02020603050405020304" pitchFamily="18" charset="0"/>
            </a:rPr>
            <a:t>Inherent vulnerability - </a:t>
          </a:r>
          <a:r>
            <a:rPr lang="en-US" sz="3100" b="1" kern="1200" dirty="0">
              <a:solidFill>
                <a:schemeClr val="accent6"/>
              </a:solidFill>
              <a:latin typeface="+mn-lt"/>
              <a:cs typeface="Times New Roman" panose="02020603050405020304" pitchFamily="18" charset="0"/>
            </a:rPr>
            <a:t>Medium-Low</a:t>
          </a:r>
          <a:r>
            <a:rPr lang="en-US" sz="3100" kern="1200" dirty="0">
              <a:latin typeface="+mn-lt"/>
              <a:cs typeface="Times New Roman" panose="02020603050405020304" pitchFamily="18" charset="0"/>
            </a:rPr>
            <a:t>. </a:t>
          </a:r>
        </a:p>
        <a:p>
          <a:pPr marL="0" lvl="0" indent="0" algn="ctr" defTabSz="1377950">
            <a:lnSpc>
              <a:spcPct val="90000"/>
            </a:lnSpc>
            <a:spcBef>
              <a:spcPct val="0"/>
            </a:spcBef>
            <a:spcAft>
              <a:spcPct val="35000"/>
            </a:spcAft>
            <a:buNone/>
          </a:pPr>
          <a:r>
            <a:rPr lang="en-US" sz="3100" kern="1200" dirty="0">
              <a:latin typeface="+mn-lt"/>
              <a:cs typeface="Times New Roman" panose="02020603050405020304" pitchFamily="18" charset="0"/>
            </a:rPr>
            <a:t>Final TF vulnerability -</a:t>
          </a:r>
          <a:r>
            <a:rPr lang="en-US" sz="3100" b="1" kern="1200" dirty="0">
              <a:solidFill>
                <a:schemeClr val="accent6"/>
              </a:solidFill>
              <a:latin typeface="+mn-lt"/>
              <a:cs typeface="Times New Roman" panose="02020603050405020304" pitchFamily="18" charset="0"/>
            </a:rPr>
            <a:t>Medium-Low</a:t>
          </a:r>
          <a:r>
            <a:rPr lang="en-US" sz="3100" b="1" kern="1200" dirty="0">
              <a:latin typeface="+mn-lt"/>
              <a:cs typeface="Times New Roman" panose="02020603050405020304" pitchFamily="18" charset="0"/>
            </a:rPr>
            <a:t>.</a:t>
          </a:r>
          <a:r>
            <a:rPr lang="en-US" sz="3100" kern="1200" dirty="0">
              <a:latin typeface="+mn-lt"/>
              <a:cs typeface="Times New Roman" panose="02020603050405020304" pitchFamily="18" charset="0"/>
            </a:rPr>
            <a:t> </a:t>
          </a:r>
        </a:p>
        <a:p>
          <a:pPr marL="0" lvl="0" indent="0" algn="ctr" defTabSz="1377950">
            <a:lnSpc>
              <a:spcPct val="90000"/>
            </a:lnSpc>
            <a:spcBef>
              <a:spcPct val="0"/>
            </a:spcBef>
            <a:spcAft>
              <a:spcPct val="35000"/>
            </a:spcAft>
            <a:buNone/>
          </a:pPr>
          <a:r>
            <a:rPr lang="en-US" sz="3100" kern="1200" dirty="0">
              <a:latin typeface="+mn-lt"/>
              <a:cs typeface="Times New Roman" panose="02020603050405020304" pitchFamily="18" charset="0"/>
            </a:rPr>
            <a:t>TF threat – </a:t>
          </a:r>
          <a:r>
            <a:rPr lang="en-US" sz="3100" b="1" kern="1200" dirty="0">
              <a:solidFill>
                <a:schemeClr val="accent6">
                  <a:lumMod val="75000"/>
                </a:schemeClr>
              </a:solidFill>
              <a:latin typeface="+mn-lt"/>
              <a:cs typeface="Times New Roman" panose="02020603050405020304" pitchFamily="18" charset="0"/>
            </a:rPr>
            <a:t>Low</a:t>
          </a:r>
          <a:r>
            <a:rPr lang="en-US" sz="3100" b="1" kern="1200" dirty="0">
              <a:latin typeface="+mn-lt"/>
              <a:cs typeface="Times New Roman" panose="02020603050405020304" pitchFamily="18" charset="0"/>
            </a:rPr>
            <a:t>:</a:t>
          </a:r>
        </a:p>
        <a:p>
          <a:pPr marL="0" lvl="0" indent="0" algn="ctr" defTabSz="1377950">
            <a:lnSpc>
              <a:spcPct val="90000"/>
            </a:lnSpc>
            <a:spcBef>
              <a:spcPct val="0"/>
            </a:spcBef>
            <a:spcAft>
              <a:spcPct val="35000"/>
            </a:spcAft>
            <a:buNone/>
          </a:pPr>
          <a:r>
            <a:rPr lang="en-US" sz="3100" kern="1200" dirty="0">
              <a:latin typeface="+mn-lt"/>
              <a:cs typeface="Times New Roman" panose="02020603050405020304" pitchFamily="18" charset="0"/>
            </a:rPr>
            <a:t>Overall TF risk of the sector </a:t>
          </a:r>
          <a:r>
            <a:rPr lang="en-US" sz="3100" b="1" kern="1200" dirty="0">
              <a:solidFill>
                <a:schemeClr val="accent6"/>
              </a:solidFill>
              <a:latin typeface="+mn-lt"/>
              <a:cs typeface="Times New Roman" panose="02020603050405020304" pitchFamily="18" charset="0"/>
            </a:rPr>
            <a:t>Medium-Low</a:t>
          </a:r>
          <a:r>
            <a:rPr lang="en-US" sz="3100" kern="1200" dirty="0">
              <a:latin typeface="+mn-lt"/>
              <a:cs typeface="Times New Roman" panose="02020603050405020304" pitchFamily="18" charset="0"/>
            </a:rPr>
            <a:t>. </a:t>
          </a:r>
          <a:endParaRPr lang="aa-ET" sz="3100" kern="1200" dirty="0">
            <a:latin typeface="+mn-lt"/>
            <a:cs typeface="Times New Roman" panose="02020603050405020304" pitchFamily="18" charset="0"/>
          </a:endParaRPr>
        </a:p>
      </dsp:txBody>
      <dsp:txXfrm>
        <a:off x="3506313" y="769463"/>
        <a:ext cx="3709348" cy="37093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76B5-35D9-4E6E-839C-C10990B35267}">
      <dsp:nvSpPr>
        <dsp:cNvPr id="0" name=""/>
        <dsp:cNvSpPr/>
      </dsp:nvSpPr>
      <dsp:spPr>
        <a:xfrm>
          <a:off x="0" y="0"/>
          <a:ext cx="11536715"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1BD18-7DCF-4C31-9BF2-DDCE8A513A03}">
      <dsp:nvSpPr>
        <dsp:cNvPr id="0" name=""/>
        <dsp:cNvSpPr/>
      </dsp:nvSpPr>
      <dsp:spPr>
        <a:xfrm>
          <a:off x="0" y="0"/>
          <a:ext cx="11536715" cy="78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mn-lt"/>
              <a:cs typeface="Times New Roman" panose="02020603050405020304" pitchFamily="18" charset="0"/>
            </a:rPr>
            <a:t>The OFI sector under the supervision of the FSC consists of 24 activities with 172 licensees as of June 2024 comprising both domestic and global business</a:t>
          </a:r>
          <a:r>
            <a:rPr lang="en-US" sz="2000" kern="1200" dirty="0">
              <a:latin typeface="Times New Roman" panose="02020603050405020304" pitchFamily="18" charset="0"/>
              <a:cs typeface="Times New Roman" panose="02020603050405020304" pitchFamily="18" charset="0"/>
            </a:rPr>
            <a:t>. </a:t>
          </a:r>
        </a:p>
      </dsp:txBody>
      <dsp:txXfrm>
        <a:off x="0" y="0"/>
        <a:ext cx="11536715" cy="783483"/>
      </dsp:txXfrm>
    </dsp:sp>
    <dsp:sp modelId="{43B5B950-FC4B-49D4-BBC4-B18E024D691D}">
      <dsp:nvSpPr>
        <dsp:cNvPr id="0" name=""/>
        <dsp:cNvSpPr/>
      </dsp:nvSpPr>
      <dsp:spPr>
        <a:xfrm>
          <a:off x="0" y="783483"/>
          <a:ext cx="11536715"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52BE8-648D-413C-93E1-75E413A32745}">
      <dsp:nvSpPr>
        <dsp:cNvPr id="0" name=""/>
        <dsp:cNvSpPr/>
      </dsp:nvSpPr>
      <dsp:spPr>
        <a:xfrm>
          <a:off x="0" y="783483"/>
          <a:ext cx="11536715" cy="78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latin typeface="+mn-lt"/>
              <a:cs typeface="Times New Roman" panose="02020603050405020304" pitchFamily="18" charset="0"/>
            </a:rPr>
            <a:t>The activities falls under Section 14 (Second Schedule), Section 77A and 79A of Financial Services Act, Section 12 of Private Pension Schemes Act 2012, and Financial Services Rules 2008</a:t>
          </a:r>
        </a:p>
      </dsp:txBody>
      <dsp:txXfrm>
        <a:off x="0" y="783483"/>
        <a:ext cx="11536715" cy="78348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DC365-81EA-4DFC-9E37-21DC57BE8321}">
      <dsp:nvSpPr>
        <dsp:cNvPr id="0" name=""/>
        <dsp:cNvSpPr/>
      </dsp:nvSpPr>
      <dsp:spPr>
        <a:xfrm rot="5400000">
          <a:off x="5989235" y="-2084921"/>
          <a:ext cx="1880622" cy="6521926"/>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en-US" sz="2000" kern="1200" dirty="0">
              <a:latin typeface="+mn-lt"/>
              <a:ea typeface="+mn-ea"/>
              <a:cs typeface="Times New Roman" panose="02020603050405020304" pitchFamily="18" charset="0"/>
            </a:rPr>
            <a:t>Local typologies</a:t>
          </a:r>
          <a:endParaRPr lang="aa-ET" sz="2000" kern="1200" dirty="0">
            <a:latin typeface="+mn-lt"/>
            <a:ea typeface="+mn-ea"/>
            <a:cs typeface="Times New Roman" panose="02020603050405020304" pitchFamily="18" charset="0"/>
          </a:endParaRPr>
        </a:p>
        <a:p>
          <a:pPr marL="228600" lvl="1" indent="-228600" algn="just" defTabSz="889000">
            <a:lnSpc>
              <a:spcPct val="90000"/>
            </a:lnSpc>
            <a:spcBef>
              <a:spcPct val="0"/>
            </a:spcBef>
            <a:spcAft>
              <a:spcPct val="15000"/>
            </a:spcAft>
            <a:buNone/>
          </a:pPr>
          <a:endParaRPr lang="aa-ET" sz="2000" kern="1200" dirty="0">
            <a:latin typeface="+mn-lt"/>
            <a:ea typeface="+mn-ea"/>
            <a:cs typeface="Times New Roman" panose="02020603050405020304" pitchFamily="18" charset="0"/>
          </a:endParaRPr>
        </a:p>
        <a:p>
          <a:pPr marL="228600" lvl="1" indent="-228600" algn="just" defTabSz="889000">
            <a:lnSpc>
              <a:spcPct val="90000"/>
            </a:lnSpc>
            <a:spcBef>
              <a:spcPct val="0"/>
            </a:spcBef>
            <a:spcAft>
              <a:spcPct val="15000"/>
            </a:spcAft>
            <a:buFont typeface="Arial" panose="020B0604020202020204" pitchFamily="34" charset="0"/>
            <a:buChar char="•"/>
          </a:pPr>
          <a:r>
            <a:rPr lang="en-US" sz="2000" kern="1200" dirty="0">
              <a:latin typeface="+mn-lt"/>
              <a:ea typeface="+mn-ea"/>
              <a:cs typeface="Times New Roman" panose="02020603050405020304" pitchFamily="18" charset="0"/>
            </a:rPr>
            <a:t>Drug traffickers acquiring vehicles under the name of their relatives or using “prêtes noms” </a:t>
          </a:r>
          <a:endParaRPr lang="aa-ET" sz="2000" kern="1200" dirty="0">
            <a:latin typeface="+mn-lt"/>
            <a:ea typeface="+mn-ea"/>
            <a:cs typeface="Times New Roman" panose="02020603050405020304" pitchFamily="18" charset="0"/>
          </a:endParaRPr>
        </a:p>
      </dsp:txBody>
      <dsp:txXfrm rot="-5400000">
        <a:off x="3668583" y="327535"/>
        <a:ext cx="6430122" cy="1697014"/>
      </dsp:txXfrm>
    </dsp:sp>
    <dsp:sp modelId="{1FB3B098-F5DC-4ABD-A3CE-F669EC382FD9}">
      <dsp:nvSpPr>
        <dsp:cNvPr id="0" name=""/>
        <dsp:cNvSpPr/>
      </dsp:nvSpPr>
      <dsp:spPr>
        <a:xfrm>
          <a:off x="0" y="652"/>
          <a:ext cx="3668583" cy="23507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Leasing</a:t>
          </a:r>
        </a:p>
        <a:p>
          <a:pPr marL="0" lvl="0" indent="0" algn="ctr" defTabSz="1778000">
            <a:lnSpc>
              <a:spcPct val="90000"/>
            </a:lnSpc>
            <a:spcBef>
              <a:spcPct val="0"/>
            </a:spcBef>
            <a:spcAft>
              <a:spcPct val="35000"/>
            </a:spcAft>
            <a:buNone/>
          </a:pPr>
          <a:r>
            <a:rPr lang="en-US" sz="2000" b="1" kern="1200" dirty="0">
              <a:solidFill>
                <a:srgbClr val="C00000"/>
              </a:solidFill>
            </a:rPr>
            <a:t>High</a:t>
          </a:r>
          <a:r>
            <a:rPr lang="en-US" sz="2000" kern="1200" dirty="0"/>
            <a:t> ML Threat</a:t>
          </a:r>
          <a:endParaRPr lang="aa-ET" sz="2000" kern="1200" dirty="0"/>
        </a:p>
      </dsp:txBody>
      <dsp:txXfrm>
        <a:off x="114755" y="115407"/>
        <a:ext cx="3439073" cy="2121267"/>
      </dsp:txXfrm>
    </dsp:sp>
    <dsp:sp modelId="{657A4628-E83F-46DF-859D-7E63A1842BB9}">
      <dsp:nvSpPr>
        <dsp:cNvPr id="0" name=""/>
        <dsp:cNvSpPr/>
      </dsp:nvSpPr>
      <dsp:spPr>
        <a:xfrm rot="5400000">
          <a:off x="6443744" y="-154956"/>
          <a:ext cx="971604" cy="6521926"/>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mn-lt"/>
              <a:ea typeface="+mn-ea"/>
              <a:cs typeface="Times New Roman" panose="02020603050405020304" pitchFamily="18" charset="0"/>
            </a:rPr>
            <a:t>Complaints received- Ongoing case</a:t>
          </a:r>
          <a:endParaRPr lang="aa-ET" sz="2000" kern="1200" dirty="0">
            <a:latin typeface="+mn-lt"/>
            <a:ea typeface="+mn-ea"/>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a:latin typeface="+mn-lt"/>
              <a:ea typeface="+mn-ea"/>
              <a:cs typeface="Times New Roman" panose="02020603050405020304" pitchFamily="18" charset="0"/>
            </a:rPr>
            <a:t>Facilitator for the transfer of funds between two or more parties</a:t>
          </a:r>
          <a:endParaRPr lang="aa-ET" sz="2000" kern="1200" dirty="0">
            <a:latin typeface="+mn-lt"/>
            <a:ea typeface="+mn-ea"/>
            <a:cs typeface="Times New Roman" panose="02020603050405020304" pitchFamily="18" charset="0"/>
          </a:endParaRPr>
        </a:p>
      </dsp:txBody>
      <dsp:txXfrm rot="-5400000">
        <a:off x="3668583" y="2667635"/>
        <a:ext cx="6474496" cy="876744"/>
      </dsp:txXfrm>
    </dsp:sp>
    <dsp:sp modelId="{67241013-F127-4250-B7A8-9B8214872E17}">
      <dsp:nvSpPr>
        <dsp:cNvPr id="0" name=""/>
        <dsp:cNvSpPr/>
      </dsp:nvSpPr>
      <dsp:spPr>
        <a:xfrm>
          <a:off x="0" y="2468969"/>
          <a:ext cx="3668583" cy="1274074"/>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a:ea typeface="+mn-ea"/>
              <a:cs typeface="+mn-cs"/>
            </a:rPr>
            <a:t>Payment Intermediary </a:t>
          </a:r>
          <a:r>
            <a:rPr lang="en-US" sz="2400" kern="1200" dirty="0"/>
            <a:t>Services (PIS)</a:t>
          </a:r>
        </a:p>
        <a:p>
          <a:pPr marL="0" lvl="0" indent="0" algn="ctr" defTabSz="1066800">
            <a:lnSpc>
              <a:spcPct val="90000"/>
            </a:lnSpc>
            <a:spcBef>
              <a:spcPct val="0"/>
            </a:spcBef>
            <a:spcAft>
              <a:spcPct val="35000"/>
            </a:spcAft>
            <a:buNone/>
          </a:pPr>
          <a:r>
            <a:rPr lang="en-US" sz="1600" b="1" kern="1200" dirty="0">
              <a:solidFill>
                <a:srgbClr val="FFCC00"/>
              </a:solidFill>
              <a:latin typeface="Calibri" panose="020F0502020204030204"/>
              <a:ea typeface="+mn-ea"/>
              <a:cs typeface="+mn-cs"/>
            </a:rPr>
            <a:t>Medium</a:t>
          </a:r>
          <a:r>
            <a:rPr lang="en-US" sz="1600" kern="1200" dirty="0">
              <a:latin typeface="Calibri" panose="020F0502020204030204"/>
              <a:ea typeface="+mn-ea"/>
              <a:cs typeface="+mn-cs"/>
            </a:rPr>
            <a:t> ML Threat</a:t>
          </a:r>
          <a:endParaRPr lang="aa-ET" sz="1600" kern="1200" dirty="0">
            <a:latin typeface="Calibri" panose="020F0502020204030204"/>
            <a:ea typeface="+mn-ea"/>
            <a:cs typeface="+mn-cs"/>
          </a:endParaRPr>
        </a:p>
      </dsp:txBody>
      <dsp:txXfrm>
        <a:off x="62195" y="2531164"/>
        <a:ext cx="3544193" cy="114968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1CD90-A10B-44C2-9825-44A1892E294A}">
      <dsp:nvSpPr>
        <dsp:cNvPr id="0" name=""/>
        <dsp:cNvSpPr/>
      </dsp:nvSpPr>
      <dsp:spPr>
        <a:xfrm>
          <a:off x="0" y="0"/>
          <a:ext cx="10266163"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CB1C1-2E15-4544-80C3-89B87597A15C}">
      <dsp:nvSpPr>
        <dsp:cNvPr id="0" name=""/>
        <dsp:cNvSpPr/>
      </dsp:nvSpPr>
      <dsp:spPr>
        <a:xfrm>
          <a:off x="0" y="0"/>
          <a:ext cx="2717679" cy="3116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1" kern="1200" dirty="0"/>
            <a:t>ML: 5</a:t>
          </a:r>
        </a:p>
        <a:p>
          <a:pPr marL="0" lvl="0" indent="0" algn="l" defTabSz="1911350">
            <a:lnSpc>
              <a:spcPct val="90000"/>
            </a:lnSpc>
            <a:spcBef>
              <a:spcPct val="0"/>
            </a:spcBef>
            <a:spcAft>
              <a:spcPct val="35000"/>
            </a:spcAft>
            <a:buNone/>
          </a:pPr>
          <a:r>
            <a:rPr lang="en-US" sz="4300" b="1" kern="1200" dirty="0"/>
            <a:t>most risky </a:t>
          </a:r>
        </a:p>
        <a:p>
          <a:pPr marL="0" lvl="0" indent="0" algn="l" defTabSz="1911350">
            <a:lnSpc>
              <a:spcPct val="90000"/>
            </a:lnSpc>
            <a:spcBef>
              <a:spcPct val="0"/>
            </a:spcBef>
            <a:spcAft>
              <a:spcPct val="35000"/>
            </a:spcAft>
            <a:buNone/>
          </a:pPr>
          <a:r>
            <a:rPr lang="en-US" sz="4300" b="1" kern="1200" dirty="0"/>
            <a:t>activities</a:t>
          </a:r>
          <a:endParaRPr lang="aa-ET" sz="4300" b="1" kern="1200" dirty="0"/>
        </a:p>
      </dsp:txBody>
      <dsp:txXfrm>
        <a:off x="0" y="0"/>
        <a:ext cx="2717679" cy="3116178"/>
      </dsp:txXfrm>
    </dsp:sp>
    <dsp:sp modelId="{2C613DF0-0B8E-4CD6-B09A-0B248D693B9E}">
      <dsp:nvSpPr>
        <dsp:cNvPr id="0" name=""/>
        <dsp:cNvSpPr/>
      </dsp:nvSpPr>
      <dsp:spPr>
        <a:xfrm>
          <a:off x="2859039" y="29366"/>
          <a:ext cx="7397853" cy="58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Leasing</a:t>
          </a:r>
          <a:endParaRPr lang="aa-ET" sz="2800" kern="1200" dirty="0">
            <a:latin typeface="Times New Roman" panose="02020603050405020304" pitchFamily="18" charset="0"/>
            <a:cs typeface="Times New Roman" panose="02020603050405020304" pitchFamily="18" charset="0"/>
          </a:endParaRPr>
        </a:p>
      </dsp:txBody>
      <dsp:txXfrm>
        <a:off x="2859039" y="29366"/>
        <a:ext cx="7397853" cy="587326"/>
      </dsp:txXfrm>
    </dsp:sp>
    <dsp:sp modelId="{4FE04A3F-5997-4F35-B3E4-509F7C93CE08}">
      <dsp:nvSpPr>
        <dsp:cNvPr id="0" name=""/>
        <dsp:cNvSpPr/>
      </dsp:nvSpPr>
      <dsp:spPr>
        <a:xfrm>
          <a:off x="2717679" y="616692"/>
          <a:ext cx="75392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47941-4C9B-4171-BC3B-3F0C0A054ED6}">
      <dsp:nvSpPr>
        <dsp:cNvPr id="0" name=""/>
        <dsp:cNvSpPr/>
      </dsp:nvSpPr>
      <dsp:spPr>
        <a:xfrm>
          <a:off x="2859039" y="646059"/>
          <a:ext cx="7397853" cy="58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Payment Intermediary Services</a:t>
          </a:r>
          <a:endParaRPr lang="aa-ET" sz="2800" kern="1200" dirty="0">
            <a:latin typeface="Times New Roman" panose="02020603050405020304" pitchFamily="18" charset="0"/>
            <a:cs typeface="Times New Roman" panose="02020603050405020304" pitchFamily="18" charset="0"/>
          </a:endParaRPr>
        </a:p>
      </dsp:txBody>
      <dsp:txXfrm>
        <a:off x="2859039" y="646059"/>
        <a:ext cx="7397853" cy="587326"/>
      </dsp:txXfrm>
    </dsp:sp>
    <dsp:sp modelId="{DF5EFB5E-0C31-4870-B12C-8BD3F77FD22D}">
      <dsp:nvSpPr>
        <dsp:cNvPr id="0" name=""/>
        <dsp:cNvSpPr/>
      </dsp:nvSpPr>
      <dsp:spPr>
        <a:xfrm>
          <a:off x="2717679" y="1233385"/>
          <a:ext cx="75392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7E332-F0A4-46C8-AEA5-FB69A65698DD}">
      <dsp:nvSpPr>
        <dsp:cNvPr id="0" name=""/>
        <dsp:cNvSpPr/>
      </dsp:nvSpPr>
      <dsp:spPr>
        <a:xfrm>
          <a:off x="2859039" y="1262752"/>
          <a:ext cx="7397853" cy="58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Investment Banking</a:t>
          </a:r>
          <a:endParaRPr lang="aa-ET" sz="2800" kern="1200" dirty="0">
            <a:latin typeface="Times New Roman" panose="02020603050405020304" pitchFamily="18" charset="0"/>
            <a:cs typeface="Times New Roman" panose="02020603050405020304" pitchFamily="18" charset="0"/>
          </a:endParaRPr>
        </a:p>
      </dsp:txBody>
      <dsp:txXfrm>
        <a:off x="2859039" y="1262752"/>
        <a:ext cx="7397853" cy="587326"/>
      </dsp:txXfrm>
    </dsp:sp>
    <dsp:sp modelId="{8F9A8A09-F496-4E26-B23E-4F949C36BAE4}">
      <dsp:nvSpPr>
        <dsp:cNvPr id="0" name=""/>
        <dsp:cNvSpPr/>
      </dsp:nvSpPr>
      <dsp:spPr>
        <a:xfrm>
          <a:off x="2717679" y="1850078"/>
          <a:ext cx="75392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3D880-7BBE-4137-9D0B-2385E7AF46E4}">
      <dsp:nvSpPr>
        <dsp:cNvPr id="0" name=""/>
        <dsp:cNvSpPr/>
      </dsp:nvSpPr>
      <dsp:spPr>
        <a:xfrm>
          <a:off x="2859039" y="1879444"/>
          <a:ext cx="7397853" cy="58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Treasury Management</a:t>
          </a:r>
          <a:endParaRPr lang="aa-ET" sz="2800" kern="1200" dirty="0">
            <a:latin typeface="Times New Roman" panose="02020603050405020304" pitchFamily="18" charset="0"/>
            <a:cs typeface="Times New Roman" panose="02020603050405020304" pitchFamily="18" charset="0"/>
          </a:endParaRPr>
        </a:p>
      </dsp:txBody>
      <dsp:txXfrm>
        <a:off x="2859039" y="1879444"/>
        <a:ext cx="7397853" cy="587326"/>
      </dsp:txXfrm>
    </dsp:sp>
    <dsp:sp modelId="{D92CC5B5-17AF-4A97-A3BB-F646E3E72253}">
      <dsp:nvSpPr>
        <dsp:cNvPr id="0" name=""/>
        <dsp:cNvSpPr/>
      </dsp:nvSpPr>
      <dsp:spPr>
        <a:xfrm>
          <a:off x="2717679" y="2466771"/>
          <a:ext cx="75392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B210B-C420-4652-9164-A970A61C4BBA}">
      <dsp:nvSpPr>
        <dsp:cNvPr id="0" name=""/>
        <dsp:cNvSpPr/>
      </dsp:nvSpPr>
      <dsp:spPr>
        <a:xfrm>
          <a:off x="2859039" y="2496137"/>
          <a:ext cx="7397853" cy="58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Credit Finance</a:t>
          </a:r>
          <a:endParaRPr lang="aa-ET" sz="2800" kern="1200" dirty="0">
            <a:latin typeface="Times New Roman" panose="02020603050405020304" pitchFamily="18" charset="0"/>
            <a:cs typeface="Times New Roman" panose="02020603050405020304" pitchFamily="18" charset="0"/>
          </a:endParaRPr>
        </a:p>
      </dsp:txBody>
      <dsp:txXfrm>
        <a:off x="2859039" y="2496137"/>
        <a:ext cx="7397853" cy="587326"/>
      </dsp:txXfrm>
    </dsp:sp>
    <dsp:sp modelId="{70CEE5E2-6A98-45BD-8480-2483DE9B45DE}">
      <dsp:nvSpPr>
        <dsp:cNvPr id="0" name=""/>
        <dsp:cNvSpPr/>
      </dsp:nvSpPr>
      <dsp:spPr>
        <a:xfrm>
          <a:off x="2717679" y="3083464"/>
          <a:ext cx="75392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3DABC-E750-4514-AED1-A885E92C0EAC}">
      <dsp:nvSpPr>
        <dsp:cNvPr id="0" name=""/>
        <dsp:cNvSpPr/>
      </dsp:nvSpPr>
      <dsp:spPr>
        <a:xfrm>
          <a:off x="0" y="323717"/>
          <a:ext cx="3394833" cy="20369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n-lt"/>
              <a:cs typeface="Times New Roman" panose="02020603050405020304" pitchFamily="18" charset="0"/>
            </a:rPr>
            <a:t>Leasing activity provides an alternative means to raise money other than debt or term loan financing</a:t>
          </a:r>
          <a:endParaRPr lang="aa-ET" sz="2200" kern="1200" dirty="0">
            <a:latin typeface="+mn-lt"/>
            <a:cs typeface="Times New Roman" panose="02020603050405020304" pitchFamily="18" charset="0"/>
          </a:endParaRPr>
        </a:p>
      </dsp:txBody>
      <dsp:txXfrm>
        <a:off x="0" y="323717"/>
        <a:ext cx="3394833" cy="2036900"/>
      </dsp:txXfrm>
    </dsp:sp>
    <dsp:sp modelId="{7870AB98-2649-4A38-B2B6-C70F5C521404}">
      <dsp:nvSpPr>
        <dsp:cNvPr id="0" name=""/>
        <dsp:cNvSpPr/>
      </dsp:nvSpPr>
      <dsp:spPr>
        <a:xfrm>
          <a:off x="3734317" y="311985"/>
          <a:ext cx="3394833" cy="203690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n-lt"/>
              <a:cs typeface="Times New Roman" panose="02020603050405020304" pitchFamily="18" charset="0"/>
            </a:rPr>
            <a:t>The main ML vulnerability arises mostly from the lessee who may be laundering the proceeds. </a:t>
          </a:r>
          <a:endParaRPr lang="aa-ET" sz="2200" kern="1200" dirty="0">
            <a:latin typeface="+mn-lt"/>
            <a:cs typeface="Times New Roman" panose="02020603050405020304" pitchFamily="18" charset="0"/>
          </a:endParaRPr>
        </a:p>
      </dsp:txBody>
      <dsp:txXfrm>
        <a:off x="3734317" y="311985"/>
        <a:ext cx="3394833" cy="2036900"/>
      </dsp:txXfrm>
    </dsp:sp>
    <dsp:sp modelId="{158FE652-9405-4009-94BD-D2176FA27ACA}">
      <dsp:nvSpPr>
        <dsp:cNvPr id="0" name=""/>
        <dsp:cNvSpPr/>
      </dsp:nvSpPr>
      <dsp:spPr>
        <a:xfrm>
          <a:off x="7468634" y="311985"/>
          <a:ext cx="3394833" cy="20369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n-lt"/>
              <a:cs typeface="Times New Roman" panose="02020603050405020304" pitchFamily="18" charset="0"/>
            </a:rPr>
            <a:t>The total assets and turnover for leasing were relatively significant when compared to other activities within the OFI Sector. </a:t>
          </a:r>
          <a:endParaRPr lang="aa-ET" sz="2200" kern="1200" dirty="0">
            <a:latin typeface="+mn-lt"/>
            <a:cs typeface="Times New Roman" panose="02020603050405020304" pitchFamily="18" charset="0"/>
          </a:endParaRPr>
        </a:p>
      </dsp:txBody>
      <dsp:txXfrm>
        <a:off x="7468634" y="311985"/>
        <a:ext cx="3394833" cy="2036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30527" y="1500090"/>
          <a:ext cx="2336500" cy="2267675"/>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TF Vulnerability</a:t>
          </a:r>
        </a:p>
        <a:p>
          <a:pPr marL="0" lvl="0" indent="0" algn="ctr" defTabSz="1022350">
            <a:lnSpc>
              <a:spcPct val="90000"/>
            </a:lnSpc>
            <a:spcBef>
              <a:spcPct val="0"/>
            </a:spcBef>
            <a:spcAft>
              <a:spcPct val="35000"/>
            </a:spcAft>
            <a:buNone/>
          </a:pPr>
          <a:r>
            <a:rPr lang="en-US" sz="2300" kern="1200" dirty="0"/>
            <a:t>Medium-Low</a:t>
          </a:r>
        </a:p>
      </dsp:txBody>
      <dsp:txXfrm>
        <a:off x="372700" y="1832183"/>
        <a:ext cx="1652154" cy="1603489"/>
      </dsp:txXfrm>
    </dsp:sp>
    <dsp:sp modelId="{A0353DD2-63E1-48E0-943F-BE0440DBFA14}">
      <dsp:nvSpPr>
        <dsp:cNvPr id="0" name=""/>
        <dsp:cNvSpPr/>
      </dsp:nvSpPr>
      <dsp:spPr>
        <a:xfrm>
          <a:off x="2532991" y="1926502"/>
          <a:ext cx="1395270" cy="13952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17934" y="2460053"/>
        <a:ext cx="1025384" cy="328168"/>
      </dsp:txXfrm>
    </dsp:sp>
    <dsp:sp modelId="{7F163FD0-D97E-41FE-8F95-238295058340}">
      <dsp:nvSpPr>
        <dsp:cNvPr id="0" name=""/>
        <dsp:cNvSpPr/>
      </dsp:nvSpPr>
      <dsp:spPr>
        <a:xfrm>
          <a:off x="4152974" y="1401736"/>
          <a:ext cx="2405638" cy="240563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TF Threat</a:t>
          </a:r>
        </a:p>
        <a:p>
          <a:pPr marL="0" lvl="0" indent="0" algn="ctr" defTabSz="1022350">
            <a:lnSpc>
              <a:spcPct val="90000"/>
            </a:lnSpc>
            <a:spcBef>
              <a:spcPct val="0"/>
            </a:spcBef>
            <a:spcAft>
              <a:spcPct val="35000"/>
            </a:spcAft>
            <a:buNone/>
          </a:pPr>
          <a:r>
            <a:rPr lang="en-US" sz="2300" kern="1200" dirty="0"/>
            <a:t>Medium </a:t>
          </a:r>
        </a:p>
      </dsp:txBody>
      <dsp:txXfrm>
        <a:off x="4505272" y="1754034"/>
        <a:ext cx="1701042" cy="1701042"/>
      </dsp:txXfrm>
    </dsp:sp>
    <dsp:sp modelId="{35E111CF-2090-4D71-83FB-301B0DF8681E}">
      <dsp:nvSpPr>
        <dsp:cNvPr id="0" name=""/>
        <dsp:cNvSpPr/>
      </dsp:nvSpPr>
      <dsp:spPr>
        <a:xfrm>
          <a:off x="6724575" y="1926502"/>
          <a:ext cx="1395270" cy="139527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09518" y="2213928"/>
        <a:ext cx="1025384" cy="820418"/>
      </dsp:txXfrm>
    </dsp:sp>
    <dsp:sp modelId="{2D1169CA-FFC5-40AF-88C7-1691225454D1}">
      <dsp:nvSpPr>
        <dsp:cNvPr id="0" name=""/>
        <dsp:cNvSpPr/>
      </dsp:nvSpPr>
      <dsp:spPr>
        <a:xfrm>
          <a:off x="8315183" y="1421318"/>
          <a:ext cx="2405638" cy="240563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TF Risk</a:t>
          </a:r>
        </a:p>
        <a:p>
          <a:pPr marL="0" lvl="0" indent="0" algn="ctr" defTabSz="1022350">
            <a:lnSpc>
              <a:spcPct val="90000"/>
            </a:lnSpc>
            <a:spcBef>
              <a:spcPct val="0"/>
            </a:spcBef>
            <a:spcAft>
              <a:spcPct val="35000"/>
            </a:spcAft>
            <a:buNone/>
          </a:pPr>
          <a:r>
            <a:rPr lang="en-US" sz="2300" kern="1200" dirty="0"/>
            <a:t>Medium</a:t>
          </a:r>
        </a:p>
      </dsp:txBody>
      <dsp:txXfrm>
        <a:off x="8667481" y="1773616"/>
        <a:ext cx="1701042" cy="17010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3DABC-E750-4514-AED1-A885E92C0EAC}">
      <dsp:nvSpPr>
        <dsp:cNvPr id="0" name=""/>
        <dsp:cNvSpPr/>
      </dsp:nvSpPr>
      <dsp:spPr>
        <a:xfrm>
          <a:off x="0" y="311985"/>
          <a:ext cx="3394833" cy="20369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n-lt"/>
              <a:cs typeface="Times New Roman" panose="02020603050405020304" pitchFamily="18" charset="0"/>
            </a:rPr>
            <a:t>PIS is related to the processing and execution of payment transactions</a:t>
          </a:r>
          <a:endParaRPr lang="aa-ET" sz="2200" kern="1200" dirty="0">
            <a:latin typeface="+mn-lt"/>
            <a:cs typeface="Times New Roman" panose="02020603050405020304" pitchFamily="18" charset="0"/>
          </a:endParaRPr>
        </a:p>
      </dsp:txBody>
      <dsp:txXfrm>
        <a:off x="0" y="311985"/>
        <a:ext cx="3394833" cy="2036900"/>
      </dsp:txXfrm>
    </dsp:sp>
    <dsp:sp modelId="{7870AB98-2649-4A38-B2B6-C70F5C521404}">
      <dsp:nvSpPr>
        <dsp:cNvPr id="0" name=""/>
        <dsp:cNvSpPr/>
      </dsp:nvSpPr>
      <dsp:spPr>
        <a:xfrm>
          <a:off x="3734317" y="311985"/>
          <a:ext cx="3394833" cy="203690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n-lt"/>
              <a:cs typeface="Times New Roman" panose="02020603050405020304" pitchFamily="18" charset="0"/>
            </a:rPr>
            <a:t>Most of the transactions are carried out through wire transfers and online systems with a relatively high frequency of  international transactions</a:t>
          </a:r>
          <a:endParaRPr lang="aa-ET" sz="2200" kern="1200" dirty="0">
            <a:latin typeface="+mn-lt"/>
            <a:cs typeface="Times New Roman" panose="02020603050405020304" pitchFamily="18" charset="0"/>
          </a:endParaRPr>
        </a:p>
      </dsp:txBody>
      <dsp:txXfrm>
        <a:off x="3734317" y="311985"/>
        <a:ext cx="3394833" cy="2036900"/>
      </dsp:txXfrm>
    </dsp:sp>
    <dsp:sp modelId="{158FE652-9405-4009-94BD-D2176FA27ACA}">
      <dsp:nvSpPr>
        <dsp:cNvPr id="0" name=""/>
        <dsp:cNvSpPr/>
      </dsp:nvSpPr>
      <dsp:spPr>
        <a:xfrm>
          <a:off x="7468634" y="311985"/>
          <a:ext cx="3394833" cy="20369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latin typeface="+mn-lt"/>
              <a:cs typeface="Times New Roman" panose="02020603050405020304" pitchFamily="18" charset="0"/>
            </a:rPr>
            <a:t>Holders of a PIS </a:t>
          </a:r>
          <a:r>
            <a:rPr lang="en-US" sz="2200" kern="1200" dirty="0" err="1">
              <a:latin typeface="+mn-lt"/>
              <a:cs typeface="Times New Roman" panose="02020603050405020304" pitchFamily="18" charset="0"/>
            </a:rPr>
            <a:t>licence</a:t>
          </a:r>
          <a:r>
            <a:rPr lang="en-US" sz="2200" kern="1200" dirty="0">
              <a:latin typeface="+mn-lt"/>
              <a:cs typeface="Times New Roman" panose="02020603050405020304" pitchFamily="18" charset="0"/>
            </a:rPr>
            <a:t> can only conduct business exclusively outside Mauritius.</a:t>
          </a:r>
          <a:endParaRPr lang="aa-ET" sz="2200" kern="1200" dirty="0">
            <a:latin typeface="+mn-lt"/>
            <a:cs typeface="Times New Roman" panose="02020603050405020304" pitchFamily="18" charset="0"/>
          </a:endParaRPr>
        </a:p>
      </dsp:txBody>
      <dsp:txXfrm>
        <a:off x="7468634" y="311985"/>
        <a:ext cx="3394833" cy="20369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15AF3-6A47-4DC1-9F51-AA8C8ED9999D}">
      <dsp:nvSpPr>
        <dsp:cNvPr id="0" name=""/>
        <dsp:cNvSpPr/>
      </dsp:nvSpPr>
      <dsp:spPr>
        <a:xfrm>
          <a:off x="0" y="347870"/>
          <a:ext cx="3394833" cy="275313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The Investment Banking activity regroups activities like </a:t>
          </a:r>
        </a:p>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1. Investment advisory</a:t>
          </a:r>
        </a:p>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2. Investment dealer </a:t>
          </a:r>
        </a:p>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3.Distribution of financial products </a:t>
          </a:r>
        </a:p>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4.Asset management </a:t>
          </a:r>
        </a:p>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under a single umbrella </a:t>
          </a:r>
          <a:r>
            <a:rPr lang="en-US" sz="1800" kern="1200" dirty="0" err="1">
              <a:latin typeface="+mn-lt"/>
              <a:cs typeface="Times New Roman" panose="02020603050405020304" pitchFamily="18" charset="0"/>
            </a:rPr>
            <a:t>licence</a:t>
          </a:r>
          <a:r>
            <a:rPr lang="en-US" sz="1800" kern="1200" dirty="0">
              <a:latin typeface="+mn-lt"/>
              <a:cs typeface="Times New Roman" panose="02020603050405020304" pitchFamily="18" charset="0"/>
            </a:rPr>
            <a:t> in Mauritius. </a:t>
          </a:r>
        </a:p>
      </dsp:txBody>
      <dsp:txXfrm>
        <a:off x="0" y="347870"/>
        <a:ext cx="3394833" cy="2753135"/>
      </dsp:txXfrm>
    </dsp:sp>
    <dsp:sp modelId="{7870AB98-2649-4A38-B2B6-C70F5C521404}">
      <dsp:nvSpPr>
        <dsp:cNvPr id="0" name=""/>
        <dsp:cNvSpPr/>
      </dsp:nvSpPr>
      <dsp:spPr>
        <a:xfrm>
          <a:off x="3734317" y="1152945"/>
          <a:ext cx="3394833" cy="1142986"/>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Products offering are vast and may be complex</a:t>
          </a:r>
          <a:endParaRPr lang="aa-ET" sz="2000" kern="1200" dirty="0">
            <a:latin typeface="+mn-lt"/>
            <a:cs typeface="Times New Roman" panose="02020603050405020304" pitchFamily="18" charset="0"/>
          </a:endParaRPr>
        </a:p>
      </dsp:txBody>
      <dsp:txXfrm>
        <a:off x="3734317" y="1152945"/>
        <a:ext cx="3394833" cy="1142986"/>
      </dsp:txXfrm>
    </dsp:sp>
    <dsp:sp modelId="{BB6EAEDA-6F86-4031-999B-A902C000766B}">
      <dsp:nvSpPr>
        <dsp:cNvPr id="0" name=""/>
        <dsp:cNvSpPr/>
      </dsp:nvSpPr>
      <dsp:spPr>
        <a:xfrm>
          <a:off x="7468634" y="1093304"/>
          <a:ext cx="3394833" cy="1262267"/>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mn-lt"/>
              <a:cs typeface="Times New Roman" panose="02020603050405020304" pitchFamily="18" charset="0"/>
            </a:rPr>
            <a:t>The frequency and value of international transactions was assessed as significant</a:t>
          </a:r>
          <a:r>
            <a:rPr lang="en-US" sz="1800" kern="1200" dirty="0">
              <a:latin typeface="Times New Roman" panose="02020603050405020304" pitchFamily="18" charset="0"/>
              <a:cs typeface="Times New Roman" panose="02020603050405020304" pitchFamily="18" charset="0"/>
            </a:rPr>
            <a:t>.</a:t>
          </a:r>
          <a:endParaRPr lang="aa-ET" sz="1800" kern="1200" dirty="0">
            <a:latin typeface="Times New Roman" panose="02020603050405020304" pitchFamily="18" charset="0"/>
            <a:cs typeface="Times New Roman" panose="02020603050405020304" pitchFamily="18" charset="0"/>
          </a:endParaRPr>
        </a:p>
      </dsp:txBody>
      <dsp:txXfrm>
        <a:off x="7468634" y="1093304"/>
        <a:ext cx="3394833" cy="12622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BDD38-836C-499B-A267-F5A3DCE032A1}">
      <dsp:nvSpPr>
        <dsp:cNvPr id="0" name=""/>
        <dsp:cNvSpPr/>
      </dsp:nvSpPr>
      <dsp:spPr>
        <a:xfrm>
          <a:off x="0" y="311985"/>
          <a:ext cx="3394833" cy="20369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Treasury Management involves the process of managing the cash and investments of the business, mostly within group entities</a:t>
          </a:r>
          <a:endParaRPr lang="en-MU" sz="2200" kern="1200" dirty="0"/>
        </a:p>
      </dsp:txBody>
      <dsp:txXfrm>
        <a:off x="0" y="311985"/>
        <a:ext cx="3394833" cy="2036900"/>
      </dsp:txXfrm>
    </dsp:sp>
    <dsp:sp modelId="{7870AB98-2649-4A38-B2B6-C70F5C521404}">
      <dsp:nvSpPr>
        <dsp:cNvPr id="0" name=""/>
        <dsp:cNvSpPr/>
      </dsp:nvSpPr>
      <dsp:spPr>
        <a:xfrm>
          <a:off x="3734317" y="311985"/>
          <a:ext cx="3394833" cy="203690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Main ML risk resides with the payments resulting from foreign trade business</a:t>
          </a:r>
          <a:endParaRPr lang="en-MU" sz="2200" kern="1200" dirty="0"/>
        </a:p>
      </dsp:txBody>
      <dsp:txXfrm>
        <a:off x="3734317" y="311985"/>
        <a:ext cx="3394833" cy="2036900"/>
      </dsp:txXfrm>
    </dsp:sp>
    <dsp:sp modelId="{158FE652-9405-4009-94BD-D2176FA27ACA}">
      <dsp:nvSpPr>
        <dsp:cNvPr id="0" name=""/>
        <dsp:cNvSpPr/>
      </dsp:nvSpPr>
      <dsp:spPr>
        <a:xfrm>
          <a:off x="7468634" y="311985"/>
          <a:ext cx="3394833" cy="20369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Large volume of international transactions </a:t>
          </a:r>
          <a:endParaRPr lang="en-MU" sz="2200" kern="1200" dirty="0"/>
        </a:p>
      </dsp:txBody>
      <dsp:txXfrm>
        <a:off x="7468634" y="311985"/>
        <a:ext cx="3394833" cy="20369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6DBF8-4CDE-4535-BE29-07A4756D497D}">
      <dsp:nvSpPr>
        <dsp:cNvPr id="0" name=""/>
        <dsp:cNvSpPr/>
      </dsp:nvSpPr>
      <dsp:spPr>
        <a:xfrm>
          <a:off x="992" y="422407"/>
          <a:ext cx="3869531" cy="2321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kern="1200" dirty="0">
              <a:latin typeface="+mn-lt"/>
              <a:cs typeface="Times New Roman" panose="02020603050405020304" pitchFamily="18" charset="0"/>
            </a:rPr>
            <a:t>Credit Finance provides alternative sources of financing (generally short-term) to household and corporates</a:t>
          </a:r>
          <a:endParaRPr lang="aa-ET" sz="2700" kern="1200" dirty="0">
            <a:latin typeface="+mn-lt"/>
            <a:cs typeface="Times New Roman" panose="02020603050405020304" pitchFamily="18" charset="0"/>
          </a:endParaRPr>
        </a:p>
      </dsp:txBody>
      <dsp:txXfrm>
        <a:off x="992" y="422407"/>
        <a:ext cx="3869531" cy="2321718"/>
      </dsp:txXfrm>
    </dsp:sp>
    <dsp:sp modelId="{3F3D0492-96CB-4FEE-A89F-830D1287BFA3}">
      <dsp:nvSpPr>
        <dsp:cNvPr id="0" name=""/>
        <dsp:cNvSpPr/>
      </dsp:nvSpPr>
      <dsp:spPr>
        <a:xfrm>
          <a:off x="4257476" y="422407"/>
          <a:ext cx="3869531" cy="2321718"/>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latin typeface="+mn-lt"/>
              <a:cs typeface="Times New Roman" panose="02020603050405020304" pitchFamily="18" charset="0"/>
            </a:rPr>
            <a:t>Credit Finance providers are </a:t>
          </a:r>
          <a:r>
            <a:rPr lang="en-US" sz="2500" kern="1200" dirty="0">
              <a:latin typeface="+mn-lt"/>
              <a:ea typeface="+mn-ea"/>
              <a:cs typeface="Times New Roman" panose="02020603050405020304" pitchFamily="18" charset="0"/>
            </a:rPr>
            <a:t>internationally</a:t>
          </a:r>
          <a:r>
            <a:rPr lang="en-US" sz="2500" kern="1200" dirty="0">
              <a:latin typeface="+mn-lt"/>
              <a:cs typeface="Times New Roman" panose="02020603050405020304" pitchFamily="18" charset="0"/>
            </a:rPr>
            <a:t> </a:t>
          </a:r>
          <a:r>
            <a:rPr lang="en-US" sz="2500" kern="1200" dirty="0" err="1">
              <a:latin typeface="+mn-lt"/>
              <a:cs typeface="Times New Roman" panose="02020603050405020304" pitchFamily="18" charset="0"/>
            </a:rPr>
            <a:t>recognised</a:t>
          </a:r>
          <a:r>
            <a:rPr lang="en-US" sz="2500" kern="1200" dirty="0">
              <a:latin typeface="+mn-lt"/>
              <a:cs typeface="Times New Roman" panose="02020603050405020304" pitchFamily="18" charset="0"/>
            </a:rPr>
            <a:t> as being vulnerable to ML as loans could be repaid with illicit funds</a:t>
          </a:r>
          <a:r>
            <a:rPr lang="en-US" sz="2500" kern="1200" dirty="0">
              <a:latin typeface="Times New Roman" panose="02020603050405020304" pitchFamily="18" charset="0"/>
              <a:cs typeface="Times New Roman" panose="02020603050405020304" pitchFamily="18" charset="0"/>
            </a:rPr>
            <a:t>. </a:t>
          </a:r>
          <a:endParaRPr lang="aa-ET" sz="2500" kern="1200" dirty="0">
            <a:latin typeface="Times New Roman" panose="02020603050405020304" pitchFamily="18" charset="0"/>
            <a:cs typeface="Times New Roman" panose="02020603050405020304" pitchFamily="18" charset="0"/>
          </a:endParaRPr>
        </a:p>
      </dsp:txBody>
      <dsp:txXfrm>
        <a:off x="4257476" y="422407"/>
        <a:ext cx="3869531" cy="232171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EFD51-DEED-4DD3-862C-EA7A84EB122E}">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66190D-9CDB-4790-92E0-568A04B36C7B}">
      <dsp:nvSpPr>
        <dsp:cNvPr id="0" name=""/>
        <dsp:cNvSpPr/>
      </dsp:nvSpPr>
      <dsp:spPr>
        <a:xfrm>
          <a:off x="752110" y="541866"/>
          <a:ext cx="7301111" cy="10837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mn-lt"/>
              <a:cs typeface="Times New Roman" panose="02020603050405020304" pitchFamily="18" charset="0"/>
            </a:rPr>
            <a:t>Applying CDD Checks</a:t>
          </a:r>
          <a:endParaRPr lang="aa-ET" sz="3200" kern="1200" dirty="0">
            <a:latin typeface="+mn-lt"/>
            <a:cs typeface="Times New Roman" panose="02020603050405020304" pitchFamily="18" charset="0"/>
          </a:endParaRPr>
        </a:p>
      </dsp:txBody>
      <dsp:txXfrm>
        <a:off x="752110" y="541866"/>
        <a:ext cx="7301111" cy="1083733"/>
      </dsp:txXfrm>
    </dsp:sp>
    <dsp:sp modelId="{036D00BC-1C59-459D-842A-9CA887B79E66}">
      <dsp:nvSpPr>
        <dsp:cNvPr id="0" name=""/>
        <dsp:cNvSpPr/>
      </dsp:nvSpPr>
      <dsp:spPr>
        <a:xfrm>
          <a:off x="74777" y="406400"/>
          <a:ext cx="1354666" cy="135466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5233FCA-4BE2-487E-8CD5-7A5D9E8C200F}">
      <dsp:nvSpPr>
        <dsp:cNvPr id="0" name=""/>
        <dsp:cNvSpPr/>
      </dsp:nvSpPr>
      <dsp:spPr>
        <a:xfrm>
          <a:off x="1146048" y="2167466"/>
          <a:ext cx="6907174" cy="1083733"/>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mn-lt"/>
              <a:cs typeface="Times New Roman" panose="02020603050405020304" pitchFamily="18" charset="0"/>
            </a:rPr>
            <a:t>Reported</a:t>
          </a:r>
          <a:r>
            <a:rPr lang="en-US" sz="3200" kern="1200" baseline="0" dirty="0">
              <a:latin typeface="+mn-lt"/>
              <a:cs typeface="Times New Roman" panose="02020603050405020304" pitchFamily="18" charset="0"/>
            </a:rPr>
            <a:t> suspicious transactions</a:t>
          </a:r>
          <a:endParaRPr lang="aa-ET" sz="3200" kern="1200" dirty="0">
            <a:latin typeface="+mn-lt"/>
            <a:cs typeface="Times New Roman" panose="02020603050405020304" pitchFamily="18" charset="0"/>
          </a:endParaRPr>
        </a:p>
      </dsp:txBody>
      <dsp:txXfrm>
        <a:off x="1146048" y="2167466"/>
        <a:ext cx="6907174" cy="1083733"/>
      </dsp:txXfrm>
    </dsp:sp>
    <dsp:sp modelId="{5581517C-46AF-4D14-9D87-F01DE34072F1}">
      <dsp:nvSpPr>
        <dsp:cNvPr id="0" name=""/>
        <dsp:cNvSpPr/>
      </dsp:nvSpPr>
      <dsp:spPr>
        <a:xfrm>
          <a:off x="468714" y="2032000"/>
          <a:ext cx="1354666" cy="1354666"/>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30A9BC7-01EB-4B0D-B1E5-60AB7CEB58F8}">
      <dsp:nvSpPr>
        <dsp:cNvPr id="0" name=""/>
        <dsp:cNvSpPr/>
      </dsp:nvSpPr>
      <dsp:spPr>
        <a:xfrm>
          <a:off x="752110" y="3793066"/>
          <a:ext cx="7301111" cy="10837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mn-lt"/>
              <a:cs typeface="Times New Roman" panose="02020603050405020304" pitchFamily="18" charset="0"/>
            </a:rPr>
            <a:t>Transactions recorded and easily retrievable</a:t>
          </a:r>
          <a:endParaRPr lang="aa-ET" sz="3200" kern="1200" dirty="0">
            <a:latin typeface="+mn-lt"/>
            <a:cs typeface="Times New Roman" panose="02020603050405020304" pitchFamily="18" charset="0"/>
          </a:endParaRPr>
        </a:p>
      </dsp:txBody>
      <dsp:txXfrm>
        <a:off x="752110" y="3793066"/>
        <a:ext cx="7301111" cy="1083733"/>
      </dsp:txXfrm>
    </dsp:sp>
    <dsp:sp modelId="{53D90C29-86D9-4C87-8000-8848CD5B3A20}">
      <dsp:nvSpPr>
        <dsp:cNvPr id="0" name=""/>
        <dsp:cNvSpPr/>
      </dsp:nvSpPr>
      <dsp:spPr>
        <a:xfrm>
          <a:off x="74777" y="3657600"/>
          <a:ext cx="1354666" cy="1354666"/>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6F311-64F0-447A-8677-61A17725FF3B}">
      <dsp:nvSpPr>
        <dsp:cNvPr id="0" name=""/>
        <dsp:cNvSpPr/>
      </dsp:nvSpPr>
      <dsp:spPr>
        <a:xfrm>
          <a:off x="0" y="14503"/>
          <a:ext cx="10127592" cy="13866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latin typeface="+mn-lt"/>
              <a:cs typeface="Times New Roman" panose="02020603050405020304" pitchFamily="18" charset="0"/>
            </a:rPr>
            <a:t>No existence of local cases related to the activities in the OFI Sector</a:t>
          </a:r>
          <a:endParaRPr lang="aa-ET" sz="2500" kern="1200" dirty="0">
            <a:latin typeface="+mn-lt"/>
            <a:cs typeface="Times New Roman" panose="02020603050405020304" pitchFamily="18" charset="0"/>
          </a:endParaRPr>
        </a:p>
      </dsp:txBody>
      <dsp:txXfrm>
        <a:off x="67690" y="82193"/>
        <a:ext cx="9992212" cy="1251252"/>
      </dsp:txXfrm>
    </dsp:sp>
    <dsp:sp modelId="{36EE4976-354B-482B-9E90-169E47EEBCF1}">
      <dsp:nvSpPr>
        <dsp:cNvPr id="0" name=""/>
        <dsp:cNvSpPr/>
      </dsp:nvSpPr>
      <dsp:spPr>
        <a:xfrm>
          <a:off x="0" y="1473136"/>
          <a:ext cx="10127592" cy="138663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latin typeface="+mn-lt"/>
              <a:cs typeface="Times New Roman" panose="02020603050405020304" pitchFamily="18" charset="0"/>
            </a:rPr>
            <a:t>PIS was found to be more exposed to TF risk given the existence of typologies globally for this type of activity and the high level of cross border transactions</a:t>
          </a:r>
          <a:endParaRPr lang="aa-ET" sz="2500" kern="1200" dirty="0">
            <a:latin typeface="+mn-lt"/>
            <a:cs typeface="Times New Roman" panose="02020603050405020304" pitchFamily="18" charset="0"/>
          </a:endParaRPr>
        </a:p>
      </dsp:txBody>
      <dsp:txXfrm>
        <a:off x="67690" y="1540826"/>
        <a:ext cx="9992212" cy="125125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1CD90-A10B-44C2-9825-44A1892E294A}">
      <dsp:nvSpPr>
        <dsp:cNvPr id="0" name=""/>
        <dsp:cNvSpPr/>
      </dsp:nvSpPr>
      <dsp:spPr>
        <a:xfrm>
          <a:off x="0" y="0"/>
          <a:ext cx="995011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CB1C1-2E15-4544-80C3-89B87597A15C}">
      <dsp:nvSpPr>
        <dsp:cNvPr id="0" name=""/>
        <dsp:cNvSpPr/>
      </dsp:nvSpPr>
      <dsp:spPr>
        <a:xfrm>
          <a:off x="0" y="0"/>
          <a:ext cx="1990023" cy="303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TF:</a:t>
          </a:r>
        </a:p>
        <a:p>
          <a:pPr marL="0" lvl="0" indent="0" algn="l" defTabSz="1333500">
            <a:lnSpc>
              <a:spcPct val="90000"/>
            </a:lnSpc>
            <a:spcBef>
              <a:spcPct val="0"/>
            </a:spcBef>
            <a:spcAft>
              <a:spcPct val="35000"/>
            </a:spcAft>
            <a:buNone/>
          </a:pPr>
          <a:r>
            <a:rPr lang="en-US" sz="3000" b="1" kern="1200" dirty="0"/>
            <a:t>5</a:t>
          </a:r>
        </a:p>
        <a:p>
          <a:pPr marL="0" lvl="0" indent="0" algn="l" defTabSz="1333500">
            <a:lnSpc>
              <a:spcPct val="90000"/>
            </a:lnSpc>
            <a:spcBef>
              <a:spcPct val="0"/>
            </a:spcBef>
            <a:spcAft>
              <a:spcPct val="35000"/>
            </a:spcAft>
            <a:buNone/>
          </a:pPr>
          <a:r>
            <a:rPr lang="en-US" sz="3000" b="1" kern="1200" dirty="0"/>
            <a:t>most </a:t>
          </a:r>
        </a:p>
        <a:p>
          <a:pPr marL="0" lvl="0" indent="0" algn="l" defTabSz="1333500">
            <a:lnSpc>
              <a:spcPct val="90000"/>
            </a:lnSpc>
            <a:spcBef>
              <a:spcPct val="0"/>
            </a:spcBef>
            <a:spcAft>
              <a:spcPct val="35000"/>
            </a:spcAft>
            <a:buNone/>
          </a:pPr>
          <a:r>
            <a:rPr lang="en-US" sz="3000" b="1" kern="1200" dirty="0"/>
            <a:t>risky </a:t>
          </a:r>
        </a:p>
        <a:p>
          <a:pPr marL="0" lvl="0" indent="0" algn="l" defTabSz="1333500">
            <a:lnSpc>
              <a:spcPct val="90000"/>
            </a:lnSpc>
            <a:spcBef>
              <a:spcPct val="0"/>
            </a:spcBef>
            <a:spcAft>
              <a:spcPct val="35000"/>
            </a:spcAft>
            <a:buNone/>
          </a:pPr>
          <a:r>
            <a:rPr lang="en-US" sz="3000" b="1" kern="1200" dirty="0"/>
            <a:t>activities</a:t>
          </a:r>
          <a:endParaRPr lang="aa-ET" sz="3000" b="1" kern="1200" dirty="0"/>
        </a:p>
      </dsp:txBody>
      <dsp:txXfrm>
        <a:off x="0" y="0"/>
        <a:ext cx="1990023" cy="3030153"/>
      </dsp:txXfrm>
    </dsp:sp>
    <dsp:sp modelId="{2C613DF0-0B8E-4CD6-B09A-0B248D693B9E}">
      <dsp:nvSpPr>
        <dsp:cNvPr id="0" name=""/>
        <dsp:cNvSpPr/>
      </dsp:nvSpPr>
      <dsp:spPr>
        <a:xfrm>
          <a:off x="2139274" y="28555"/>
          <a:ext cx="7810840" cy="5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Payment Intermediary Services</a:t>
          </a:r>
          <a:endParaRPr lang="aa-ET" sz="2600" kern="1200" dirty="0"/>
        </a:p>
      </dsp:txBody>
      <dsp:txXfrm>
        <a:off x="2139274" y="28555"/>
        <a:ext cx="7810840" cy="571112"/>
      </dsp:txXfrm>
    </dsp:sp>
    <dsp:sp modelId="{4FE04A3F-5997-4F35-B3E4-509F7C93CE08}">
      <dsp:nvSpPr>
        <dsp:cNvPr id="0" name=""/>
        <dsp:cNvSpPr/>
      </dsp:nvSpPr>
      <dsp:spPr>
        <a:xfrm>
          <a:off x="1990023" y="599668"/>
          <a:ext cx="79600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47941-4C9B-4171-BC3B-3F0C0A054ED6}">
      <dsp:nvSpPr>
        <dsp:cNvPr id="0" name=""/>
        <dsp:cNvSpPr/>
      </dsp:nvSpPr>
      <dsp:spPr>
        <a:xfrm>
          <a:off x="2139274" y="628224"/>
          <a:ext cx="7810840" cy="5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dirty="0"/>
            <a:t>Custodian services (Non-CIS) </a:t>
          </a:r>
          <a:endParaRPr lang="aa-ET" sz="2600" kern="1200" dirty="0"/>
        </a:p>
      </dsp:txBody>
      <dsp:txXfrm>
        <a:off x="2139274" y="628224"/>
        <a:ext cx="7810840" cy="571112"/>
      </dsp:txXfrm>
    </dsp:sp>
    <dsp:sp modelId="{DF5EFB5E-0C31-4870-B12C-8BD3F77FD22D}">
      <dsp:nvSpPr>
        <dsp:cNvPr id="0" name=""/>
        <dsp:cNvSpPr/>
      </dsp:nvSpPr>
      <dsp:spPr>
        <a:xfrm>
          <a:off x="1990023" y="1199336"/>
          <a:ext cx="79600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7E332-F0A4-46C8-AEA5-FB69A65698DD}">
      <dsp:nvSpPr>
        <dsp:cNvPr id="0" name=""/>
        <dsp:cNvSpPr/>
      </dsp:nvSpPr>
      <dsp:spPr>
        <a:xfrm>
          <a:off x="2139274" y="1227892"/>
          <a:ext cx="7810840" cy="5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FR" sz="2600" kern="1200" dirty="0"/>
            <a:t>Credit finance</a:t>
          </a:r>
          <a:endParaRPr lang="aa-ET" sz="2600" kern="1200" dirty="0"/>
        </a:p>
      </dsp:txBody>
      <dsp:txXfrm>
        <a:off x="2139274" y="1227892"/>
        <a:ext cx="7810840" cy="571112"/>
      </dsp:txXfrm>
    </dsp:sp>
    <dsp:sp modelId="{8F9A8A09-F496-4E26-B23E-4F949C36BAE4}">
      <dsp:nvSpPr>
        <dsp:cNvPr id="0" name=""/>
        <dsp:cNvSpPr/>
      </dsp:nvSpPr>
      <dsp:spPr>
        <a:xfrm>
          <a:off x="1990023" y="1799005"/>
          <a:ext cx="79600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3D880-7BBE-4137-9D0B-2385E7AF46E4}">
      <dsp:nvSpPr>
        <dsp:cNvPr id="0" name=""/>
        <dsp:cNvSpPr/>
      </dsp:nvSpPr>
      <dsp:spPr>
        <a:xfrm>
          <a:off x="2139274" y="1827561"/>
          <a:ext cx="7810840" cy="5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Treasury Management</a:t>
          </a:r>
          <a:endParaRPr lang="aa-ET" sz="2600" kern="1200" dirty="0"/>
        </a:p>
      </dsp:txBody>
      <dsp:txXfrm>
        <a:off x="2139274" y="1827561"/>
        <a:ext cx="7810840" cy="571112"/>
      </dsp:txXfrm>
    </dsp:sp>
    <dsp:sp modelId="{D92CC5B5-17AF-4A97-A3BB-F646E3E72253}">
      <dsp:nvSpPr>
        <dsp:cNvPr id="0" name=""/>
        <dsp:cNvSpPr/>
      </dsp:nvSpPr>
      <dsp:spPr>
        <a:xfrm>
          <a:off x="1990023" y="2398673"/>
          <a:ext cx="79600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B210B-C420-4652-9164-A970A61C4BBA}">
      <dsp:nvSpPr>
        <dsp:cNvPr id="0" name=""/>
        <dsp:cNvSpPr/>
      </dsp:nvSpPr>
      <dsp:spPr>
        <a:xfrm>
          <a:off x="2139274" y="2427229"/>
          <a:ext cx="7810840" cy="57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0" kern="1200" dirty="0">
              <a:solidFill>
                <a:srgbClr val="262626"/>
              </a:solidFill>
              <a:latin typeface="+mn-lt"/>
              <a:ea typeface="+mn-ea"/>
              <a:cs typeface="+mn-cs"/>
            </a:rPr>
            <a:t>Investment</a:t>
          </a:r>
          <a:r>
            <a:rPr lang="en-GB" sz="2600" b="1" kern="1200" dirty="0">
              <a:solidFill>
                <a:srgbClr val="262626"/>
              </a:solidFill>
              <a:latin typeface="+mn-lt"/>
              <a:ea typeface="+mn-ea"/>
              <a:cs typeface="+mn-cs"/>
            </a:rPr>
            <a:t> </a:t>
          </a:r>
          <a:r>
            <a:rPr lang="en-GB" sz="2600" b="0" kern="1200" dirty="0">
              <a:solidFill>
                <a:srgbClr val="262626"/>
              </a:solidFill>
              <a:latin typeface="+mn-lt"/>
              <a:ea typeface="+mn-ea"/>
              <a:cs typeface="+mn-cs"/>
            </a:rPr>
            <a:t>Banking</a:t>
          </a:r>
          <a:endParaRPr lang="aa-ET" sz="2600" b="0" kern="1200" dirty="0"/>
        </a:p>
      </dsp:txBody>
      <dsp:txXfrm>
        <a:off x="2139274" y="2427229"/>
        <a:ext cx="7810840" cy="571112"/>
      </dsp:txXfrm>
    </dsp:sp>
    <dsp:sp modelId="{70CEE5E2-6A98-45BD-8480-2483DE9B45DE}">
      <dsp:nvSpPr>
        <dsp:cNvPr id="0" name=""/>
        <dsp:cNvSpPr/>
      </dsp:nvSpPr>
      <dsp:spPr>
        <a:xfrm>
          <a:off x="1990023" y="2998342"/>
          <a:ext cx="79600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EFD51-DEED-4DD3-862C-EA7A84EB122E}">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66190D-9CDB-4790-92E0-568A04B36C7B}">
      <dsp:nvSpPr>
        <dsp:cNvPr id="0" name=""/>
        <dsp:cNvSpPr/>
      </dsp:nvSpPr>
      <dsp:spPr>
        <a:xfrm>
          <a:off x="752110" y="541866"/>
          <a:ext cx="7301111" cy="10837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mn-lt"/>
              <a:cs typeface="Times New Roman" panose="02020603050405020304" pitchFamily="18" charset="0"/>
            </a:rPr>
            <a:t>Effectively implementing TFS</a:t>
          </a:r>
          <a:endParaRPr lang="aa-ET" sz="2900" kern="1200" dirty="0">
            <a:latin typeface="+mn-lt"/>
            <a:cs typeface="Times New Roman" panose="02020603050405020304" pitchFamily="18" charset="0"/>
          </a:endParaRPr>
        </a:p>
      </dsp:txBody>
      <dsp:txXfrm>
        <a:off x="752110" y="541866"/>
        <a:ext cx="7301111" cy="1083733"/>
      </dsp:txXfrm>
    </dsp:sp>
    <dsp:sp modelId="{036D00BC-1C59-459D-842A-9CA887B79E66}">
      <dsp:nvSpPr>
        <dsp:cNvPr id="0" name=""/>
        <dsp:cNvSpPr/>
      </dsp:nvSpPr>
      <dsp:spPr>
        <a:xfrm>
          <a:off x="74777" y="406400"/>
          <a:ext cx="1354666" cy="135466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5233FCA-4BE2-487E-8CD5-7A5D9E8C200F}">
      <dsp:nvSpPr>
        <dsp:cNvPr id="0" name=""/>
        <dsp:cNvSpPr/>
      </dsp:nvSpPr>
      <dsp:spPr>
        <a:xfrm>
          <a:off x="1146048" y="2167466"/>
          <a:ext cx="6907174" cy="1083733"/>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mn-lt"/>
              <a:cs typeface="Times New Roman" panose="02020603050405020304" pitchFamily="18" charset="0"/>
            </a:rPr>
            <a:t>All transactions subject to Sanction screening</a:t>
          </a:r>
          <a:endParaRPr lang="aa-ET" sz="2900" kern="1200" dirty="0">
            <a:latin typeface="+mn-lt"/>
            <a:cs typeface="Times New Roman" panose="02020603050405020304" pitchFamily="18" charset="0"/>
          </a:endParaRPr>
        </a:p>
      </dsp:txBody>
      <dsp:txXfrm>
        <a:off x="1146048" y="2167466"/>
        <a:ext cx="6907174" cy="1083733"/>
      </dsp:txXfrm>
    </dsp:sp>
    <dsp:sp modelId="{5581517C-46AF-4D14-9D87-F01DE34072F1}">
      <dsp:nvSpPr>
        <dsp:cNvPr id="0" name=""/>
        <dsp:cNvSpPr/>
      </dsp:nvSpPr>
      <dsp:spPr>
        <a:xfrm>
          <a:off x="468714" y="2032000"/>
          <a:ext cx="1354666" cy="1354666"/>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30A9BC7-01EB-4B0D-B1E5-60AB7CEB58F8}">
      <dsp:nvSpPr>
        <dsp:cNvPr id="0" name=""/>
        <dsp:cNvSpPr/>
      </dsp:nvSpPr>
      <dsp:spPr>
        <a:xfrm>
          <a:off x="752110" y="3793066"/>
          <a:ext cx="7301111" cy="108373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0213"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mn-lt"/>
              <a:cs typeface="Times New Roman" panose="02020603050405020304" pitchFamily="18" charset="0"/>
            </a:rPr>
            <a:t>Existing account are screened regularly and as and when the UNSC list is changed</a:t>
          </a:r>
          <a:endParaRPr lang="aa-ET" sz="2900" kern="1200" dirty="0">
            <a:latin typeface="+mn-lt"/>
            <a:cs typeface="Times New Roman" panose="02020603050405020304" pitchFamily="18" charset="0"/>
          </a:endParaRPr>
        </a:p>
      </dsp:txBody>
      <dsp:txXfrm>
        <a:off x="752110" y="3793066"/>
        <a:ext cx="7301111" cy="1083733"/>
      </dsp:txXfrm>
    </dsp:sp>
    <dsp:sp modelId="{53D90C29-86D9-4C87-8000-8848CD5B3A20}">
      <dsp:nvSpPr>
        <dsp:cNvPr id="0" name=""/>
        <dsp:cNvSpPr/>
      </dsp:nvSpPr>
      <dsp:spPr>
        <a:xfrm>
          <a:off x="74777" y="3657600"/>
          <a:ext cx="1354666" cy="1354666"/>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A9FC9-43A3-4A72-920B-6451B435916A}">
      <dsp:nvSpPr>
        <dsp:cNvPr id="0" name=""/>
        <dsp:cNvSpPr/>
      </dsp:nvSpPr>
      <dsp:spPr>
        <a:xfrm>
          <a:off x="4863245" y="895491"/>
          <a:ext cx="1455461" cy="14555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BEF65-FE19-4C03-B9F0-B9771FF6740F}">
      <dsp:nvSpPr>
        <dsp:cNvPr id="0" name=""/>
        <dsp:cNvSpPr/>
      </dsp:nvSpPr>
      <dsp:spPr>
        <a:xfrm>
          <a:off x="4911926" y="944017"/>
          <a:ext cx="1358722" cy="13584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Annual Growth Rate: 3.9% (2023)</a:t>
          </a:r>
          <a:endParaRPr lang="aa-ET" sz="1300" kern="1200" dirty="0"/>
        </a:p>
      </dsp:txBody>
      <dsp:txXfrm>
        <a:off x="5106030" y="1138123"/>
        <a:ext cx="970515" cy="970272"/>
      </dsp:txXfrm>
    </dsp:sp>
    <dsp:sp modelId="{42D49D1A-2E09-4C40-B701-F19776074CF3}">
      <dsp:nvSpPr>
        <dsp:cNvPr id="0" name=""/>
        <dsp:cNvSpPr/>
      </dsp:nvSpPr>
      <dsp:spPr>
        <a:xfrm rot="2700000">
          <a:off x="3352848" y="895389"/>
          <a:ext cx="1455485" cy="14554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5BD65-66A5-46FA-BCB2-FDCE9CC98ED9}">
      <dsp:nvSpPr>
        <dsp:cNvPr id="0" name=""/>
        <dsp:cNvSpPr/>
      </dsp:nvSpPr>
      <dsp:spPr>
        <a:xfrm>
          <a:off x="3407783" y="944017"/>
          <a:ext cx="1358722" cy="13584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Aggregate Assets: USD 705 billion</a:t>
          </a:r>
          <a:endParaRPr lang="aa-ET" sz="1300" kern="1200" dirty="0"/>
        </a:p>
      </dsp:txBody>
      <dsp:txXfrm>
        <a:off x="3601886" y="1138123"/>
        <a:ext cx="970515" cy="970272"/>
      </dsp:txXfrm>
    </dsp:sp>
    <dsp:sp modelId="{D11C5416-5358-4BE7-8D5E-C07A5B35BCD5}">
      <dsp:nvSpPr>
        <dsp:cNvPr id="0" name=""/>
        <dsp:cNvSpPr/>
      </dsp:nvSpPr>
      <dsp:spPr>
        <a:xfrm rot="2700000">
          <a:off x="1854945" y="895389"/>
          <a:ext cx="1455485" cy="14554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7AF64-A7F4-44BF-B641-C85DF6B6BA51}">
      <dsp:nvSpPr>
        <dsp:cNvPr id="0" name=""/>
        <dsp:cNvSpPr/>
      </dsp:nvSpPr>
      <dsp:spPr>
        <a:xfrm>
          <a:off x="1903639" y="944017"/>
          <a:ext cx="1358722" cy="13584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Contribution to GDP: 8.4% (2023)</a:t>
          </a:r>
          <a:endParaRPr lang="aa-ET" sz="1300" kern="1200" dirty="0"/>
        </a:p>
      </dsp:txBody>
      <dsp:txXfrm>
        <a:off x="2097742" y="1138123"/>
        <a:ext cx="970515" cy="970272"/>
      </dsp:txXfrm>
    </dsp:sp>
    <dsp:sp modelId="{BB7A5C85-0A93-41CE-988D-1AF348E47042}">
      <dsp:nvSpPr>
        <dsp:cNvPr id="0" name=""/>
        <dsp:cNvSpPr/>
      </dsp:nvSpPr>
      <dsp:spPr>
        <a:xfrm rot="2700000">
          <a:off x="350802" y="895389"/>
          <a:ext cx="1455485" cy="14554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213FC-0D19-4D63-A7A5-91191BEEE4F3}">
      <dsp:nvSpPr>
        <dsp:cNvPr id="0" name=""/>
        <dsp:cNvSpPr/>
      </dsp:nvSpPr>
      <dsp:spPr>
        <a:xfrm>
          <a:off x="399495" y="944017"/>
          <a:ext cx="1358722" cy="13584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Employment: ~5,600 people (Dec 2023)</a:t>
          </a:r>
          <a:endParaRPr lang="aa-ET" sz="1300" kern="1200" dirty="0"/>
        </a:p>
      </dsp:txBody>
      <dsp:txXfrm>
        <a:off x="593598" y="1138123"/>
        <a:ext cx="970515" cy="97027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6644F-D3D4-4E9A-9A08-19D627D3C501}">
      <dsp:nvSpPr>
        <dsp:cNvPr id="0" name=""/>
        <dsp:cNvSpPr/>
      </dsp:nvSpPr>
      <dsp:spPr>
        <a:xfrm>
          <a:off x="0" y="0"/>
          <a:ext cx="4233885" cy="571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MCs: Licensed under Section 77 of the FSA</a:t>
          </a:r>
          <a:endParaRPr lang="aa-ET" sz="1500" kern="1200" dirty="0"/>
        </a:p>
      </dsp:txBody>
      <dsp:txXfrm>
        <a:off x="16752" y="16752"/>
        <a:ext cx="3568375" cy="538446"/>
      </dsp:txXfrm>
    </dsp:sp>
    <dsp:sp modelId="{B3CC09E8-ED14-4655-BB22-15379C1949EA}">
      <dsp:nvSpPr>
        <dsp:cNvPr id="0" name=""/>
        <dsp:cNvSpPr/>
      </dsp:nvSpPr>
      <dsp:spPr>
        <a:xfrm>
          <a:off x="354587" y="675942"/>
          <a:ext cx="4233885" cy="571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QTs: Licensed and supervised</a:t>
          </a:r>
          <a:endParaRPr lang="aa-ET" sz="1500" kern="1200"/>
        </a:p>
      </dsp:txBody>
      <dsp:txXfrm>
        <a:off x="371339" y="692694"/>
        <a:ext cx="3474025" cy="538446"/>
      </dsp:txXfrm>
    </dsp:sp>
    <dsp:sp modelId="{E8E8546B-A6C9-4290-BEB2-EE47AD32DE95}">
      <dsp:nvSpPr>
        <dsp:cNvPr id="0" name=""/>
        <dsp:cNvSpPr/>
      </dsp:nvSpPr>
      <dsp:spPr>
        <a:xfrm>
          <a:off x="703883" y="1351884"/>
          <a:ext cx="4233885" cy="571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Both regulated as Financial Institutions</a:t>
          </a:r>
          <a:endParaRPr lang="aa-ET" sz="1500" kern="1200" dirty="0"/>
        </a:p>
      </dsp:txBody>
      <dsp:txXfrm>
        <a:off x="720635" y="1368636"/>
        <a:ext cx="3479317" cy="538446"/>
      </dsp:txXfrm>
    </dsp:sp>
    <dsp:sp modelId="{59F2191B-C91C-4E69-812B-82FEBF097EDC}">
      <dsp:nvSpPr>
        <dsp:cNvPr id="0" name=""/>
        <dsp:cNvSpPr/>
      </dsp:nvSpPr>
      <dsp:spPr>
        <a:xfrm>
          <a:off x="1058471" y="2027826"/>
          <a:ext cx="4233885" cy="571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aa-ET" sz="1500" b="0" i="0" kern="1200" baseline="0"/>
            <a:t>Formation &amp; management of GBCs, A</a:t>
          </a:r>
          <a:r>
            <a:rPr lang="en-US" sz="1500" b="0" i="0" kern="1200" baseline="0"/>
            <a:t>U</a:t>
          </a:r>
          <a:r>
            <a:rPr lang="aa-ET" sz="1500" b="0" i="0" kern="1200" baseline="0"/>
            <a:t>s, and Trusts</a:t>
          </a:r>
          <a:r>
            <a:rPr lang="en-US" sz="1500" b="0" i="0" kern="1200" baseline="0"/>
            <a:t> and </a:t>
          </a:r>
          <a:r>
            <a:rPr lang="aa-ET" sz="1500" b="0" i="0" kern="1200" baseline="0"/>
            <a:t>AML/CFT compliance</a:t>
          </a:r>
          <a:endParaRPr lang="aa-ET" sz="1500" kern="1200"/>
        </a:p>
      </dsp:txBody>
      <dsp:txXfrm>
        <a:off x="1075223" y="2044578"/>
        <a:ext cx="3474025" cy="538446"/>
      </dsp:txXfrm>
    </dsp:sp>
    <dsp:sp modelId="{99EB6100-281A-4048-9C58-0D5CB2A87D9E}">
      <dsp:nvSpPr>
        <dsp:cNvPr id="0" name=""/>
        <dsp:cNvSpPr/>
      </dsp:nvSpPr>
      <dsp:spPr>
        <a:xfrm>
          <a:off x="3862117" y="438062"/>
          <a:ext cx="371768" cy="3717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aa-ET" sz="1600" kern="1200"/>
        </a:p>
      </dsp:txBody>
      <dsp:txXfrm>
        <a:off x="3945765" y="438062"/>
        <a:ext cx="204472" cy="279755"/>
      </dsp:txXfrm>
    </dsp:sp>
    <dsp:sp modelId="{DD7B5C62-3481-43FE-9FE4-6C42DAA63D16}">
      <dsp:nvSpPr>
        <dsp:cNvPr id="0" name=""/>
        <dsp:cNvSpPr/>
      </dsp:nvSpPr>
      <dsp:spPr>
        <a:xfrm>
          <a:off x="4216705" y="1114004"/>
          <a:ext cx="371768" cy="3717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aa-ET" sz="1600" kern="1200"/>
        </a:p>
      </dsp:txBody>
      <dsp:txXfrm>
        <a:off x="4300353" y="1114004"/>
        <a:ext cx="204472" cy="279755"/>
      </dsp:txXfrm>
    </dsp:sp>
    <dsp:sp modelId="{CC2C4F79-8F9E-4D29-B710-FB002193313C}">
      <dsp:nvSpPr>
        <dsp:cNvPr id="0" name=""/>
        <dsp:cNvSpPr/>
      </dsp:nvSpPr>
      <dsp:spPr>
        <a:xfrm>
          <a:off x="4566000" y="1789946"/>
          <a:ext cx="371768" cy="3717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aa-ET" sz="1600" kern="1200"/>
        </a:p>
      </dsp:txBody>
      <dsp:txXfrm>
        <a:off x="4649648" y="1789946"/>
        <a:ext cx="204472" cy="279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804D-CC50-4E4C-8F72-21CEE468A9A6}">
      <dsp:nvSpPr>
        <dsp:cNvPr id="0" name=""/>
        <dsp:cNvSpPr/>
      </dsp:nvSpPr>
      <dsp:spPr>
        <a:xfrm>
          <a:off x="2553181" y="2331549"/>
          <a:ext cx="1664650" cy="16646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TCSPs can be misused by criminals to:</a:t>
          </a:r>
          <a:endParaRPr lang="aa-ET" sz="1800" kern="1200" dirty="0"/>
        </a:p>
      </dsp:txBody>
      <dsp:txXfrm>
        <a:off x="2796963" y="2575331"/>
        <a:ext cx="1177086" cy="1177086"/>
      </dsp:txXfrm>
    </dsp:sp>
    <dsp:sp modelId="{ED349D82-9D07-4E97-96AF-AAE58706BFCA}">
      <dsp:nvSpPr>
        <dsp:cNvPr id="0" name=""/>
        <dsp:cNvSpPr/>
      </dsp:nvSpPr>
      <dsp:spPr>
        <a:xfrm rot="16200000">
          <a:off x="3209602" y="1726620"/>
          <a:ext cx="351808" cy="565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aa-ET" sz="1500" kern="1200"/>
        </a:p>
      </dsp:txBody>
      <dsp:txXfrm>
        <a:off x="3262373" y="1892587"/>
        <a:ext cx="246266" cy="339589"/>
      </dsp:txXfrm>
    </dsp:sp>
    <dsp:sp modelId="{31333728-1A59-4DCF-BD70-81DB8DDD45A7}">
      <dsp:nvSpPr>
        <dsp:cNvPr id="0" name=""/>
        <dsp:cNvSpPr/>
      </dsp:nvSpPr>
      <dsp:spPr>
        <a:xfrm>
          <a:off x="2553181" y="3108"/>
          <a:ext cx="1664650" cy="16646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Set up legal entities in multiple jurisdictions</a:t>
          </a:r>
          <a:endParaRPr lang="aa-ET" sz="1800" kern="1200" dirty="0"/>
        </a:p>
      </dsp:txBody>
      <dsp:txXfrm>
        <a:off x="2796963" y="246890"/>
        <a:ext cx="1177086" cy="1177086"/>
      </dsp:txXfrm>
    </dsp:sp>
    <dsp:sp modelId="{40F9E4E7-999B-4870-A436-D6CA694CB0BC}">
      <dsp:nvSpPr>
        <dsp:cNvPr id="0" name=""/>
        <dsp:cNvSpPr/>
      </dsp:nvSpPr>
      <dsp:spPr>
        <a:xfrm rot="1800000">
          <a:off x="4209223" y="3458015"/>
          <a:ext cx="351808" cy="565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aa-ET" sz="1500" kern="1200"/>
        </a:p>
      </dsp:txBody>
      <dsp:txXfrm>
        <a:off x="4216293" y="3544826"/>
        <a:ext cx="246266" cy="339589"/>
      </dsp:txXfrm>
    </dsp:sp>
    <dsp:sp modelId="{D5B04B61-A74D-4845-927B-52636899D18F}">
      <dsp:nvSpPr>
        <dsp:cNvPr id="0" name=""/>
        <dsp:cNvSpPr/>
      </dsp:nvSpPr>
      <dsp:spPr>
        <a:xfrm>
          <a:off x="4569669" y="3495769"/>
          <a:ext cx="1664650" cy="16646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Obfuscate flow of illicit funds</a:t>
          </a:r>
          <a:endParaRPr lang="aa-ET" sz="1800" kern="1200" dirty="0"/>
        </a:p>
      </dsp:txBody>
      <dsp:txXfrm>
        <a:off x="4813451" y="3739551"/>
        <a:ext cx="1177086" cy="1177086"/>
      </dsp:txXfrm>
    </dsp:sp>
    <dsp:sp modelId="{58F8B691-2CCE-4730-9B22-C0734D8F17FF}">
      <dsp:nvSpPr>
        <dsp:cNvPr id="0" name=""/>
        <dsp:cNvSpPr/>
      </dsp:nvSpPr>
      <dsp:spPr>
        <a:xfrm rot="9000000">
          <a:off x="2209980" y="3458015"/>
          <a:ext cx="351808" cy="5659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aa-ET" sz="1500" kern="1200"/>
        </a:p>
      </dsp:txBody>
      <dsp:txXfrm rot="10800000">
        <a:off x="2308452" y="3544826"/>
        <a:ext cx="246266" cy="339589"/>
      </dsp:txXfrm>
    </dsp:sp>
    <dsp:sp modelId="{CD053E2F-A07B-486B-8DBB-602FB824DD7E}">
      <dsp:nvSpPr>
        <dsp:cNvPr id="0" name=""/>
        <dsp:cNvSpPr/>
      </dsp:nvSpPr>
      <dsp:spPr>
        <a:xfrm>
          <a:off x="536692" y="3495769"/>
          <a:ext cx="1664650" cy="16646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Conceal beneficial ownership</a:t>
          </a:r>
          <a:endParaRPr lang="aa-ET" sz="1800" kern="1200" dirty="0"/>
        </a:p>
      </dsp:txBody>
      <dsp:txXfrm>
        <a:off x="780474" y="3739551"/>
        <a:ext cx="1177086" cy="117708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BF639-8083-4E12-9F71-08B4F94561B6}">
      <dsp:nvSpPr>
        <dsp:cNvPr id="0" name=""/>
        <dsp:cNvSpPr/>
      </dsp:nvSpPr>
      <dsp:spPr>
        <a:xfrm>
          <a:off x="972351" y="3602800"/>
          <a:ext cx="127816" cy="1560728"/>
        </a:xfrm>
        <a:prstGeom prst="triangl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3F298-B3B6-433B-A172-BCE15215A3CC}">
      <dsp:nvSpPr>
        <dsp:cNvPr id="0" name=""/>
        <dsp:cNvSpPr/>
      </dsp:nvSpPr>
      <dsp:spPr>
        <a:xfrm>
          <a:off x="1668109" y="519126"/>
          <a:ext cx="2127002" cy="12223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Reduce traceability</a:t>
          </a:r>
          <a:r>
            <a:rPr lang="en-US" sz="2100" kern="1200" dirty="0"/>
            <a:t> of illicit funds</a:t>
          </a:r>
          <a:endParaRPr lang="aa-ET" sz="2100" kern="1200" dirty="0"/>
        </a:p>
      </dsp:txBody>
      <dsp:txXfrm>
        <a:off x="1727777" y="578794"/>
        <a:ext cx="2007666" cy="1102968"/>
      </dsp:txXfrm>
    </dsp:sp>
    <dsp:sp modelId="{7DC30E43-CA26-4783-98C6-A5FAFCEF87B7}">
      <dsp:nvSpPr>
        <dsp:cNvPr id="0" name=""/>
        <dsp:cNvSpPr/>
      </dsp:nvSpPr>
      <dsp:spPr>
        <a:xfrm>
          <a:off x="1668109" y="1894218"/>
          <a:ext cx="2127002" cy="12223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Create </a:t>
          </a:r>
          <a:r>
            <a:rPr lang="en-US" sz="2100" b="1" kern="1200" dirty="0"/>
            <a:t>complex, multi-layered structures</a:t>
          </a:r>
          <a:endParaRPr lang="aa-ET" sz="2100" kern="1200" dirty="0"/>
        </a:p>
      </dsp:txBody>
      <dsp:txXfrm>
        <a:off x="1727777" y="1953886"/>
        <a:ext cx="2007666" cy="1102968"/>
      </dsp:txXfrm>
    </dsp:sp>
    <dsp:sp modelId="{519C925E-612E-437B-8F1A-3C0DC42876F2}">
      <dsp:nvSpPr>
        <dsp:cNvPr id="0" name=""/>
        <dsp:cNvSpPr/>
      </dsp:nvSpPr>
      <dsp:spPr>
        <a:xfrm>
          <a:off x="1668109" y="3269310"/>
          <a:ext cx="2127002" cy="122230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Facilitate </a:t>
          </a:r>
          <a:r>
            <a:rPr lang="en-US" sz="2100" b="1" kern="1200" dirty="0"/>
            <a:t>cross-border fund transfers</a:t>
          </a:r>
          <a:endParaRPr lang="aa-ET" sz="2100" kern="1200" dirty="0"/>
        </a:p>
      </dsp:txBody>
      <dsp:txXfrm>
        <a:off x="1727777" y="3328978"/>
        <a:ext cx="2007666" cy="110296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3D49E-F808-4B28-9D0A-5C942A130BF3}">
      <dsp:nvSpPr>
        <dsp:cNvPr id="0" name=""/>
        <dsp:cNvSpPr/>
      </dsp:nvSpPr>
      <dsp:spPr>
        <a:xfrm>
          <a:off x="-5463632" y="-836564"/>
          <a:ext cx="6505478" cy="6505478"/>
        </a:xfrm>
        <a:prstGeom prst="blockArc">
          <a:avLst>
            <a:gd name="adj1" fmla="val 18900000"/>
            <a:gd name="adj2" fmla="val 2700000"/>
            <a:gd name="adj3" fmla="val 33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2DC67-B501-4DB3-B96C-1C3B44A9513F}">
      <dsp:nvSpPr>
        <dsp:cNvPr id="0" name=""/>
        <dsp:cNvSpPr/>
      </dsp:nvSpPr>
      <dsp:spPr>
        <a:xfrm>
          <a:off x="455538" y="301925"/>
          <a:ext cx="10754739" cy="6042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Comprehensive AML framework applicable to TCSPs</a:t>
          </a:r>
        </a:p>
      </dsp:txBody>
      <dsp:txXfrm>
        <a:off x="455538" y="301925"/>
        <a:ext cx="10754739" cy="604237"/>
      </dsp:txXfrm>
    </dsp:sp>
    <dsp:sp modelId="{8D725E6D-54B2-4E88-82F7-4908D5B1855C}">
      <dsp:nvSpPr>
        <dsp:cNvPr id="0" name=""/>
        <dsp:cNvSpPr/>
      </dsp:nvSpPr>
      <dsp:spPr>
        <a:xfrm>
          <a:off x="77890" y="226395"/>
          <a:ext cx="755296" cy="75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A5A2A-B123-4488-B886-972A14A501B8}">
      <dsp:nvSpPr>
        <dsp:cNvPr id="0" name=""/>
        <dsp:cNvSpPr/>
      </dsp:nvSpPr>
      <dsp:spPr>
        <a:xfrm>
          <a:off x="888516" y="1060001"/>
          <a:ext cx="10321761" cy="9002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Comprehensive framework for the licensing and registration requirements, Entry controls –fit and proper test/assessment on directors, shareholders, and beneficial owners of TCSPs</a:t>
          </a:r>
        </a:p>
      </dsp:txBody>
      <dsp:txXfrm>
        <a:off x="888516" y="1060001"/>
        <a:ext cx="10321761" cy="900216"/>
      </dsp:txXfrm>
    </dsp:sp>
    <dsp:sp modelId="{D6A41E2D-1DF0-4C0D-A7F8-83015C7BC3BA}">
      <dsp:nvSpPr>
        <dsp:cNvPr id="0" name=""/>
        <dsp:cNvSpPr/>
      </dsp:nvSpPr>
      <dsp:spPr>
        <a:xfrm>
          <a:off x="510868" y="1132461"/>
          <a:ext cx="755296" cy="75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6B5A7-890E-4098-ADD4-9CB9FA675583}">
      <dsp:nvSpPr>
        <dsp:cNvPr id="0" name=""/>
        <dsp:cNvSpPr/>
      </dsp:nvSpPr>
      <dsp:spPr>
        <a:xfrm>
          <a:off x="1021406" y="2114056"/>
          <a:ext cx="10188871" cy="6042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Application of AML/CFT risk-based approach for supervision of TCSPS </a:t>
          </a:r>
        </a:p>
      </dsp:txBody>
      <dsp:txXfrm>
        <a:off x="1021406" y="2114056"/>
        <a:ext cx="10188871" cy="604237"/>
      </dsp:txXfrm>
    </dsp:sp>
    <dsp:sp modelId="{78FB8002-F052-4185-B2A7-BA347A532F72}">
      <dsp:nvSpPr>
        <dsp:cNvPr id="0" name=""/>
        <dsp:cNvSpPr/>
      </dsp:nvSpPr>
      <dsp:spPr>
        <a:xfrm>
          <a:off x="643758" y="2038526"/>
          <a:ext cx="755296" cy="75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7A957-ACC2-4631-9AFA-83D29F1A6781}">
      <dsp:nvSpPr>
        <dsp:cNvPr id="0" name=""/>
        <dsp:cNvSpPr/>
      </dsp:nvSpPr>
      <dsp:spPr>
        <a:xfrm>
          <a:off x="888516" y="3020122"/>
          <a:ext cx="10321761" cy="6042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Supervision: risk-based onsite and offsite</a:t>
          </a:r>
        </a:p>
      </dsp:txBody>
      <dsp:txXfrm>
        <a:off x="888516" y="3020122"/>
        <a:ext cx="10321761" cy="604237"/>
      </dsp:txXfrm>
    </dsp:sp>
    <dsp:sp modelId="{D16F3FCC-FE45-4520-AE41-B4DADD32A0D0}">
      <dsp:nvSpPr>
        <dsp:cNvPr id="0" name=""/>
        <dsp:cNvSpPr/>
      </dsp:nvSpPr>
      <dsp:spPr>
        <a:xfrm>
          <a:off x="510868" y="2944592"/>
          <a:ext cx="755296" cy="75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991D95-95AC-402D-831C-2324E87B597F}">
      <dsp:nvSpPr>
        <dsp:cNvPr id="0" name=""/>
        <dsp:cNvSpPr/>
      </dsp:nvSpPr>
      <dsp:spPr>
        <a:xfrm>
          <a:off x="455538" y="3926187"/>
          <a:ext cx="10754739" cy="6042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96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Powers to impose administrative sanctions</a:t>
          </a:r>
        </a:p>
      </dsp:txBody>
      <dsp:txXfrm>
        <a:off x="455538" y="3926187"/>
        <a:ext cx="10754739" cy="604237"/>
      </dsp:txXfrm>
    </dsp:sp>
    <dsp:sp modelId="{9A1E1E78-2364-4B64-A553-1A9F44964553}">
      <dsp:nvSpPr>
        <dsp:cNvPr id="0" name=""/>
        <dsp:cNvSpPr/>
      </dsp:nvSpPr>
      <dsp:spPr>
        <a:xfrm>
          <a:off x="77890" y="3850658"/>
          <a:ext cx="755296" cy="7552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73494-B641-4A5C-B533-C9C40A443451}">
      <dsp:nvSpPr>
        <dsp:cNvPr id="0" name=""/>
        <dsp:cNvSpPr/>
      </dsp:nvSpPr>
      <dsp:spPr>
        <a:xfrm>
          <a:off x="1865" y="1388073"/>
          <a:ext cx="2472127" cy="247212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ML Threat Rating: </a:t>
          </a:r>
          <a:r>
            <a:rPr lang="en-US" sz="2400" b="1" kern="1200" dirty="0"/>
            <a:t>High</a:t>
          </a:r>
        </a:p>
      </dsp:txBody>
      <dsp:txXfrm>
        <a:off x="363900" y="1750108"/>
        <a:ext cx="1748057" cy="1748057"/>
      </dsp:txXfrm>
    </dsp:sp>
    <dsp:sp modelId="{0E483F5F-482A-4DB8-9304-AF8DC11BB4B5}">
      <dsp:nvSpPr>
        <dsp:cNvPr id="0" name=""/>
        <dsp:cNvSpPr/>
      </dsp:nvSpPr>
      <dsp:spPr>
        <a:xfrm>
          <a:off x="2674729" y="1907220"/>
          <a:ext cx="1433834" cy="143383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aa-ET" sz="1900" kern="1200"/>
        </a:p>
      </dsp:txBody>
      <dsp:txXfrm>
        <a:off x="2864784" y="2455518"/>
        <a:ext cx="1053724" cy="337238"/>
      </dsp:txXfrm>
    </dsp:sp>
    <dsp:sp modelId="{B63A1285-DA40-459D-99E7-74D657331E43}">
      <dsp:nvSpPr>
        <dsp:cNvPr id="0" name=""/>
        <dsp:cNvSpPr/>
      </dsp:nvSpPr>
      <dsp:spPr>
        <a:xfrm>
          <a:off x="4309300" y="1388073"/>
          <a:ext cx="2472127" cy="2472127"/>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ML Residual Vulnerability: </a:t>
          </a:r>
          <a:r>
            <a:rPr lang="en-US" sz="2400" b="1" kern="1200" dirty="0"/>
            <a:t>Medium</a:t>
          </a:r>
        </a:p>
      </dsp:txBody>
      <dsp:txXfrm>
        <a:off x="4671335" y="1750108"/>
        <a:ext cx="1748057" cy="1748057"/>
      </dsp:txXfrm>
    </dsp:sp>
    <dsp:sp modelId="{9E14292A-95AD-4BFE-A663-1961DAA2D6D2}">
      <dsp:nvSpPr>
        <dsp:cNvPr id="0" name=""/>
        <dsp:cNvSpPr/>
      </dsp:nvSpPr>
      <dsp:spPr>
        <a:xfrm>
          <a:off x="6982165" y="1907220"/>
          <a:ext cx="1433834" cy="143383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aa-ET" sz="1900" kern="1200"/>
        </a:p>
      </dsp:txBody>
      <dsp:txXfrm>
        <a:off x="7172220" y="2202590"/>
        <a:ext cx="1053724" cy="843094"/>
      </dsp:txXfrm>
    </dsp:sp>
    <dsp:sp modelId="{23AB1D7E-97DA-490A-B73C-3690A0C4878E}">
      <dsp:nvSpPr>
        <dsp:cNvPr id="0" name=""/>
        <dsp:cNvSpPr/>
      </dsp:nvSpPr>
      <dsp:spPr>
        <a:xfrm>
          <a:off x="8616736" y="1388073"/>
          <a:ext cx="2472127" cy="247212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ML Risk Rating: </a:t>
          </a:r>
          <a:r>
            <a:rPr lang="en-US" sz="2400" b="1" kern="1200"/>
            <a:t>Medium High</a:t>
          </a:r>
          <a:endParaRPr lang="en-US" sz="2400" b="1" kern="1200" dirty="0"/>
        </a:p>
      </dsp:txBody>
      <dsp:txXfrm>
        <a:off x="8978771" y="1750108"/>
        <a:ext cx="1748057" cy="174805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9C5C9-B07A-47AF-BC98-7BE7FE41E6B8}">
      <dsp:nvSpPr>
        <dsp:cNvPr id="0" name=""/>
        <dsp:cNvSpPr/>
      </dsp:nvSpPr>
      <dsp:spPr>
        <a:xfrm>
          <a:off x="1803" y="1429171"/>
          <a:ext cx="2389932" cy="238993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TF Threat: Medium Low</a:t>
          </a:r>
        </a:p>
      </dsp:txBody>
      <dsp:txXfrm>
        <a:off x="351800" y="1779168"/>
        <a:ext cx="1689938" cy="1689938"/>
      </dsp:txXfrm>
    </dsp:sp>
    <dsp:sp modelId="{B230219E-7C51-49EF-9699-890530A1675A}">
      <dsp:nvSpPr>
        <dsp:cNvPr id="0" name=""/>
        <dsp:cNvSpPr/>
      </dsp:nvSpPr>
      <dsp:spPr>
        <a:xfrm>
          <a:off x="2585797" y="1931057"/>
          <a:ext cx="1386160" cy="138616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aa-ET" sz="1900" kern="1200"/>
        </a:p>
      </dsp:txBody>
      <dsp:txXfrm>
        <a:off x="2769533" y="2461125"/>
        <a:ext cx="1018688" cy="326024"/>
      </dsp:txXfrm>
    </dsp:sp>
    <dsp:sp modelId="{A5604A2C-65FA-498B-87CF-D05C3828214A}">
      <dsp:nvSpPr>
        <dsp:cNvPr id="0" name=""/>
        <dsp:cNvSpPr/>
      </dsp:nvSpPr>
      <dsp:spPr>
        <a:xfrm>
          <a:off x="4166021" y="1429171"/>
          <a:ext cx="2389932" cy="238993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TF Residual Vulnerability:  Medium Low</a:t>
          </a:r>
        </a:p>
      </dsp:txBody>
      <dsp:txXfrm>
        <a:off x="4516018" y="1779168"/>
        <a:ext cx="1689938" cy="1689938"/>
      </dsp:txXfrm>
    </dsp:sp>
    <dsp:sp modelId="{DFC6C704-D4DF-429C-8F61-97AF116D6DC1}">
      <dsp:nvSpPr>
        <dsp:cNvPr id="0" name=""/>
        <dsp:cNvSpPr/>
      </dsp:nvSpPr>
      <dsp:spPr>
        <a:xfrm>
          <a:off x="6750016" y="1931057"/>
          <a:ext cx="1386160" cy="138616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aa-ET" sz="1900" kern="1200"/>
        </a:p>
      </dsp:txBody>
      <dsp:txXfrm>
        <a:off x="6933752" y="2216606"/>
        <a:ext cx="1018688" cy="815062"/>
      </dsp:txXfrm>
    </dsp:sp>
    <dsp:sp modelId="{BCE678F0-653F-4563-BE1E-033724D19309}">
      <dsp:nvSpPr>
        <dsp:cNvPr id="0" name=""/>
        <dsp:cNvSpPr/>
      </dsp:nvSpPr>
      <dsp:spPr>
        <a:xfrm>
          <a:off x="8330239" y="1429171"/>
          <a:ext cx="2389932" cy="238993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TF Risk:  </a:t>
          </a:r>
          <a:r>
            <a:rPr lang="en-US" sz="2300" b="1" u="sng" kern="1200" dirty="0"/>
            <a:t>Medium low</a:t>
          </a:r>
        </a:p>
      </dsp:txBody>
      <dsp:txXfrm>
        <a:off x="8680236" y="1779168"/>
        <a:ext cx="1689938" cy="168993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48BBB-3024-4BFE-865A-99C0AD5D716F}">
      <dsp:nvSpPr>
        <dsp:cNvPr id="0" name=""/>
        <dsp:cNvSpPr/>
      </dsp:nvSpPr>
      <dsp:spPr>
        <a:xfrm>
          <a:off x="1803" y="1429171"/>
          <a:ext cx="2389932" cy="2389932"/>
        </a:xfrm>
        <a:prstGeom prst="ellipse">
          <a:avLst/>
        </a:prstGeom>
        <a:solidFill>
          <a:schemeClr val="accent6">
            <a:lumMod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ML Vulnerability Low</a:t>
          </a:r>
          <a:endParaRPr lang="en-US" sz="2400" kern="1200" dirty="0"/>
        </a:p>
      </dsp:txBody>
      <dsp:txXfrm>
        <a:off x="351800" y="1779168"/>
        <a:ext cx="1689938" cy="1689938"/>
      </dsp:txXfrm>
    </dsp:sp>
    <dsp:sp modelId="{FB32C65E-A7DA-4ED5-9C5F-9F18345BCDC4}">
      <dsp:nvSpPr>
        <dsp:cNvPr id="0" name=""/>
        <dsp:cNvSpPr/>
      </dsp:nvSpPr>
      <dsp:spPr>
        <a:xfrm>
          <a:off x="2585797" y="1931057"/>
          <a:ext cx="1386160" cy="1386160"/>
        </a:xfrm>
        <a:prstGeom prst="mathPlus">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69533" y="2461125"/>
        <a:ext cx="1018688" cy="326024"/>
      </dsp:txXfrm>
    </dsp:sp>
    <dsp:sp modelId="{A0219CC0-8312-4BE2-91FB-67E5E8907760}">
      <dsp:nvSpPr>
        <dsp:cNvPr id="0" name=""/>
        <dsp:cNvSpPr/>
      </dsp:nvSpPr>
      <dsp:spPr>
        <a:xfrm>
          <a:off x="4166021" y="1429171"/>
          <a:ext cx="2389932" cy="238993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ML Threat Medium Low</a:t>
          </a:r>
        </a:p>
      </dsp:txBody>
      <dsp:txXfrm>
        <a:off x="4516018" y="1779168"/>
        <a:ext cx="1689938" cy="1689938"/>
      </dsp:txXfrm>
    </dsp:sp>
    <dsp:sp modelId="{71B93868-BA99-4B02-BA57-DFE3E11DD81E}">
      <dsp:nvSpPr>
        <dsp:cNvPr id="0" name=""/>
        <dsp:cNvSpPr/>
      </dsp:nvSpPr>
      <dsp:spPr>
        <a:xfrm>
          <a:off x="6750016" y="1931057"/>
          <a:ext cx="1386160" cy="1386160"/>
        </a:xfrm>
        <a:prstGeom prst="mathEqual">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33752" y="2216606"/>
        <a:ext cx="1018688" cy="815062"/>
      </dsp:txXfrm>
    </dsp:sp>
    <dsp:sp modelId="{D8EAC61A-73DE-4BC3-B50A-5181B46C249F}">
      <dsp:nvSpPr>
        <dsp:cNvPr id="0" name=""/>
        <dsp:cNvSpPr/>
      </dsp:nvSpPr>
      <dsp:spPr>
        <a:xfrm>
          <a:off x="8330239" y="1429171"/>
          <a:ext cx="2389932" cy="238993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ML Risk Medium Low</a:t>
          </a:r>
        </a:p>
      </dsp:txBody>
      <dsp:txXfrm>
        <a:off x="8680236" y="1779168"/>
        <a:ext cx="1689938" cy="168993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48BBB-3024-4BFE-865A-99C0AD5D716F}">
      <dsp:nvSpPr>
        <dsp:cNvPr id="0" name=""/>
        <dsp:cNvSpPr/>
      </dsp:nvSpPr>
      <dsp:spPr>
        <a:xfrm>
          <a:off x="1803" y="1429171"/>
          <a:ext cx="2389932" cy="238993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TF Vulnerability  Low</a:t>
          </a:r>
          <a:endParaRPr lang="en-US" sz="2400" kern="1200" dirty="0"/>
        </a:p>
      </dsp:txBody>
      <dsp:txXfrm>
        <a:off x="351800" y="1779168"/>
        <a:ext cx="1689938" cy="1689938"/>
      </dsp:txXfrm>
    </dsp:sp>
    <dsp:sp modelId="{FB32C65E-A7DA-4ED5-9C5F-9F18345BCDC4}">
      <dsp:nvSpPr>
        <dsp:cNvPr id="0" name=""/>
        <dsp:cNvSpPr/>
      </dsp:nvSpPr>
      <dsp:spPr>
        <a:xfrm>
          <a:off x="2585797" y="1931057"/>
          <a:ext cx="1386160" cy="1386160"/>
        </a:xfrm>
        <a:prstGeom prst="mathPlus">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769533" y="2461125"/>
        <a:ext cx="1018688" cy="326024"/>
      </dsp:txXfrm>
    </dsp:sp>
    <dsp:sp modelId="{A0219CC0-8312-4BE2-91FB-67E5E8907760}">
      <dsp:nvSpPr>
        <dsp:cNvPr id="0" name=""/>
        <dsp:cNvSpPr/>
      </dsp:nvSpPr>
      <dsp:spPr>
        <a:xfrm>
          <a:off x="4166021" y="1429171"/>
          <a:ext cx="2389932" cy="238993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TF Threat  Low</a:t>
          </a:r>
        </a:p>
      </dsp:txBody>
      <dsp:txXfrm>
        <a:off x="4516018" y="1779168"/>
        <a:ext cx="1689938" cy="1689938"/>
      </dsp:txXfrm>
    </dsp:sp>
    <dsp:sp modelId="{71B93868-BA99-4B02-BA57-DFE3E11DD81E}">
      <dsp:nvSpPr>
        <dsp:cNvPr id="0" name=""/>
        <dsp:cNvSpPr/>
      </dsp:nvSpPr>
      <dsp:spPr>
        <a:xfrm>
          <a:off x="6750016" y="1931057"/>
          <a:ext cx="1386160" cy="1386160"/>
        </a:xfrm>
        <a:prstGeom prst="mathEqual">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33752" y="2216606"/>
        <a:ext cx="1018688" cy="815062"/>
      </dsp:txXfrm>
    </dsp:sp>
    <dsp:sp modelId="{D8EAC61A-73DE-4BC3-B50A-5181B46C249F}">
      <dsp:nvSpPr>
        <dsp:cNvPr id="0" name=""/>
        <dsp:cNvSpPr/>
      </dsp:nvSpPr>
      <dsp:spPr>
        <a:xfrm>
          <a:off x="8330239" y="1429171"/>
          <a:ext cx="2389932" cy="2389932"/>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TF Risk </a:t>
          </a:r>
        </a:p>
        <a:p>
          <a:pPr marL="0" lvl="0" indent="0" algn="ctr" defTabSz="1066800">
            <a:lnSpc>
              <a:spcPct val="90000"/>
            </a:lnSpc>
            <a:spcBef>
              <a:spcPct val="0"/>
            </a:spcBef>
            <a:spcAft>
              <a:spcPct val="35000"/>
            </a:spcAft>
            <a:buNone/>
          </a:pPr>
          <a:r>
            <a:rPr lang="en-US" sz="2400" kern="1200" dirty="0"/>
            <a:t> Low</a:t>
          </a:r>
        </a:p>
      </dsp:txBody>
      <dsp:txXfrm>
        <a:off x="8680236" y="1779168"/>
        <a:ext cx="1689938" cy="1689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326387" y="2244"/>
          <a:ext cx="2374771" cy="178786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Vulnerability</a:t>
          </a:r>
        </a:p>
        <a:p>
          <a:pPr marL="0" lvl="0" indent="0" algn="ctr" defTabSz="1022350">
            <a:lnSpc>
              <a:spcPct val="90000"/>
            </a:lnSpc>
            <a:spcBef>
              <a:spcPct val="0"/>
            </a:spcBef>
            <a:spcAft>
              <a:spcPct val="35000"/>
            </a:spcAft>
            <a:buNone/>
          </a:pPr>
          <a:r>
            <a:rPr lang="en-US" sz="2300" kern="1200" dirty="0"/>
            <a:t>Medium-Low</a:t>
          </a:r>
        </a:p>
      </dsp:txBody>
      <dsp:txXfrm>
        <a:off x="674164" y="264071"/>
        <a:ext cx="1679217" cy="1264214"/>
      </dsp:txXfrm>
    </dsp:sp>
    <dsp:sp modelId="{A0353DD2-63E1-48E0-943F-BE0440DBFA14}">
      <dsp:nvSpPr>
        <dsp:cNvPr id="0" name=""/>
        <dsp:cNvSpPr/>
      </dsp:nvSpPr>
      <dsp:spPr>
        <a:xfrm>
          <a:off x="2824502" y="376574"/>
          <a:ext cx="1036963" cy="103696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61951" y="773109"/>
        <a:ext cx="762065" cy="243893"/>
      </dsp:txXfrm>
    </dsp:sp>
    <dsp:sp modelId="{7F163FD0-D97E-41FE-8F95-238295058340}">
      <dsp:nvSpPr>
        <dsp:cNvPr id="0" name=""/>
        <dsp:cNvSpPr/>
      </dsp:nvSpPr>
      <dsp:spPr>
        <a:xfrm>
          <a:off x="4028472" y="0"/>
          <a:ext cx="2645544" cy="1787868"/>
        </a:xfrm>
        <a:prstGeom prst="ellipse">
          <a:avLst/>
        </a:prstGeom>
        <a:solidFill>
          <a:srgbClr val="70AD47"/>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ML Threat</a:t>
          </a:r>
        </a:p>
        <a:p>
          <a:pPr marL="0" lvl="0" indent="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 Medium-Low </a:t>
          </a:r>
        </a:p>
      </dsp:txBody>
      <dsp:txXfrm>
        <a:off x="4415903" y="261827"/>
        <a:ext cx="1870682" cy="1264214"/>
      </dsp:txXfrm>
    </dsp:sp>
    <dsp:sp modelId="{35E111CF-2090-4D71-83FB-301B0DF8681E}">
      <dsp:nvSpPr>
        <dsp:cNvPr id="0" name=""/>
        <dsp:cNvSpPr/>
      </dsp:nvSpPr>
      <dsp:spPr>
        <a:xfrm>
          <a:off x="6797360" y="376574"/>
          <a:ext cx="1036963" cy="103696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34809" y="590188"/>
        <a:ext cx="762065" cy="609735"/>
      </dsp:txXfrm>
    </dsp:sp>
    <dsp:sp modelId="{2D1169CA-FFC5-40AF-88C7-1691225454D1}">
      <dsp:nvSpPr>
        <dsp:cNvPr id="0" name=""/>
        <dsp:cNvSpPr/>
      </dsp:nvSpPr>
      <dsp:spPr>
        <a:xfrm>
          <a:off x="7979499" y="1122"/>
          <a:ext cx="2437919" cy="1787868"/>
        </a:xfrm>
        <a:prstGeom prst="ellipse">
          <a:avLst/>
        </a:prstGeom>
        <a:solidFill>
          <a:srgbClr val="70AD47"/>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ML Risk</a:t>
          </a:r>
        </a:p>
        <a:p>
          <a:pPr marL="0" lvl="0" indent="0" algn="ctr" defTabSz="1022350">
            <a:lnSpc>
              <a:spcPct val="90000"/>
            </a:lnSpc>
            <a:spcBef>
              <a:spcPct val="0"/>
            </a:spcBef>
            <a:spcAft>
              <a:spcPct val="35000"/>
            </a:spcAft>
            <a:buNone/>
          </a:pPr>
          <a:r>
            <a:rPr lang="en-US" sz="2300" b="1" kern="1200" dirty="0">
              <a:solidFill>
                <a:prstClr val="white"/>
              </a:solidFill>
              <a:latin typeface="Calibri" panose="020F0502020204030204"/>
              <a:ea typeface="+mn-ea"/>
              <a:cs typeface="+mn-cs"/>
            </a:rPr>
            <a:t>Medium-Low</a:t>
          </a:r>
        </a:p>
      </dsp:txBody>
      <dsp:txXfrm>
        <a:off x="8336524" y="262949"/>
        <a:ext cx="1723869" cy="126421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67337" y="1417292"/>
          <a:ext cx="2337579" cy="2337579"/>
        </a:xfrm>
        <a:prstGeom prst="ellipse">
          <a:avLst/>
        </a:prstGeom>
        <a:solidFill>
          <a:srgbClr val="EED4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Residual Vulnerability</a:t>
          </a:r>
        </a:p>
        <a:p>
          <a:pPr marL="0" lvl="0" indent="0" algn="ctr" defTabSz="1022350">
            <a:lnSpc>
              <a:spcPct val="90000"/>
            </a:lnSpc>
            <a:spcBef>
              <a:spcPct val="0"/>
            </a:spcBef>
            <a:spcAft>
              <a:spcPct val="35000"/>
            </a:spcAft>
            <a:buNone/>
          </a:pPr>
          <a:r>
            <a:rPr lang="en-US" sz="2300" kern="1200" dirty="0"/>
            <a:t>Medium </a:t>
          </a:r>
        </a:p>
      </dsp:txBody>
      <dsp:txXfrm>
        <a:off x="409668" y="1759623"/>
        <a:ext cx="1652917" cy="1652917"/>
      </dsp:txXfrm>
    </dsp:sp>
    <dsp:sp modelId="{A0353DD2-63E1-48E0-943F-BE0440DBFA14}">
      <dsp:nvSpPr>
        <dsp:cNvPr id="0" name=""/>
        <dsp:cNvSpPr/>
      </dsp:nvSpPr>
      <dsp:spPr>
        <a:xfrm>
          <a:off x="2529478" y="1946239"/>
          <a:ext cx="1355795" cy="135579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09189" y="2464695"/>
        <a:ext cx="996373" cy="318883"/>
      </dsp:txXfrm>
    </dsp:sp>
    <dsp:sp modelId="{7F163FD0-D97E-41FE-8F95-238295058340}">
      <dsp:nvSpPr>
        <dsp:cNvPr id="0" name=""/>
        <dsp:cNvSpPr/>
      </dsp:nvSpPr>
      <dsp:spPr>
        <a:xfrm>
          <a:off x="4103629" y="1436320"/>
          <a:ext cx="2337579" cy="2337579"/>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Threat</a:t>
          </a:r>
        </a:p>
        <a:p>
          <a:pPr marL="0" lvl="0" indent="0" algn="ctr" defTabSz="1022350">
            <a:lnSpc>
              <a:spcPct val="90000"/>
            </a:lnSpc>
            <a:spcBef>
              <a:spcPct val="0"/>
            </a:spcBef>
            <a:spcAft>
              <a:spcPct val="35000"/>
            </a:spcAft>
            <a:buNone/>
          </a:pPr>
          <a:r>
            <a:rPr lang="en-US" sz="2300" kern="1200" dirty="0"/>
            <a:t>Low</a:t>
          </a:r>
        </a:p>
      </dsp:txBody>
      <dsp:txXfrm>
        <a:off x="4445960" y="1778651"/>
        <a:ext cx="1652917" cy="1652917"/>
      </dsp:txXfrm>
    </dsp:sp>
    <dsp:sp modelId="{35E111CF-2090-4D71-83FB-301B0DF8681E}">
      <dsp:nvSpPr>
        <dsp:cNvPr id="0" name=""/>
        <dsp:cNvSpPr/>
      </dsp:nvSpPr>
      <dsp:spPr>
        <a:xfrm>
          <a:off x="6602475" y="1946239"/>
          <a:ext cx="1355795" cy="135579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82186" y="2225533"/>
        <a:ext cx="996373" cy="797207"/>
      </dsp:txXfrm>
    </dsp:sp>
    <dsp:sp modelId="{2D1169CA-FFC5-40AF-88C7-1691225454D1}">
      <dsp:nvSpPr>
        <dsp:cNvPr id="0" name=""/>
        <dsp:cNvSpPr/>
      </dsp:nvSpPr>
      <dsp:spPr>
        <a:xfrm>
          <a:off x="8148082" y="1456505"/>
          <a:ext cx="2571804" cy="233526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ML Risk</a:t>
          </a:r>
        </a:p>
        <a:p>
          <a:pPr marL="0" lvl="0" indent="0" algn="ctr" defTabSz="1022350">
            <a:lnSpc>
              <a:spcPct val="90000"/>
            </a:lnSpc>
            <a:spcBef>
              <a:spcPct val="0"/>
            </a:spcBef>
            <a:spcAft>
              <a:spcPct val="35000"/>
            </a:spcAft>
            <a:buNone/>
          </a:pPr>
          <a:r>
            <a:rPr lang="en-US" sz="2300" kern="1200" dirty="0"/>
            <a:t>Medium-Low </a:t>
          </a:r>
        </a:p>
      </dsp:txBody>
      <dsp:txXfrm>
        <a:off x="8524714" y="1798496"/>
        <a:ext cx="1818540" cy="165128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67337" y="1417292"/>
          <a:ext cx="2337579" cy="2337579"/>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TF Residual Vulnerability</a:t>
          </a:r>
        </a:p>
        <a:p>
          <a:pPr marL="0" lvl="0" indent="0" algn="ctr" defTabSz="1022350">
            <a:lnSpc>
              <a:spcPct val="90000"/>
            </a:lnSpc>
            <a:spcBef>
              <a:spcPct val="0"/>
            </a:spcBef>
            <a:spcAft>
              <a:spcPct val="35000"/>
            </a:spcAft>
            <a:buNone/>
          </a:pPr>
          <a:r>
            <a:rPr lang="en-US" sz="2300" b="1" kern="1200" dirty="0"/>
            <a:t>LOW</a:t>
          </a:r>
        </a:p>
        <a:p>
          <a:pPr marL="0" lvl="0" indent="0" algn="ctr" defTabSz="1022350">
            <a:lnSpc>
              <a:spcPct val="90000"/>
            </a:lnSpc>
            <a:spcBef>
              <a:spcPct val="0"/>
            </a:spcBef>
            <a:spcAft>
              <a:spcPct val="35000"/>
            </a:spcAft>
            <a:buNone/>
          </a:pPr>
          <a:endParaRPr lang="en-US" sz="2300" kern="1200" dirty="0"/>
        </a:p>
      </dsp:txBody>
      <dsp:txXfrm>
        <a:off x="409668" y="1759623"/>
        <a:ext cx="1652917" cy="1652917"/>
      </dsp:txXfrm>
    </dsp:sp>
    <dsp:sp modelId="{A0353DD2-63E1-48E0-943F-BE0440DBFA14}">
      <dsp:nvSpPr>
        <dsp:cNvPr id="0" name=""/>
        <dsp:cNvSpPr/>
      </dsp:nvSpPr>
      <dsp:spPr>
        <a:xfrm>
          <a:off x="2529478" y="1946239"/>
          <a:ext cx="1355795" cy="135579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09189" y="2464695"/>
        <a:ext cx="996373" cy="318883"/>
      </dsp:txXfrm>
    </dsp:sp>
    <dsp:sp modelId="{7F163FD0-D97E-41FE-8F95-238295058340}">
      <dsp:nvSpPr>
        <dsp:cNvPr id="0" name=""/>
        <dsp:cNvSpPr/>
      </dsp:nvSpPr>
      <dsp:spPr>
        <a:xfrm>
          <a:off x="4103629" y="1436320"/>
          <a:ext cx="2337579" cy="2337579"/>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TF Threat</a:t>
          </a:r>
        </a:p>
        <a:p>
          <a:pPr marL="0" lvl="0" indent="0" algn="ctr" defTabSz="1022350">
            <a:lnSpc>
              <a:spcPct val="90000"/>
            </a:lnSpc>
            <a:spcBef>
              <a:spcPct val="0"/>
            </a:spcBef>
            <a:spcAft>
              <a:spcPct val="35000"/>
            </a:spcAft>
            <a:buNone/>
          </a:pPr>
          <a:r>
            <a:rPr lang="en-US" sz="2300" kern="1200" dirty="0"/>
            <a:t>Low</a:t>
          </a:r>
        </a:p>
      </dsp:txBody>
      <dsp:txXfrm>
        <a:off x="4445960" y="1778651"/>
        <a:ext cx="1652917" cy="1652917"/>
      </dsp:txXfrm>
    </dsp:sp>
    <dsp:sp modelId="{35E111CF-2090-4D71-83FB-301B0DF8681E}">
      <dsp:nvSpPr>
        <dsp:cNvPr id="0" name=""/>
        <dsp:cNvSpPr/>
      </dsp:nvSpPr>
      <dsp:spPr>
        <a:xfrm>
          <a:off x="6602475" y="1946239"/>
          <a:ext cx="1355795" cy="135579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82186" y="2225533"/>
        <a:ext cx="996373" cy="797207"/>
      </dsp:txXfrm>
    </dsp:sp>
    <dsp:sp modelId="{2D1169CA-FFC5-40AF-88C7-1691225454D1}">
      <dsp:nvSpPr>
        <dsp:cNvPr id="0" name=""/>
        <dsp:cNvSpPr/>
      </dsp:nvSpPr>
      <dsp:spPr>
        <a:xfrm>
          <a:off x="8148082" y="1456505"/>
          <a:ext cx="2571804" cy="2335264"/>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TF Risk</a:t>
          </a:r>
        </a:p>
        <a:p>
          <a:pPr marL="0" lvl="0" indent="0" algn="ctr" defTabSz="1022350">
            <a:lnSpc>
              <a:spcPct val="90000"/>
            </a:lnSpc>
            <a:spcBef>
              <a:spcPct val="0"/>
            </a:spcBef>
            <a:spcAft>
              <a:spcPct val="35000"/>
            </a:spcAft>
            <a:buNone/>
          </a:pPr>
          <a:r>
            <a:rPr lang="en-US" sz="2300" kern="1200" dirty="0"/>
            <a:t>Low </a:t>
          </a:r>
        </a:p>
      </dsp:txBody>
      <dsp:txXfrm>
        <a:off x="8524714" y="1798496"/>
        <a:ext cx="1818540" cy="1651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326387" y="2244"/>
          <a:ext cx="2374771" cy="178786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ML Vulnerability</a:t>
          </a:r>
        </a:p>
        <a:p>
          <a:pPr marL="0" lvl="0" indent="0" algn="ctr" defTabSz="1066800">
            <a:lnSpc>
              <a:spcPct val="90000"/>
            </a:lnSpc>
            <a:spcBef>
              <a:spcPct val="0"/>
            </a:spcBef>
            <a:spcAft>
              <a:spcPct val="35000"/>
            </a:spcAft>
            <a:buNone/>
          </a:pPr>
          <a:r>
            <a:rPr lang="en-US" sz="2400" kern="1200" dirty="0"/>
            <a:t>Medium</a:t>
          </a:r>
        </a:p>
      </dsp:txBody>
      <dsp:txXfrm>
        <a:off x="674164" y="264071"/>
        <a:ext cx="1679217" cy="1264214"/>
      </dsp:txXfrm>
    </dsp:sp>
    <dsp:sp modelId="{A0353DD2-63E1-48E0-943F-BE0440DBFA14}">
      <dsp:nvSpPr>
        <dsp:cNvPr id="0" name=""/>
        <dsp:cNvSpPr/>
      </dsp:nvSpPr>
      <dsp:spPr>
        <a:xfrm>
          <a:off x="2824502" y="376574"/>
          <a:ext cx="1036963" cy="103696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61951" y="773109"/>
        <a:ext cx="762065" cy="243893"/>
      </dsp:txXfrm>
    </dsp:sp>
    <dsp:sp modelId="{7F163FD0-D97E-41FE-8F95-238295058340}">
      <dsp:nvSpPr>
        <dsp:cNvPr id="0" name=""/>
        <dsp:cNvSpPr/>
      </dsp:nvSpPr>
      <dsp:spPr>
        <a:xfrm>
          <a:off x="4028472" y="0"/>
          <a:ext cx="2645544" cy="1787868"/>
        </a:xfrm>
        <a:prstGeom prst="ellipse">
          <a:avLst/>
        </a:prstGeom>
        <a:solidFill>
          <a:srgbClr val="FFCC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ML </a:t>
          </a:r>
          <a:r>
            <a:rPr lang="en-US" sz="2400" b="1" kern="1200" dirty="0">
              <a:solidFill>
                <a:prstClr val="white"/>
              </a:solidFill>
              <a:latin typeface="Calibri" panose="020F0502020204030204"/>
              <a:ea typeface="+mn-ea"/>
              <a:cs typeface="+mn-cs"/>
            </a:rPr>
            <a:t>Threat</a:t>
          </a:r>
        </a:p>
        <a:p>
          <a:pPr marL="0" lvl="0" indent="0" algn="ctr" defTabSz="1066800">
            <a:lnSpc>
              <a:spcPct val="90000"/>
            </a:lnSpc>
            <a:spcBef>
              <a:spcPct val="0"/>
            </a:spcBef>
            <a:spcAft>
              <a:spcPct val="35000"/>
            </a:spcAft>
            <a:buNone/>
          </a:pPr>
          <a:r>
            <a:rPr lang="en-US" sz="2400" b="1" kern="1200" dirty="0"/>
            <a:t> </a:t>
          </a:r>
          <a:r>
            <a:rPr lang="en-US" sz="2400" kern="1200" dirty="0"/>
            <a:t>Medium </a:t>
          </a:r>
        </a:p>
      </dsp:txBody>
      <dsp:txXfrm>
        <a:off x="4415903" y="261827"/>
        <a:ext cx="1870682" cy="1264214"/>
      </dsp:txXfrm>
    </dsp:sp>
    <dsp:sp modelId="{35E111CF-2090-4D71-83FB-301B0DF8681E}">
      <dsp:nvSpPr>
        <dsp:cNvPr id="0" name=""/>
        <dsp:cNvSpPr/>
      </dsp:nvSpPr>
      <dsp:spPr>
        <a:xfrm>
          <a:off x="6797360" y="376574"/>
          <a:ext cx="1036963" cy="103696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34809" y="590188"/>
        <a:ext cx="762065" cy="609735"/>
      </dsp:txXfrm>
    </dsp:sp>
    <dsp:sp modelId="{2D1169CA-FFC5-40AF-88C7-1691225454D1}">
      <dsp:nvSpPr>
        <dsp:cNvPr id="0" name=""/>
        <dsp:cNvSpPr/>
      </dsp:nvSpPr>
      <dsp:spPr>
        <a:xfrm>
          <a:off x="7979499" y="1122"/>
          <a:ext cx="2437919" cy="178786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ML Risk</a:t>
          </a:r>
        </a:p>
        <a:p>
          <a:pPr marL="0" lvl="0" indent="0" algn="ctr" defTabSz="1066800">
            <a:lnSpc>
              <a:spcPct val="90000"/>
            </a:lnSpc>
            <a:spcBef>
              <a:spcPct val="0"/>
            </a:spcBef>
            <a:spcAft>
              <a:spcPct val="35000"/>
            </a:spcAft>
            <a:buNone/>
          </a:pPr>
          <a:r>
            <a:rPr lang="en-US" sz="2400" kern="1200" dirty="0"/>
            <a:t>Medium</a:t>
          </a:r>
        </a:p>
      </dsp:txBody>
      <dsp:txXfrm>
        <a:off x="8336524" y="262949"/>
        <a:ext cx="1723869" cy="1264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326387" y="2244"/>
          <a:ext cx="2374771" cy="178786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TF Vulnerability</a:t>
          </a:r>
        </a:p>
        <a:p>
          <a:pPr marL="0" lvl="0" indent="0" algn="ctr" defTabSz="1066800">
            <a:lnSpc>
              <a:spcPct val="90000"/>
            </a:lnSpc>
            <a:spcBef>
              <a:spcPct val="0"/>
            </a:spcBef>
            <a:spcAft>
              <a:spcPct val="35000"/>
            </a:spcAft>
            <a:buNone/>
          </a:pPr>
          <a:r>
            <a:rPr lang="en-US" sz="2400" kern="1200" dirty="0"/>
            <a:t>Low</a:t>
          </a:r>
        </a:p>
      </dsp:txBody>
      <dsp:txXfrm>
        <a:off x="674164" y="264071"/>
        <a:ext cx="1679217" cy="1264214"/>
      </dsp:txXfrm>
    </dsp:sp>
    <dsp:sp modelId="{A0353DD2-63E1-48E0-943F-BE0440DBFA14}">
      <dsp:nvSpPr>
        <dsp:cNvPr id="0" name=""/>
        <dsp:cNvSpPr/>
      </dsp:nvSpPr>
      <dsp:spPr>
        <a:xfrm>
          <a:off x="2824502" y="376574"/>
          <a:ext cx="1036963" cy="103696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61951" y="773109"/>
        <a:ext cx="762065" cy="243893"/>
      </dsp:txXfrm>
    </dsp:sp>
    <dsp:sp modelId="{7F163FD0-D97E-41FE-8F95-238295058340}">
      <dsp:nvSpPr>
        <dsp:cNvPr id="0" name=""/>
        <dsp:cNvSpPr/>
      </dsp:nvSpPr>
      <dsp:spPr>
        <a:xfrm>
          <a:off x="4028472" y="0"/>
          <a:ext cx="2645544" cy="178786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TF Threat</a:t>
          </a:r>
        </a:p>
        <a:p>
          <a:pPr marL="0" lvl="0" indent="0" algn="ctr" defTabSz="1066800">
            <a:lnSpc>
              <a:spcPct val="90000"/>
            </a:lnSpc>
            <a:spcBef>
              <a:spcPct val="0"/>
            </a:spcBef>
            <a:spcAft>
              <a:spcPct val="35000"/>
            </a:spcAft>
            <a:buNone/>
          </a:pPr>
          <a:r>
            <a:rPr lang="en-US" sz="2400" b="1" kern="1200" dirty="0"/>
            <a:t> </a:t>
          </a:r>
          <a:r>
            <a:rPr lang="en-US" sz="2400" kern="1200" dirty="0"/>
            <a:t>Low </a:t>
          </a:r>
        </a:p>
      </dsp:txBody>
      <dsp:txXfrm>
        <a:off x="4415903" y="261827"/>
        <a:ext cx="1870682" cy="1264214"/>
      </dsp:txXfrm>
    </dsp:sp>
    <dsp:sp modelId="{35E111CF-2090-4D71-83FB-301B0DF8681E}">
      <dsp:nvSpPr>
        <dsp:cNvPr id="0" name=""/>
        <dsp:cNvSpPr/>
      </dsp:nvSpPr>
      <dsp:spPr>
        <a:xfrm>
          <a:off x="6797360" y="376574"/>
          <a:ext cx="1036963" cy="103696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34809" y="590188"/>
        <a:ext cx="762065" cy="609735"/>
      </dsp:txXfrm>
    </dsp:sp>
    <dsp:sp modelId="{2D1169CA-FFC5-40AF-88C7-1691225454D1}">
      <dsp:nvSpPr>
        <dsp:cNvPr id="0" name=""/>
        <dsp:cNvSpPr/>
      </dsp:nvSpPr>
      <dsp:spPr>
        <a:xfrm>
          <a:off x="7979499" y="1122"/>
          <a:ext cx="2437919" cy="178786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TF Risk</a:t>
          </a:r>
        </a:p>
        <a:p>
          <a:pPr marL="0" lvl="0" indent="0" algn="ctr" defTabSz="1066800">
            <a:lnSpc>
              <a:spcPct val="90000"/>
            </a:lnSpc>
            <a:spcBef>
              <a:spcPct val="0"/>
            </a:spcBef>
            <a:spcAft>
              <a:spcPct val="35000"/>
            </a:spcAft>
            <a:buNone/>
          </a:pPr>
          <a:r>
            <a:rPr lang="en-US" sz="2400" kern="1200" dirty="0"/>
            <a:t>Low</a:t>
          </a:r>
        </a:p>
      </dsp:txBody>
      <dsp:txXfrm>
        <a:off x="8336524" y="262949"/>
        <a:ext cx="1723869" cy="12642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214AC-92FD-495B-8C50-6AE7CDA55AAA}">
      <dsp:nvSpPr>
        <dsp:cNvPr id="0" name=""/>
        <dsp:cNvSpPr/>
      </dsp:nvSpPr>
      <dsp:spPr>
        <a:xfrm>
          <a:off x="271490" y="2244"/>
          <a:ext cx="2484564" cy="178786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TF Vulnerability</a:t>
          </a:r>
        </a:p>
        <a:p>
          <a:pPr marL="0" lvl="0" indent="0" algn="ctr" defTabSz="1066800">
            <a:lnSpc>
              <a:spcPct val="90000"/>
            </a:lnSpc>
            <a:spcBef>
              <a:spcPct val="0"/>
            </a:spcBef>
            <a:spcAft>
              <a:spcPct val="35000"/>
            </a:spcAft>
            <a:buNone/>
          </a:pPr>
          <a:r>
            <a:rPr lang="en-US" sz="2400" kern="1200" dirty="0"/>
            <a:t>Medium-Low</a:t>
          </a:r>
        </a:p>
      </dsp:txBody>
      <dsp:txXfrm>
        <a:off x="635346" y="264071"/>
        <a:ext cx="1756852" cy="1264214"/>
      </dsp:txXfrm>
    </dsp:sp>
    <dsp:sp modelId="{A0353DD2-63E1-48E0-943F-BE0440DBFA14}">
      <dsp:nvSpPr>
        <dsp:cNvPr id="0" name=""/>
        <dsp:cNvSpPr/>
      </dsp:nvSpPr>
      <dsp:spPr>
        <a:xfrm>
          <a:off x="2879399" y="376574"/>
          <a:ext cx="1036963" cy="103696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16848" y="773109"/>
        <a:ext cx="762065" cy="243893"/>
      </dsp:txXfrm>
    </dsp:sp>
    <dsp:sp modelId="{7F163FD0-D97E-41FE-8F95-238295058340}">
      <dsp:nvSpPr>
        <dsp:cNvPr id="0" name=""/>
        <dsp:cNvSpPr/>
      </dsp:nvSpPr>
      <dsp:spPr>
        <a:xfrm>
          <a:off x="4083369" y="0"/>
          <a:ext cx="2645544" cy="178786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TF Threat</a:t>
          </a:r>
        </a:p>
        <a:p>
          <a:pPr marL="0" lvl="0" indent="0" algn="ctr" defTabSz="1066800">
            <a:lnSpc>
              <a:spcPct val="90000"/>
            </a:lnSpc>
            <a:spcBef>
              <a:spcPct val="0"/>
            </a:spcBef>
            <a:spcAft>
              <a:spcPct val="35000"/>
            </a:spcAft>
            <a:buNone/>
          </a:pPr>
          <a:r>
            <a:rPr lang="en-US" sz="2400" b="1" kern="1200" dirty="0"/>
            <a:t> </a:t>
          </a:r>
          <a:r>
            <a:rPr lang="en-US" sz="2400" kern="1200" dirty="0"/>
            <a:t>Medium-Low </a:t>
          </a:r>
        </a:p>
      </dsp:txBody>
      <dsp:txXfrm>
        <a:off x="4470800" y="261827"/>
        <a:ext cx="1870682" cy="1264214"/>
      </dsp:txXfrm>
    </dsp:sp>
    <dsp:sp modelId="{35E111CF-2090-4D71-83FB-301B0DF8681E}">
      <dsp:nvSpPr>
        <dsp:cNvPr id="0" name=""/>
        <dsp:cNvSpPr/>
      </dsp:nvSpPr>
      <dsp:spPr>
        <a:xfrm>
          <a:off x="6852257" y="376574"/>
          <a:ext cx="1036963" cy="103696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989706" y="590188"/>
        <a:ext cx="762065" cy="609735"/>
      </dsp:txXfrm>
    </dsp:sp>
    <dsp:sp modelId="{2D1169CA-FFC5-40AF-88C7-1691225454D1}">
      <dsp:nvSpPr>
        <dsp:cNvPr id="0" name=""/>
        <dsp:cNvSpPr/>
      </dsp:nvSpPr>
      <dsp:spPr>
        <a:xfrm>
          <a:off x="8034396" y="1122"/>
          <a:ext cx="2437919" cy="178786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TF Risk</a:t>
          </a:r>
        </a:p>
        <a:p>
          <a:pPr marL="0" lvl="0" indent="0" algn="ctr" defTabSz="1066800">
            <a:lnSpc>
              <a:spcPct val="90000"/>
            </a:lnSpc>
            <a:spcBef>
              <a:spcPct val="0"/>
            </a:spcBef>
            <a:spcAft>
              <a:spcPct val="35000"/>
            </a:spcAft>
            <a:buNone/>
          </a:pPr>
          <a:r>
            <a:rPr lang="en-US" sz="2400" kern="1200" dirty="0"/>
            <a:t>Medium-Low</a:t>
          </a:r>
        </a:p>
      </dsp:txBody>
      <dsp:txXfrm>
        <a:off x="8391421" y="262949"/>
        <a:ext cx="1723869" cy="12642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D1C7B5B-BE80-445F-8376-735D90A67DAA}" type="datetimeFigureOut">
              <a:rPr lang="en-US" smtClean="0"/>
              <a:t>5/20/2025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A38FE85-F599-45AE-8BF2-7C208F791C00}" type="slidenum">
              <a:rPr lang="en-US" smtClean="0"/>
              <a:t>‹#›</a:t>
            </a:fld>
            <a:endParaRPr lang="en-US"/>
          </a:p>
        </p:txBody>
      </p:sp>
    </p:spTree>
    <p:extLst>
      <p:ext uri="{BB962C8B-B14F-4D97-AF65-F5344CB8AC3E}">
        <p14:creationId xmlns:p14="http://schemas.microsoft.com/office/powerpoint/2010/main" val="237964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10</a:t>
            </a:fld>
            <a:endParaRPr lang="en-US"/>
          </a:p>
        </p:txBody>
      </p:sp>
    </p:spTree>
    <p:extLst>
      <p:ext uri="{BB962C8B-B14F-4D97-AF65-F5344CB8AC3E}">
        <p14:creationId xmlns:p14="http://schemas.microsoft.com/office/powerpoint/2010/main" val="331095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71</a:t>
            </a:fld>
            <a:endParaRPr lang="en-US"/>
          </a:p>
        </p:txBody>
      </p:sp>
    </p:spTree>
    <p:extLst>
      <p:ext uri="{BB962C8B-B14F-4D97-AF65-F5344CB8AC3E}">
        <p14:creationId xmlns:p14="http://schemas.microsoft.com/office/powerpoint/2010/main" val="270719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73</a:t>
            </a:fld>
            <a:endParaRPr lang="en-US"/>
          </a:p>
        </p:txBody>
      </p:sp>
    </p:spTree>
    <p:extLst>
      <p:ext uri="{BB962C8B-B14F-4D97-AF65-F5344CB8AC3E}">
        <p14:creationId xmlns:p14="http://schemas.microsoft.com/office/powerpoint/2010/main" val="90590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76</a:t>
            </a:fld>
            <a:endParaRPr lang="en-US"/>
          </a:p>
        </p:txBody>
      </p:sp>
    </p:spTree>
    <p:extLst>
      <p:ext uri="{BB962C8B-B14F-4D97-AF65-F5344CB8AC3E}">
        <p14:creationId xmlns:p14="http://schemas.microsoft.com/office/powerpoint/2010/main" val="107068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78</a:t>
            </a:fld>
            <a:endParaRPr lang="en-US"/>
          </a:p>
        </p:txBody>
      </p:sp>
    </p:spTree>
    <p:extLst>
      <p:ext uri="{BB962C8B-B14F-4D97-AF65-F5344CB8AC3E}">
        <p14:creationId xmlns:p14="http://schemas.microsoft.com/office/powerpoint/2010/main" val="413542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4F63-C0D4-15E1-4158-C3ABC37AE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23981-8389-59AD-7993-A3ED474B6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C2F3D-D12E-6220-F434-6964B9BFE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68CF69-E903-202F-97D2-43CA7885D6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34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8A78-1A80-557A-3110-52DB65E3E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12570-6108-6FFF-197F-AC59C6A06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55CB0-80DF-CD73-A5F3-D257DA8E84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CC49D-748F-1384-90EE-60B055D388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5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82</a:t>
            </a:fld>
            <a:endParaRPr lang="en-US"/>
          </a:p>
        </p:txBody>
      </p:sp>
    </p:spTree>
    <p:extLst>
      <p:ext uri="{BB962C8B-B14F-4D97-AF65-F5344CB8AC3E}">
        <p14:creationId xmlns:p14="http://schemas.microsoft.com/office/powerpoint/2010/main" val="802080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83</a:t>
            </a:fld>
            <a:endParaRPr lang="en-US"/>
          </a:p>
        </p:txBody>
      </p:sp>
    </p:spTree>
    <p:extLst>
      <p:ext uri="{BB962C8B-B14F-4D97-AF65-F5344CB8AC3E}">
        <p14:creationId xmlns:p14="http://schemas.microsoft.com/office/powerpoint/2010/main" val="111285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securities sector plays an important role in the country's economy. It is included as a sub-sector in the Monetary Intermediation and contributed to 7.0% to the GDP of Mauritius in 2024.</a:t>
            </a:r>
          </a:p>
          <a:p>
            <a:pPr>
              <a:lnSpc>
                <a:spcPct val="107000"/>
              </a:lnSpc>
              <a:spcAft>
                <a:spcPts val="800"/>
              </a:spcAft>
              <a:buNone/>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sector is governed by the Securities Act, based on international best practices of IOSCO Objectives and Principles.</a:t>
            </a:r>
          </a:p>
          <a:p>
            <a:pPr>
              <a:lnSpc>
                <a:spcPct val="107000"/>
              </a:lnSpc>
              <a:spcAft>
                <a:spcPts val="800"/>
              </a:spcAft>
              <a:buNone/>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sector comprises two main components: the Funds and the Capital Markets:</a:t>
            </a:r>
          </a:p>
          <a:p>
            <a:pPr marL="457200">
              <a:lnSpc>
                <a:spcPct val="107000"/>
              </a:lnSpc>
              <a:buNone/>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funds look at Investment funds, Fund intermediaries, CIS Administrators &amp; Custodians</a:t>
            </a:r>
          </a:p>
          <a:p>
            <a:pPr marL="342900" lvl="0" indent="-342900">
              <a:lnSpc>
                <a:spcPct val="107000"/>
              </a:lnSpc>
              <a:spcAft>
                <a:spcPts val="800"/>
              </a:spcAft>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capital markets constitute market infrastructures like the exchanges and market intermediaries such as investment dealers and advisers.</a:t>
            </a:r>
          </a:p>
          <a:p>
            <a:pPr>
              <a:lnSpc>
                <a:spcPct val="107000"/>
              </a:lnSpc>
              <a:spcAft>
                <a:spcPts val="800"/>
              </a:spcAft>
              <a:buNone/>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For the 2nd NRA exercise, the institution types assessed [approx. </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2,185 licensees] included:</a:t>
            </a:r>
            <a:endParaRPr lang="aa-E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Market Infrastructure [Securities Exchanges and Clearing and Settlement Facilities]</a:t>
            </a:r>
          </a:p>
          <a:p>
            <a:pPr marL="342900" lvl="0" indent="-342900">
              <a:lnSpc>
                <a:spcPct val="107000"/>
              </a:lnSpc>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Market Intermediaries [Different categories of Investment Dealers and Investment Advisers]</a:t>
            </a:r>
          </a:p>
          <a:p>
            <a:pPr marL="342900" lvl="0" indent="-342900">
              <a:lnSpc>
                <a:spcPct val="107000"/>
              </a:lnSpc>
              <a:spcAft>
                <a:spcPts val="800"/>
              </a:spcAft>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Funds business [CIS Managers and Custodians]</a:t>
            </a:r>
          </a:p>
          <a:p>
            <a:pPr>
              <a:lnSpc>
                <a:spcPct val="107000"/>
              </a:lnSpc>
              <a:spcAft>
                <a:spcPts val="800"/>
              </a:spcAft>
              <a:buNone/>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It is also good to highlight that the sector is characterised by a mix of local and international investor base which includes institutional investors, high net worth individuals, as well as retail investors.</a:t>
            </a:r>
          </a:p>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85</a:t>
            </a:fld>
            <a:endParaRPr lang="en-US"/>
          </a:p>
        </p:txBody>
      </p:sp>
    </p:spTree>
    <p:extLst>
      <p:ext uri="{BB962C8B-B14F-4D97-AF65-F5344CB8AC3E}">
        <p14:creationId xmlns:p14="http://schemas.microsoft.com/office/powerpoint/2010/main" val="3198994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Let me begin to mention that as per the WB tool, the overall ML vulnerability of the sector is reached through a combination of </a:t>
            </a:r>
            <a:r>
              <a:rPr lang="aa-ET" sz="1800" u="sng" kern="100" dirty="0">
                <a:effectLst/>
                <a:latin typeface="Aptos" panose="020B0004020202020204" pitchFamily="34" charset="0"/>
                <a:ea typeface="Aptos" panose="020B0004020202020204" pitchFamily="34" charset="0"/>
                <a:cs typeface="Times New Roman" panose="02020603050405020304" pitchFamily="18" charset="0"/>
              </a:rPr>
              <a:t>ML threat</a:t>
            </a:r>
            <a:r>
              <a:rPr lang="aa-ET"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aa-ET" sz="1800" u="sng" kern="100" dirty="0">
                <a:effectLst/>
                <a:latin typeface="Aptos" panose="020B0004020202020204" pitchFamily="34" charset="0"/>
                <a:ea typeface="Aptos" panose="020B0004020202020204" pitchFamily="34" charset="0"/>
                <a:cs typeface="Times New Roman" panose="02020603050405020304" pitchFamily="18" charset="0"/>
              </a:rPr>
              <a:t>residual ML vulnerability.</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ML threat for the sector was rated Medium on the basis that:</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The sector was not subject to any enquiry by the LEAs</a:t>
            </a:r>
          </a:p>
          <a:p>
            <a:pPr marL="342900" lvl="0" indent="-342900">
              <a:lnSpc>
                <a:spcPct val="107000"/>
              </a:lnSpc>
              <a:buFont typeface="Courier New" panose="02070309020205020404" pitchFamily="49" charset="0"/>
              <a:buChar char="o"/>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There were no case under investigation, prosecution or conviction for the period under review </a:t>
            </a:r>
          </a:p>
          <a:p>
            <a:pPr marL="342900" lvl="0" indent="-342900">
              <a:lnSpc>
                <a:spcPct val="107000"/>
              </a:lnSpc>
              <a:buFont typeface="Courier New" panose="02070309020205020404" pitchFamily="49" charset="0"/>
              <a:buChar char="o"/>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There is no local typology for the Securities sector. </a:t>
            </a:r>
          </a:p>
          <a:p>
            <a:pPr marL="342900" lvl="0" indent="-342900">
              <a:lnSpc>
                <a:spcPct val="107000"/>
              </a:lnSpc>
              <a:buFont typeface="Courier New" panose="02070309020205020404" pitchFamily="49" charset="0"/>
              <a:buChar char="o"/>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Based on international typologies, the illegal funds laundered through the securities sector might be generated by illegal activities both from outside and from within the sector. </a:t>
            </a:r>
          </a:p>
          <a:p>
            <a:pPr marL="342900" lvl="0" indent="-342900">
              <a:lnSpc>
                <a:spcPct val="107000"/>
              </a:lnSpc>
              <a:spcAft>
                <a:spcPts val="800"/>
              </a:spcAft>
              <a:buFont typeface="Courier New" panose="02070309020205020404" pitchFamily="49" charset="0"/>
              <a:buChar char="o"/>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The FATF typologies - perception that the highly international nature of the securities industry meant that criminals could use operations involving</a:t>
            </a:r>
            <a:r>
              <a:rPr lang="aa-ET"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aa-ET" sz="1800" kern="100" dirty="0">
                <a:effectLst/>
                <a:latin typeface="Aptos" panose="020B0004020202020204" pitchFamily="34" charset="0"/>
                <a:ea typeface="Aptos" panose="020B0004020202020204" pitchFamily="34" charset="0"/>
                <a:cs typeface="Times New Roman" panose="02020603050405020304" pitchFamily="18" charset="0"/>
              </a:rPr>
              <a:t>multiple jurisdictions to further complicate and thus obscure the various components of a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ML </a:t>
            </a:r>
            <a:r>
              <a:rPr lang="aa-ET" sz="1800" kern="100" dirty="0">
                <a:effectLst/>
                <a:latin typeface="Aptos" panose="020B0004020202020204" pitchFamily="34" charset="0"/>
                <a:ea typeface="Aptos" panose="020B0004020202020204" pitchFamily="34" charset="0"/>
                <a:cs typeface="Times New Roman" panose="02020603050405020304" pitchFamily="18" charset="0"/>
              </a:rPr>
              <a:t>scheme. </a:t>
            </a:r>
          </a:p>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86</a:t>
            </a:fld>
            <a:endParaRPr lang="en-US"/>
          </a:p>
        </p:txBody>
      </p:sp>
    </p:spTree>
    <p:extLst>
      <p:ext uri="{BB962C8B-B14F-4D97-AF65-F5344CB8AC3E}">
        <p14:creationId xmlns:p14="http://schemas.microsoft.com/office/powerpoint/2010/main" val="359375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23</a:t>
            </a:fld>
            <a:endParaRPr lang="en-US"/>
          </a:p>
        </p:txBody>
      </p:sp>
    </p:spTree>
    <p:extLst>
      <p:ext uri="{BB962C8B-B14F-4D97-AF65-F5344CB8AC3E}">
        <p14:creationId xmlns:p14="http://schemas.microsoft.com/office/powerpoint/2010/main" val="411877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As mentioned, the overall ML vulnerability of the sector is reached through a combination of ML threat and residual ML vulnerability.</a:t>
            </a:r>
          </a:p>
          <a:p>
            <a:pPr>
              <a:lnSpc>
                <a:spcPct val="107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exercise revealed that the overall ML vulnerability for the sector to be </a:t>
            </a:r>
            <a:r>
              <a:rPr lang="aa-ET" sz="1200" b="1" kern="100" dirty="0">
                <a:effectLst/>
                <a:latin typeface="Aptos" panose="020B0004020202020204" pitchFamily="34" charset="0"/>
                <a:ea typeface="Aptos" panose="020B0004020202020204" pitchFamily="34" charset="0"/>
                <a:cs typeface="Times New Roman" panose="02020603050405020304" pitchFamily="18" charset="0"/>
              </a:rPr>
              <a:t>MEDIUM.</a:t>
            </a:r>
            <a:r>
              <a:rPr lang="aa-ET"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It has also been found that the main activities which are more vulnerable to ML for the sector are: </a:t>
            </a:r>
          </a:p>
          <a:p>
            <a:pPr marL="342900" lvl="0" indent="-342900">
              <a:lnSpc>
                <a:spcPct val="107000"/>
              </a:lnSpc>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Collective Investment Schemes (CIS),</a:t>
            </a:r>
          </a:p>
          <a:p>
            <a:pPr marL="342900" lvl="0" indent="-342900">
              <a:lnSpc>
                <a:spcPct val="107000"/>
              </a:lnSpc>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Closed-end Funds (CEF) </a:t>
            </a:r>
          </a:p>
          <a:p>
            <a:pPr marL="342900" lvl="0" indent="-342900">
              <a:lnSpc>
                <a:spcPct val="107000"/>
              </a:lnSpc>
              <a:spcAft>
                <a:spcPts val="800"/>
              </a:spcAft>
              <a:buFont typeface="Courier New" panose="02070309020205020404" pitchFamily="49" charset="0"/>
              <a:buChar char="o"/>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Investment Advisers (Unrestricted)</a:t>
            </a:r>
          </a:p>
          <a:p>
            <a:pPr>
              <a:lnSpc>
                <a:spcPct val="107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aa-ET" sz="1200" kern="100" dirty="0">
                <a:effectLst/>
                <a:latin typeface="Aptos" panose="020B0004020202020204" pitchFamily="34" charset="0"/>
                <a:ea typeface="Aptos" panose="020B0004020202020204" pitchFamily="34" charset="0"/>
                <a:cs typeface="Times New Roman" panose="02020603050405020304" pitchFamily="18" charset="0"/>
              </a:rPr>
              <a:t>The following slides will provide an overview of the ML vulnerabilities of the institution types assessed.</a:t>
            </a:r>
          </a:p>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87</a:t>
            </a:fld>
            <a:endParaRPr lang="en-US"/>
          </a:p>
        </p:txBody>
      </p:sp>
    </p:spTree>
    <p:extLst>
      <p:ext uri="{BB962C8B-B14F-4D97-AF65-F5344CB8AC3E}">
        <p14:creationId xmlns:p14="http://schemas.microsoft.com/office/powerpoint/2010/main" val="182664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Starting with </a:t>
            </a:r>
            <a:r>
              <a:rPr lang="aa-ET" sz="1100" b="1" kern="100" dirty="0">
                <a:effectLst/>
                <a:latin typeface="Aptos" panose="020B0004020202020204" pitchFamily="34" charset="0"/>
                <a:ea typeface="Aptos" panose="020B0004020202020204" pitchFamily="34" charset="0"/>
                <a:cs typeface="Times New Roman" panose="02020603050405020304" pitchFamily="18" charset="0"/>
              </a:rPr>
              <a:t>Market infrastructures</a:t>
            </a:r>
            <a:r>
              <a:rPr lang="aa-ET" sz="1100" kern="100" dirty="0">
                <a:effectLst/>
                <a:latin typeface="Aptos" panose="020B0004020202020204" pitchFamily="34" charset="0"/>
                <a:ea typeface="Aptos" panose="020B0004020202020204" pitchFamily="34" charset="0"/>
                <a:cs typeface="Times New Roman" panose="02020603050405020304" pitchFamily="18" charset="0"/>
              </a:rPr>
              <a:t> which comprise Securities exchange, Securities trading systems &amp; Clearing and Settlement facilities, their inherent ML vulnerability has been found to be LOW as;</a:t>
            </a: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Courier New" panose="02070309020205020404" pitchFamily="49" charset="0"/>
              <a:buChar char="o"/>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Provide trading and settlement platform for members to trade and settle securities on behalf of investors</a:t>
            </a:r>
          </a:p>
          <a:p>
            <a:pPr marL="342900" lvl="0" indent="-342900">
              <a:lnSpc>
                <a:spcPct val="107000"/>
              </a:lnSpc>
              <a:spcAft>
                <a:spcPts val="800"/>
              </a:spcAft>
              <a:buFont typeface="Courier New" panose="02070309020205020404" pitchFamily="49" charset="0"/>
              <a:buChar char="o"/>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They do not deal with clients’ monies</a:t>
            </a: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Moving next are </a:t>
            </a:r>
            <a:r>
              <a:rPr lang="aa-ET" sz="1100" u="sng" kern="100" dirty="0">
                <a:effectLst/>
                <a:latin typeface="Aptos" panose="020B0004020202020204" pitchFamily="34" charset="0"/>
                <a:ea typeface="Aptos" panose="020B0004020202020204" pitchFamily="34" charset="0"/>
                <a:cs typeface="Times New Roman" panose="02020603050405020304" pitchFamily="18" charset="0"/>
              </a:rPr>
              <a:t>investment advisers.</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indent="457200">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As you are aware, the FSC licenses three types of investment advisers:</a:t>
            </a: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742950" lvl="1" indent="-285750">
              <a:lnSpc>
                <a:spcPct val="107000"/>
              </a:lnSpc>
              <a:spcAft>
                <a:spcPts val="800"/>
              </a:spcAft>
              <a:buFont typeface="Wingdings" panose="05000000000000000000" pitchFamily="2" charset="2"/>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Investment Adviser (Unrestricted) </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Investment Adviser (Restricted)</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Investment Adviser (Corporate Finance Advisory)</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457200">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Their core activity is provision of investment advice to clients</a:t>
            </a: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The inherent ML vulnerability for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Investment Adviser (Restricted) &amp; Investment Adviser (Corporate Finance Advisory) has been found to be low as they:</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Simply provide advice on securities to clients</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Do not deal with clients’ funds</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However, in the case of Investment Advisers (Unrestricted), in addition to providing advices, they</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aa-ET" dirty="0">
              <a:effectLst/>
            </a:endParaRPr>
          </a:p>
          <a:p>
            <a:pPr marL="742950" lvl="1" indent="-285750">
              <a:lnSpc>
                <a:spcPct val="107000"/>
              </a:lnSpc>
              <a:spcAft>
                <a:spcPts val="800"/>
              </a:spcAft>
              <a:buFont typeface="Wingdings" panose="05000000000000000000" pitchFamily="2" charset="2"/>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Manage of clients’ portfolio of securities under a discretionary or non-discretionary mandate in addition to providing advice;</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tabLst>
                <a:tab pos="1371600" algn="l"/>
              </a:tabLs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Discretionary mandate: can invest in securities without the prior consent of clients, thus elevating the vulnerability to ML</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Include complex products depending on risk appetite and clients’ investment objectives.</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aa-ET" sz="1100" kern="100" dirty="0">
                <a:effectLst/>
                <a:latin typeface="Aptos" panose="020B0004020202020204" pitchFamily="34" charset="0"/>
                <a:ea typeface="Aptos" panose="020B0004020202020204" pitchFamily="34" charset="0"/>
                <a:cs typeface="Times New Roman" panose="02020603050405020304" pitchFamily="18" charset="0"/>
              </a:rPr>
              <a:t>Hence the inherent ML vulnerability in their case has been found to be </a:t>
            </a:r>
            <a:r>
              <a:rPr lang="aa-ET" sz="1100" b="1" kern="100" dirty="0">
                <a:effectLst/>
                <a:latin typeface="Aptos" panose="020B0004020202020204" pitchFamily="34" charset="0"/>
                <a:ea typeface="Aptos" panose="020B0004020202020204" pitchFamily="34" charset="0"/>
                <a:cs typeface="Times New Roman" panose="02020603050405020304" pitchFamily="18" charset="0"/>
              </a:rPr>
              <a:t>Medium.</a:t>
            </a:r>
            <a:endParaRPr lang="aa-ET"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88</a:t>
            </a:fld>
            <a:endParaRPr lang="en-US"/>
          </a:p>
        </p:txBody>
      </p:sp>
    </p:spTree>
    <p:extLst>
      <p:ext uri="{BB962C8B-B14F-4D97-AF65-F5344CB8AC3E}">
        <p14:creationId xmlns:p14="http://schemas.microsoft.com/office/powerpoint/2010/main" val="82503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Regarding </a:t>
            </a:r>
            <a:r>
              <a:rPr lang="aa-ET" sz="1800" u="sng" kern="100" dirty="0">
                <a:effectLst/>
                <a:latin typeface="Aptos" panose="020B0004020202020204" pitchFamily="34" charset="0"/>
                <a:ea typeface="Aptos" panose="020B0004020202020204" pitchFamily="34" charset="0"/>
                <a:cs typeface="Times New Roman" panose="02020603050405020304" pitchFamily="18" charset="0"/>
              </a:rPr>
              <a:t>Investment Dealers</a:t>
            </a:r>
            <a:r>
              <a:rPr lang="aa-ET" sz="1800" kern="100" dirty="0">
                <a:effectLst/>
                <a:latin typeface="Aptos" panose="020B0004020202020204" pitchFamily="34" charset="0"/>
                <a:ea typeface="Aptos" panose="020B0004020202020204" pitchFamily="34" charset="0"/>
                <a:cs typeface="Times New Roman" panose="02020603050405020304" pitchFamily="18" charset="0"/>
              </a:rPr>
              <a:t>, their core activity is execution of trade orders on behalf of clients.  They do not hold clients’ funds.</a:t>
            </a:r>
          </a:p>
          <a:p>
            <a:pPr>
              <a:lnSpc>
                <a:spcPct val="107000"/>
              </a:lnSpc>
              <a:spcAft>
                <a:spcPts val="800"/>
              </a:spcAft>
              <a:buNone/>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lnSpc>
                <a:spcPct val="107000"/>
              </a:lnSpc>
              <a:spcAft>
                <a:spcPts val="800"/>
              </a:spcAft>
              <a:buNone/>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However, it has been found that the different categories of this activity is characterised by a large number of domestic and global business retail clients which include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PEPs and clients from high-risk jurisdictions.</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lnSpc>
                <a:spcPct val="107000"/>
              </a:lnSpc>
              <a:spcAft>
                <a:spcPts val="800"/>
              </a:spcAft>
              <a:buNone/>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The use of complex products such as </a:t>
            </a:r>
            <a:r>
              <a:rPr lang="aa-ET" sz="1800" kern="100" dirty="0" err="1">
                <a:effectLst/>
                <a:latin typeface="Aptos" panose="020B0004020202020204" pitchFamily="34" charset="0"/>
                <a:ea typeface="Aptos" panose="020B0004020202020204" pitchFamily="34" charset="0"/>
                <a:cs typeface="Times New Roman" panose="02020603050405020304" pitchFamily="18" charset="0"/>
              </a:rPr>
              <a:t>CFDs</a:t>
            </a:r>
            <a:r>
              <a:rPr lang="aa-ET" sz="1800" kern="100" dirty="0">
                <a:effectLst/>
                <a:latin typeface="Aptos" panose="020B0004020202020204" pitchFamily="34" charset="0"/>
                <a:ea typeface="Aptos" panose="020B0004020202020204" pitchFamily="34" charset="0"/>
                <a:cs typeface="Times New Roman" panose="02020603050405020304" pitchFamily="18" charset="0"/>
              </a:rPr>
              <a:t> rather than traditional equity-based products increases the ML risk by making transactions more difficult to red flag and to trace</a:t>
            </a:r>
          </a:p>
          <a:p>
            <a:pPr marL="457200">
              <a:lnSpc>
                <a:spcPct val="107000"/>
              </a:lnSpc>
              <a:spcAft>
                <a:spcPts val="800"/>
              </a:spcAft>
              <a:buNone/>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lnSpc>
                <a:spcPct val="107000"/>
              </a:lnSpc>
              <a:spcAft>
                <a:spcPts val="800"/>
              </a:spcAft>
              <a:buNone/>
            </a:pPr>
            <a:r>
              <a:rPr lang="aa-ET" sz="1800" kern="100" dirty="0">
                <a:effectLst/>
                <a:latin typeface="Aptos" panose="020B0004020202020204" pitchFamily="34" charset="0"/>
                <a:ea typeface="Aptos" panose="020B0004020202020204" pitchFamily="34" charset="0"/>
                <a:cs typeface="Times New Roman" panose="02020603050405020304" pitchFamily="18" charset="0"/>
              </a:rPr>
              <a:t>Based on these findings, the ML inherent vulnerability for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Investment Dealer (Full Service Dealer excluding Underwriting) &amp; Investment Dealer (Broker) has been rated as Medium and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nvestment Dealer (Full Service Dealer including Underwriting &amp; Investment Dealer (Discount Broker) a medium low rating has been assigned.</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stop here and I pass on to my colleague Komala to continue for the fund aspects.</a:t>
            </a:r>
            <a:endParaRPr lang="aa-E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89</a:t>
            </a:fld>
            <a:endParaRPr lang="en-US"/>
          </a:p>
        </p:txBody>
      </p:sp>
    </p:spTree>
    <p:extLst>
      <p:ext uri="{BB962C8B-B14F-4D97-AF65-F5344CB8AC3E}">
        <p14:creationId xmlns:p14="http://schemas.microsoft.com/office/powerpoint/2010/main" val="3215108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90</a:t>
            </a:fld>
            <a:endParaRPr lang="en-US"/>
          </a:p>
        </p:txBody>
      </p:sp>
    </p:spTree>
    <p:extLst>
      <p:ext uri="{BB962C8B-B14F-4D97-AF65-F5344CB8AC3E}">
        <p14:creationId xmlns:p14="http://schemas.microsoft.com/office/powerpoint/2010/main" val="1776867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91</a:t>
            </a:fld>
            <a:endParaRPr lang="en-US"/>
          </a:p>
        </p:txBody>
      </p:sp>
    </p:spTree>
    <p:extLst>
      <p:ext uri="{BB962C8B-B14F-4D97-AF65-F5344CB8AC3E}">
        <p14:creationId xmlns:p14="http://schemas.microsoft.com/office/powerpoint/2010/main" val="2962607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92</a:t>
            </a:fld>
            <a:endParaRPr lang="en-US"/>
          </a:p>
        </p:txBody>
      </p:sp>
    </p:spTree>
    <p:extLst>
      <p:ext uri="{BB962C8B-B14F-4D97-AF65-F5344CB8AC3E}">
        <p14:creationId xmlns:p14="http://schemas.microsoft.com/office/powerpoint/2010/main" val="60007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3BF7E-6D1E-B6B0-B5D9-751BE86A8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DD525-2916-3308-0F87-8CFDAA4D6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478B6-2095-8F76-5412-3F81B81C038D}"/>
              </a:ext>
            </a:extLst>
          </p:cNvPr>
          <p:cNvSpPr>
            <a:spLocks noGrp="1"/>
          </p:cNvSpPr>
          <p:nvPr>
            <p:ph type="body" idx="1"/>
          </p:nvPr>
        </p:nvSpPr>
        <p:spPr/>
        <p:txBody>
          <a:bodyPr/>
          <a:lstStyle/>
          <a:p>
            <a:endParaRPr lang="aa-ET" dirty="0"/>
          </a:p>
        </p:txBody>
      </p:sp>
      <p:sp>
        <p:nvSpPr>
          <p:cNvPr id="4" name="Slide Number Placeholder 3">
            <a:extLst>
              <a:ext uri="{FF2B5EF4-FFF2-40B4-BE49-F238E27FC236}">
                <a16:creationId xmlns:a16="http://schemas.microsoft.com/office/drawing/2014/main" id="{D8634BBA-CD8A-5E4D-569A-2836FB9961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420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95</a:t>
            </a:fld>
            <a:endParaRPr lang="en-US"/>
          </a:p>
        </p:txBody>
      </p:sp>
    </p:spTree>
    <p:extLst>
      <p:ext uri="{BB962C8B-B14F-4D97-AF65-F5344CB8AC3E}">
        <p14:creationId xmlns:p14="http://schemas.microsoft.com/office/powerpoint/2010/main" val="179649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96</a:t>
            </a:fld>
            <a:endParaRPr lang="en-US"/>
          </a:p>
        </p:txBody>
      </p:sp>
    </p:spTree>
    <p:extLst>
      <p:ext uri="{BB962C8B-B14F-4D97-AF65-F5344CB8AC3E}">
        <p14:creationId xmlns:p14="http://schemas.microsoft.com/office/powerpoint/2010/main" val="2254504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03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6A38FE85-F599-45AE-8BF2-7C208F791C00}" type="slidenum">
              <a:rPr lang="en-US" smtClean="0"/>
              <a:t>34</a:t>
            </a:fld>
            <a:endParaRPr lang="en-US"/>
          </a:p>
        </p:txBody>
      </p:sp>
    </p:spTree>
    <p:extLst>
      <p:ext uri="{BB962C8B-B14F-4D97-AF65-F5344CB8AC3E}">
        <p14:creationId xmlns:p14="http://schemas.microsoft.com/office/powerpoint/2010/main" val="3489069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066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123 Entities comprising of LT, Gin, External Insurers, Professional Reins, Captive Ins and agents, Ins Managers, Brokers were considered</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633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460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545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244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 term insurer - </a:t>
            </a:r>
            <a:r>
              <a:rPr lang="en-US" sz="1200" dirty="0">
                <a:effectLst/>
                <a:latin typeface="Calibri" panose="020F0502020204030204" pitchFamily="34" charset="0"/>
                <a:ea typeface="Calibri" panose="020F0502020204030204" pitchFamily="34" charset="0"/>
                <a:cs typeface="Times New Roman" panose="02020603050405020304" pitchFamily="18" charset="0"/>
              </a:rPr>
              <a:t>A local typology revealed an insurance employee laundering funds from a deceased policyholder’s policy using forged payout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2. It serves as both a protection tool and a financial planning instrument for the long term. These plans include single premium policies, term assurance, and endowment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48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065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839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26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40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369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490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risk was determined through the application of Final Vulnerability and Threat rating to World Bank tool.</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744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Although the insurance sector may not be as directly vulnerable as other financial industries, certain products and services could still be exploited by terrorists or individuals attempting to finance terrorism.</a:t>
            </a: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589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460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OFI sector </a:t>
            </a:r>
            <a:r>
              <a:rPr lang="en-US" dirty="0" err="1"/>
              <a:t>uner</a:t>
            </a:r>
            <a:r>
              <a:rPr lang="en-US" dirty="0"/>
              <a:t> the supervision of the FSC consists of 24 activities with 172 licensees as of June 2024 comprising both domestic and global business. The activities are set out in Section 14 (Second Schedule) and 79A of Financial Services Act, Section 12 of Private Pension Schemes Act 2012, and Financial Services (Other Financial Business Activities) Rules 2008. </a:t>
            </a:r>
          </a:p>
          <a:p>
            <a:r>
              <a:rPr lang="en-US" dirty="0"/>
              <a:t>The main vulnerabilities and threats to ML risks were assessed individually for only 19 out of the 24 activities falling under the AML/CFT supervisory purview of FSC, as there were no licenses which were yet issued to the remaining 5 activities.</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034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leasing activity, there were no local typologies on the OFI activities falling under the supervision of the FSC. </a:t>
            </a:r>
          </a:p>
          <a:p>
            <a:endParaRPr lang="en-US" dirty="0"/>
          </a:p>
          <a:p>
            <a:r>
              <a:rPr lang="en-US" dirty="0"/>
              <a:t>Leasing companies were regarded as being more exposed to ML threats. This was specially observed in drug trafficking cases whereby traffickers were leasing motor vehicles.</a:t>
            </a:r>
          </a:p>
          <a:p>
            <a:r>
              <a:rPr lang="en-US" dirty="0"/>
              <a:t>PIS providers act as a facilitator for the transfer of funds between two or more parties, such as merchants and consumers, without the need for direct interaction between them, enabling seamless, secure, and efficient transactions that criminals may exploit for illicit purposes.</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241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observed that the ML risk level for most activities in the OFI Sector was Medium-Low. Leasing was identified to have the highest ML risk level as Medium-High followed by Payment Intermediary Services with a Medium ML risk level. </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205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120</a:t>
            </a:fld>
            <a:endParaRPr lang="en-US"/>
          </a:p>
        </p:txBody>
      </p:sp>
    </p:spTree>
    <p:extLst>
      <p:ext uri="{BB962C8B-B14F-4D97-AF65-F5344CB8AC3E}">
        <p14:creationId xmlns:p14="http://schemas.microsoft.com/office/powerpoint/2010/main" val="2950847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121</a:t>
            </a:fld>
            <a:endParaRPr lang="en-US"/>
          </a:p>
        </p:txBody>
      </p:sp>
    </p:spTree>
    <p:extLst>
      <p:ext uri="{BB962C8B-B14F-4D97-AF65-F5344CB8AC3E}">
        <p14:creationId xmlns:p14="http://schemas.microsoft.com/office/powerpoint/2010/main" val="1856762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122</a:t>
            </a:fld>
            <a:endParaRPr lang="en-US"/>
          </a:p>
        </p:txBody>
      </p:sp>
    </p:spTree>
    <p:extLst>
      <p:ext uri="{BB962C8B-B14F-4D97-AF65-F5344CB8AC3E}">
        <p14:creationId xmlns:p14="http://schemas.microsoft.com/office/powerpoint/2010/main" val="211824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C45B6-80F7-0354-AAF2-6D0B601FF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C9542-FB51-B21E-D92A-E4755827F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99A02-280B-2152-EA44-E2A7100928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F5A2F-FD52-6F23-4C26-6012C74C72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5153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Treasury Management involves the process of managing the cash and investments of the business, mostly within group entities. The goal of these activities is to </a:t>
            </a:r>
            <a:r>
              <a:rPr lang="en-US" dirty="0" err="1"/>
              <a:t>optimise</a:t>
            </a:r>
            <a:r>
              <a:rPr lang="en-US" dirty="0"/>
              <a:t> current and medium-term liquidity and make financial decisions involving invested and investable assets within a group of related companies. Although the volume of international transactions was large, the potential ML risk associated with this type of activity was intuitively lower given that treasury management services are provided mostly to related entities within the same group of companies. </a:t>
            </a:r>
            <a:r>
              <a:rPr lang="en-US"/>
              <a:t>The main ML risk associated with treasury management activities resides with the payments resulting from foreign trade business.</a:t>
            </a:r>
            <a:endParaRPr lang="en-MU"/>
          </a:p>
        </p:txBody>
      </p:sp>
      <p:sp>
        <p:nvSpPr>
          <p:cNvPr id="4" name="Slide Number Placeholder 3"/>
          <p:cNvSpPr>
            <a:spLocks noGrp="1"/>
          </p:cNvSpPr>
          <p:nvPr>
            <p:ph type="sldNum" sz="quarter" idx="5"/>
          </p:nvPr>
        </p:nvSpPr>
        <p:spPr/>
        <p:txBody>
          <a:bodyPr/>
          <a:lstStyle/>
          <a:p>
            <a:fld id="{6A38FE85-F599-45AE-8BF2-7C208F791C00}" type="slidenum">
              <a:rPr lang="en-US" smtClean="0"/>
              <a:t>123</a:t>
            </a:fld>
            <a:endParaRPr lang="en-US"/>
          </a:p>
        </p:txBody>
      </p:sp>
    </p:spTree>
    <p:extLst>
      <p:ext uri="{BB962C8B-B14F-4D97-AF65-F5344CB8AC3E}">
        <p14:creationId xmlns:p14="http://schemas.microsoft.com/office/powerpoint/2010/main" val="30846546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125</a:t>
            </a:fld>
            <a:endParaRPr lang="en-US"/>
          </a:p>
        </p:txBody>
      </p:sp>
    </p:spTree>
    <p:extLst>
      <p:ext uri="{BB962C8B-B14F-4D97-AF65-F5344CB8AC3E}">
        <p14:creationId xmlns:p14="http://schemas.microsoft.com/office/powerpoint/2010/main" val="1041834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91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TF threat rating for the activities in the OFI sector was assessed as Low except for PIS which was Medium-Low</a:t>
            </a:r>
          </a:p>
          <a:p>
            <a:r>
              <a:rPr lang="en-US" dirty="0"/>
              <a:t>There was no existence of local typologies/cases relating to the activities in the OFI sector. Mauritius has had no experience of domestic terrorist activity; however, it remains vulnerable to TF activities and the possibility of terrorist attacks in Mauritius cannot be eliminated. </a:t>
            </a:r>
          </a:p>
          <a:p>
            <a:endParaRPr lang="en-US" dirty="0"/>
          </a:p>
          <a:p>
            <a:r>
              <a:rPr lang="en-US" dirty="0"/>
              <a:t>During the period of assessment, there have been no reported cases of transfer of funds for TF purposes. For the assessment, international typologies including FATF typologies were considered to gather insights into TF trends and whether similar risks may exist in Mauritius. PIS was found to be more exposed to TF risk given the existence of typologies globally for this type of activity and the high level of cross border transactions.</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533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findings of the TF risk assessment showed that potential channels for TF activities are PIS, Custodian (Non-CIS), Credit Finance, Treasury Management, and Investment Banking and they were assessed as Medium-Low. All the other activities in the OFI sector were assessed as Low.</a:t>
            </a:r>
          </a:p>
          <a:p>
            <a:endParaRPr lang="en-US" dirty="0"/>
          </a:p>
          <a:p>
            <a:r>
              <a:rPr lang="en-US" dirty="0"/>
              <a:t>The risk factors considered for assessing the TF vulnerability of the those activities related mainly to the size of the entities involved, and the cross-border nature of the transactions carried out by these sectors. PIS licensees conducted their business exclusively outside Mauritius and a relatively high frequency of international transactions were noted. In respect of Custodian (Non-CIS) services, some companies were engaging with high-risk clients, albeit at a limited level, and had large volume of international transactions</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52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findings of supervisory engagements including onsite inspections, it was observed that most entities in the OFI sector have effectively implemented their obligations in relation to targeted financial sanctions. As part of their compliance functions, clients were subject to sanctions screening against the UNSC list at onboarding stage and also whenever the UNSC list was changed. All transactions were also subject to screening sanctions. Existing accounts were screened on a regular basis, that is, as and when the UNSC list was changed. </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783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FE85-F599-45AE-8BF2-7C208F79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75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Total TCSP entities</a:t>
            </a:r>
            <a:r>
              <a:rPr lang="en-US" dirty="0"/>
              <a:t>: 257</a:t>
            </a:r>
          </a:p>
          <a:p>
            <a:pPr>
              <a:buNone/>
            </a:pPr>
            <a:r>
              <a:rPr lang="en-US" b="1" dirty="0"/>
              <a:t>Key Functions</a:t>
            </a:r>
            <a:r>
              <a:rPr lang="en-US" dirty="0"/>
              <a:t>:</a:t>
            </a:r>
          </a:p>
          <a:p>
            <a:pPr>
              <a:buFont typeface="Arial" panose="020B0604020202020204" pitchFamily="34" charset="0"/>
              <a:buChar char="•"/>
            </a:pPr>
            <a:r>
              <a:rPr lang="en-US" dirty="0"/>
              <a:t>Formation &amp; management of GBCs, ACs, and Trusts</a:t>
            </a:r>
          </a:p>
          <a:p>
            <a:pPr>
              <a:buFont typeface="Arial" panose="020B0604020202020204" pitchFamily="34" charset="0"/>
              <a:buChar char="•"/>
            </a:pPr>
            <a:r>
              <a:rPr lang="en-US" dirty="0"/>
              <a:t>AML/CFT compliance:</a:t>
            </a:r>
          </a:p>
          <a:p>
            <a:pPr marL="742950" lvl="1" indent="-285750">
              <a:buFont typeface="Arial" panose="020B0604020202020204" pitchFamily="34" charset="0"/>
              <a:buChar char="•"/>
            </a:pPr>
            <a:r>
              <a:rPr lang="en-US" dirty="0"/>
              <a:t>Client due diligence</a:t>
            </a:r>
          </a:p>
          <a:p>
            <a:pPr marL="742950" lvl="1" indent="-285750">
              <a:buFont typeface="Arial" panose="020B0604020202020204" pitchFamily="34" charset="0"/>
              <a:buChar char="•"/>
            </a:pPr>
            <a:r>
              <a:rPr lang="en-US" dirty="0"/>
              <a:t>Transaction monitoring</a:t>
            </a:r>
          </a:p>
          <a:p>
            <a:pPr marL="742950" lvl="1" indent="-285750">
              <a:buFont typeface="Arial" panose="020B0604020202020204" pitchFamily="34" charset="0"/>
              <a:buChar char="•"/>
            </a:pPr>
            <a:r>
              <a:rPr lang="en-US" dirty="0"/>
              <a:t>Suspicious transaction reporting</a:t>
            </a:r>
          </a:p>
          <a:p>
            <a:pPr marL="742950" lvl="1" indent="-285750">
              <a:buFont typeface="Arial" panose="020B0604020202020204" pitchFamily="34" charset="0"/>
              <a:buChar char="•"/>
            </a:pPr>
            <a:r>
              <a:rPr lang="en-US" dirty="0"/>
              <a:t>Audit reviews</a:t>
            </a: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0372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Common Typologies</a:t>
            </a:r>
          </a:p>
          <a:p>
            <a:pPr>
              <a:buFont typeface="Arial" panose="020B0604020202020204" pitchFamily="34" charset="0"/>
              <a:buChar char="•"/>
            </a:pPr>
            <a:r>
              <a:rPr lang="en-US" dirty="0"/>
              <a:t>Use of </a:t>
            </a:r>
            <a:r>
              <a:rPr lang="en-US" b="1" dirty="0"/>
              <a:t>Global Business Companies (GBCs)</a:t>
            </a:r>
            <a:r>
              <a:rPr lang="en-US" dirty="0"/>
              <a:t> to:</a:t>
            </a:r>
          </a:p>
          <a:p>
            <a:pPr marL="742950" lvl="1" indent="-285750">
              <a:buFont typeface="Arial" panose="020B0604020202020204" pitchFamily="34" charset="0"/>
              <a:buChar char="•"/>
            </a:pPr>
            <a:r>
              <a:rPr lang="en-US" dirty="0"/>
              <a:t>Create </a:t>
            </a:r>
            <a:r>
              <a:rPr lang="en-US" b="1" dirty="0"/>
              <a:t>complex, multi-layered structures</a:t>
            </a:r>
            <a:endParaRPr lang="en-US" dirty="0"/>
          </a:p>
          <a:p>
            <a:pPr marL="742950" lvl="1" indent="-285750">
              <a:buFont typeface="Arial" panose="020B0604020202020204" pitchFamily="34" charset="0"/>
              <a:buChar char="•"/>
            </a:pPr>
            <a:r>
              <a:rPr lang="en-US" dirty="0"/>
              <a:t>Facilitate </a:t>
            </a:r>
            <a:r>
              <a:rPr lang="en-US" b="1" dirty="0"/>
              <a:t>cross-border fund transfers</a:t>
            </a:r>
            <a:endParaRPr lang="en-US" dirty="0"/>
          </a:p>
          <a:p>
            <a:pPr marL="742950" lvl="1" indent="-285750">
              <a:buFont typeface="Arial" panose="020B0604020202020204" pitchFamily="34" charset="0"/>
              <a:buChar char="•"/>
            </a:pPr>
            <a:r>
              <a:rPr lang="en-US" b="1" dirty="0"/>
              <a:t>Reduce traceability</a:t>
            </a:r>
            <a:r>
              <a:rPr lang="en-US" dirty="0"/>
              <a:t> of illicit funds</a:t>
            </a: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4888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Typologies indicate that TCSPs operating in international financial </a:t>
            </a:r>
            <a:r>
              <a:rPr lang="en-US" sz="1200" dirty="0" err="1"/>
              <a:t>centres</a:t>
            </a:r>
            <a:r>
              <a:rPr lang="en-US" sz="1200" dirty="0"/>
              <a:t> around the world are exposed to ML risks largely due to the complexity of their structures and the diverse nature of their clientele</a:t>
            </a: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544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FE85-F599-45AE-8BF2-7C208F791C00}" type="slidenum">
              <a:rPr lang="en-US" smtClean="0"/>
              <a:t>49</a:t>
            </a:fld>
            <a:endParaRPr lang="en-US"/>
          </a:p>
        </p:txBody>
      </p:sp>
    </p:spTree>
    <p:extLst>
      <p:ext uri="{BB962C8B-B14F-4D97-AF65-F5344CB8AC3E}">
        <p14:creationId xmlns:p14="http://schemas.microsoft.com/office/powerpoint/2010/main" val="746075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136</a:t>
            </a:fld>
            <a:endParaRPr lang="en-US"/>
          </a:p>
        </p:txBody>
      </p:sp>
    </p:spTree>
    <p:extLst>
      <p:ext uri="{BB962C8B-B14F-4D97-AF65-F5344CB8AC3E}">
        <p14:creationId xmlns:p14="http://schemas.microsoft.com/office/powerpoint/2010/main" val="1037817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3381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TCSP sector's </a:t>
            </a:r>
            <a:r>
              <a:rPr lang="en-US" b="1" dirty="0"/>
              <a:t>structural complexity, client base, and international scope</a:t>
            </a:r>
            <a:r>
              <a:rPr lang="en-US" dirty="0"/>
              <a:t> create vulnerabilities that require </a:t>
            </a:r>
            <a:r>
              <a:rPr lang="en-US" b="1" dirty="0"/>
              <a:t>robust AML controls</a:t>
            </a:r>
            <a:r>
              <a:rPr lang="en-US" dirty="0"/>
              <a:t> and continuous monitoring to prevent misuse. As such the rating …….</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5452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Nevertheless, there is no indication that legal entities or legal arrangements administered by the TCSP sector in Mauritius have been abused for TF purposes</a:t>
            </a:r>
            <a:endParaRPr lang="en-US" sz="1100" dirty="0">
              <a:cs typeface="Times New Roman" panose="02020603050405020304" pitchFamily="18" charset="0"/>
            </a:endParaRPr>
          </a:p>
          <a:p>
            <a:endParaRPr lang="en-MU" dirty="0"/>
          </a:p>
        </p:txBody>
      </p:sp>
      <p:sp>
        <p:nvSpPr>
          <p:cNvPr id="4" name="Slide Number Placeholder 3"/>
          <p:cNvSpPr>
            <a:spLocks noGrp="1"/>
          </p:cNvSpPr>
          <p:nvPr>
            <p:ph type="sldNum" sz="quarter" idx="5"/>
          </p:nvPr>
        </p:nvSpPr>
        <p:spPr/>
        <p:txBody>
          <a:bodyPr/>
          <a:lstStyle/>
          <a:p>
            <a:fld id="{6A38FE85-F599-45AE-8BF2-7C208F791C00}" type="slidenum">
              <a:rPr lang="en-US" smtClean="0"/>
              <a:t>140</a:t>
            </a:fld>
            <a:endParaRPr lang="en-US"/>
          </a:p>
        </p:txBody>
      </p:sp>
    </p:spTree>
    <p:extLst>
      <p:ext uri="{BB962C8B-B14F-4D97-AF65-F5344CB8AC3E}">
        <p14:creationId xmlns:p14="http://schemas.microsoft.com/office/powerpoint/2010/main" val="1177193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nature of the global business sector which is administered by MCs involves a high degree of non-face-to face dealings, cross-border transactions and layered structures. The combination of these factors together with higher client profiles such as foreign PEPs and HNWIs may make the traceability of transactions more complex. </a:t>
            </a:r>
          </a:p>
          <a:p>
            <a:r>
              <a:rPr lang="en-US" dirty="0"/>
              <a:t>Data on inward and outward flow of funds showed the financial linkages of some management companies in the TCSP sector with jurisdictions having TF concerns</a:t>
            </a:r>
            <a:endParaRPr lang="aa-ET" dirty="0"/>
          </a:p>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141</a:t>
            </a:fld>
            <a:endParaRPr lang="en-US"/>
          </a:p>
        </p:txBody>
      </p:sp>
    </p:spTree>
    <p:extLst>
      <p:ext uri="{BB962C8B-B14F-4D97-AF65-F5344CB8AC3E}">
        <p14:creationId xmlns:p14="http://schemas.microsoft.com/office/powerpoint/2010/main" val="1080283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typologies indicate that the TCSP sector may be vulnerable to TF due to the nature of some charitable trusts which are managed by QTs. such legal arrangements may be abused for TF due to cross-border transactions or activities and non-face-to-face interactions with beneficiaries of charitable trusts. Given the international exposure of those trusts, terrorist organizations may infiltrate those financial structures and divert funds in order to support terrorism</a:t>
            </a:r>
            <a:endParaRPr lang="aa-ET" dirty="0"/>
          </a:p>
          <a:p>
            <a:endParaRPr lang="en-US" dirty="0"/>
          </a:p>
          <a:p>
            <a:r>
              <a:rPr lang="en-US" dirty="0"/>
              <a:t>While </a:t>
            </a:r>
            <a:r>
              <a:rPr lang="en-US" b="1" dirty="0"/>
              <a:t>vulnerabilities exist</a:t>
            </a:r>
            <a:r>
              <a:rPr lang="en-US" dirty="0"/>
              <a:t> due to the nature of charitable trusts and cross-border elements, the </a:t>
            </a:r>
            <a:r>
              <a:rPr lang="en-US" b="1" dirty="0"/>
              <a:t>actual TF risk in Mauritius' TCSP sector remains low</a:t>
            </a:r>
            <a:r>
              <a:rPr lang="en-US" dirty="0"/>
              <a:t>, with </a:t>
            </a:r>
            <a:r>
              <a:rPr lang="en-US" b="1" dirty="0"/>
              <a:t>no recorded cases</a:t>
            </a:r>
            <a:r>
              <a:rPr lang="en-US" dirty="0"/>
              <a:t> or </a:t>
            </a:r>
            <a:r>
              <a:rPr lang="en-US" b="1" dirty="0"/>
              <a:t>cash-based exposure</a:t>
            </a:r>
            <a:r>
              <a:rPr lang="en-US" dirty="0"/>
              <a:t>.</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70360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TCSP sector in Mauritius has processes in place for monitoring transactions and auditing compliance programs, there is a </a:t>
            </a:r>
            <a:r>
              <a:rPr lang="en-US" b="1" dirty="0"/>
              <a:t>need to strengthen systems specifically targeting Terrorist Financing (TF)</a:t>
            </a:r>
            <a:r>
              <a:rPr lang="en-US" dirty="0"/>
              <a:t>. Current mechanisms are more focused on Money Laundering (ML), and </a:t>
            </a:r>
            <a:r>
              <a:rPr lang="en-US" b="1" dirty="0"/>
              <a:t>enhancing TF-related detection and reporting will help reduce residual vulnerabilities</a:t>
            </a:r>
            <a:r>
              <a:rPr lang="en-US" dirty="0"/>
              <a:t>, which are currently assessed as </a:t>
            </a:r>
            <a:r>
              <a:rPr lang="en-US" b="1" dirty="0"/>
              <a:t>Medium-Low</a:t>
            </a:r>
            <a:r>
              <a:rPr lang="en-US" dirty="0"/>
              <a:t>.</a:t>
            </a:r>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D5F4-C8DE-4DD3-AB4E-3DD321A3514C}" type="slidenum">
              <a:rPr kumimoji="0" lang="aa-E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aa-E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3083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8762-AE04-69B0-0A75-DEE034726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462E8-DE88-3D1F-A760-F71BDF3E8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76502-7022-153E-B83D-804F1893D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CBD22-8944-3A29-F400-C13C76F8E3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8C8EA-7203-40E6-9006-8E2421101F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902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5BB5015-7F13-3FBF-796C-403F1F9A0729}"/>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F46A1B9F-B6FE-B1BD-FE42-200F556F8486}"/>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45C107F4-7AE5-5931-2F2D-AFB255774B4A}"/>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25946228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9F333D-FD09-0A35-B362-82D1321A7397}"/>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935F246F-3B02-BE4D-A2BA-1D593FC5D53F}"/>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8C9421E1-AA32-7DA3-718A-87A0743F24F3}"/>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8911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FE85-F599-45AE-8BF2-7C208F791C00}" type="slidenum">
              <a:rPr lang="en-US" smtClean="0"/>
              <a:t>50</a:t>
            </a:fld>
            <a:endParaRPr lang="en-US"/>
          </a:p>
        </p:txBody>
      </p:sp>
    </p:spTree>
    <p:extLst>
      <p:ext uri="{BB962C8B-B14F-4D97-AF65-F5344CB8AC3E}">
        <p14:creationId xmlns:p14="http://schemas.microsoft.com/office/powerpoint/2010/main" val="17841507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84AD6-837F-4A97-7EEB-6ACD8450A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0EC75-748A-637D-D4E9-5E24AF31C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9368A-5476-6FFB-0AB5-635C59F67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9BE42-8020-6885-AD44-DAA3D1851E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8C8EA-7203-40E6-9006-8E2421101F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1141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03F40A7-7629-2FE1-448D-4A7A5270EEF0}"/>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379C3B22-928E-9DF3-F144-101C1C01FDFF}"/>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C6969E9F-924E-74B6-F56A-352BED7481AC}"/>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2706166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198375-B2C2-4240-DC75-BC04EB2963AD}"/>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D7D4629C-3595-1325-F6B9-58B07B9F037C}"/>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0262F87E-B56C-9A5F-7C87-1D86246BB48C}"/>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14619519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F147A-0440-9816-9FA3-892AB435B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7F17A-A9E2-927F-7697-6D4F0FFAF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76825-4219-36C9-9B4A-2D90B7366A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E4FE08-A93B-77F5-60E5-67BC6C156B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8C8EA-7203-40E6-9006-8E2421101F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0624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2F83856-878D-EE94-5277-9583DAA5C8B4}"/>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301D2CD9-A2F7-6E1E-CBFE-FBEBAEFF6371}"/>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F4440C7B-9144-808F-68E5-0A596AB66119}"/>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426009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EA78940-2268-DB7C-6CF3-FAAAE4CBBCFF}"/>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35BAA933-2ACA-BCA8-ABD1-7C343EAF0DFF}"/>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EFF1111D-A887-414D-0273-D9821525F3BF}"/>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11534874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88E49-E479-A028-E60B-70915C809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E72F9-1430-6567-06A3-256AF5325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24B40-8A7E-4D1D-7075-9D7B81BECB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70549-AF92-7379-3793-663873A063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8C8EA-7203-40E6-9006-8E2421101F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4434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119E51E-D8ED-7642-FEE8-900A48F2BF30}"/>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2B2652C1-EA62-AF30-2031-8DC6708B0A31}"/>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99C0231C-E01D-8DB8-BA6A-6B774BA10684}"/>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29092171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5AD3C82-D38B-8539-5C24-B48A59F5A288}"/>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F9104613-56E2-788A-AB47-9BC5F74E1C0F}"/>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E9F79D70-9B9D-1856-766D-FB6E99F682F5}"/>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1751547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BD03-C7B4-31D3-0CA3-94AC7C28F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E383D-CD2A-67A5-1E38-0F5282A09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DFED3-8702-283B-2699-D8FA7922D2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A1E1E0-7B8A-EFA0-FD61-83F5183E7A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8C8EA-7203-40E6-9006-8E2421101F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8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FE85-F599-45AE-8BF2-7C208F791C00}" type="slidenum">
              <a:rPr lang="en-US" smtClean="0"/>
              <a:t>62</a:t>
            </a:fld>
            <a:endParaRPr lang="en-US"/>
          </a:p>
        </p:txBody>
      </p:sp>
    </p:spTree>
    <p:extLst>
      <p:ext uri="{BB962C8B-B14F-4D97-AF65-F5344CB8AC3E}">
        <p14:creationId xmlns:p14="http://schemas.microsoft.com/office/powerpoint/2010/main" val="2955792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3182C14-BCFE-7439-4726-9E55A295D994}"/>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ADBB4ED1-B9AD-F275-F153-F5BAAD6B289F}"/>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204F8F9D-1B6E-4FDC-FC1C-2D5F97FDD663}"/>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39196718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10459B-DC1B-695A-78AA-DBCB1D7BAF2A}"/>
            </a:ext>
          </a:extLst>
        </p:cNvPr>
        <p:cNvGrpSpPr/>
        <p:nvPr/>
      </p:nvGrpSpPr>
      <p:grpSpPr>
        <a:xfrm>
          <a:off x="0" y="0"/>
          <a:ext cx="0" cy="0"/>
          <a:chOff x="0" y="0"/>
          <a:chExt cx="0" cy="0"/>
        </a:xfrm>
      </p:grpSpPr>
      <p:sp>
        <p:nvSpPr>
          <p:cNvPr id="31746" name="Rectangle 1">
            <a:extLst>
              <a:ext uri="{FF2B5EF4-FFF2-40B4-BE49-F238E27FC236}">
                <a16:creationId xmlns:a16="http://schemas.microsoft.com/office/drawing/2014/main" id="{D2097FF3-9A77-5110-4B7A-FADC919564F4}"/>
              </a:ext>
            </a:extLst>
          </p:cNvPr>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B832A147-E961-3257-CE3F-AC10788155DE}"/>
              </a:ext>
            </a:extLst>
          </p:cNvPr>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24490410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8C8EA-7203-40E6-9006-8E2421101F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1817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39270856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406400" y="708025"/>
            <a:ext cx="6197600" cy="3486150"/>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a:xfrm>
            <a:off x="701041" y="4415791"/>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imes New Roman" panose="02020603050405020304" pitchFamily="18" charset="0"/>
            </a:endParaRPr>
          </a:p>
        </p:txBody>
      </p:sp>
    </p:spTree>
    <p:extLst>
      <p:ext uri="{BB962C8B-B14F-4D97-AF65-F5344CB8AC3E}">
        <p14:creationId xmlns:p14="http://schemas.microsoft.com/office/powerpoint/2010/main" val="17719477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FE85-F599-45AE-8BF2-7C208F791C00}" type="slidenum">
              <a:rPr lang="en-US" smtClean="0"/>
              <a:t>207</a:t>
            </a:fld>
            <a:endParaRPr lang="en-US"/>
          </a:p>
        </p:txBody>
      </p:sp>
    </p:spTree>
    <p:extLst>
      <p:ext uri="{BB962C8B-B14F-4D97-AF65-F5344CB8AC3E}">
        <p14:creationId xmlns:p14="http://schemas.microsoft.com/office/powerpoint/2010/main" val="30342849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FE85-F599-45AE-8BF2-7C208F791C00}" type="slidenum">
              <a:rPr lang="en-US" smtClean="0"/>
              <a:t>209</a:t>
            </a:fld>
            <a:endParaRPr lang="en-US"/>
          </a:p>
        </p:txBody>
      </p:sp>
    </p:spTree>
    <p:extLst>
      <p:ext uri="{BB962C8B-B14F-4D97-AF65-F5344CB8AC3E}">
        <p14:creationId xmlns:p14="http://schemas.microsoft.com/office/powerpoint/2010/main" val="12110738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FE85-F599-45AE-8BF2-7C208F791C00}" type="slidenum">
              <a:rPr lang="en-US" smtClean="0"/>
              <a:t>211</a:t>
            </a:fld>
            <a:endParaRPr lang="en-US"/>
          </a:p>
        </p:txBody>
      </p:sp>
    </p:spTree>
    <p:extLst>
      <p:ext uri="{BB962C8B-B14F-4D97-AF65-F5344CB8AC3E}">
        <p14:creationId xmlns:p14="http://schemas.microsoft.com/office/powerpoint/2010/main" val="13898438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FE85-F599-45AE-8BF2-7C208F791C00}" type="slidenum">
              <a:rPr lang="en-US" smtClean="0"/>
              <a:t>212</a:t>
            </a:fld>
            <a:endParaRPr lang="en-US"/>
          </a:p>
        </p:txBody>
      </p:sp>
    </p:spTree>
    <p:extLst>
      <p:ext uri="{BB962C8B-B14F-4D97-AF65-F5344CB8AC3E}">
        <p14:creationId xmlns:p14="http://schemas.microsoft.com/office/powerpoint/2010/main" val="35400376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FE85-F599-45AE-8BF2-7C208F791C00}" type="slidenum">
              <a:rPr lang="en-US" smtClean="0"/>
              <a:t>214</a:t>
            </a:fld>
            <a:endParaRPr lang="en-US"/>
          </a:p>
        </p:txBody>
      </p:sp>
    </p:spTree>
    <p:extLst>
      <p:ext uri="{BB962C8B-B14F-4D97-AF65-F5344CB8AC3E}">
        <p14:creationId xmlns:p14="http://schemas.microsoft.com/office/powerpoint/2010/main" val="84015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6A38FE85-F599-45AE-8BF2-7C208F791C00}" type="slidenum">
              <a:rPr lang="en-US" smtClean="0"/>
              <a:t>69</a:t>
            </a:fld>
            <a:endParaRPr lang="en-US"/>
          </a:p>
        </p:txBody>
      </p:sp>
    </p:spTree>
    <p:extLst>
      <p:ext uri="{BB962C8B-B14F-4D97-AF65-F5344CB8AC3E}">
        <p14:creationId xmlns:p14="http://schemas.microsoft.com/office/powerpoint/2010/main" val="15975177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6A38FE85-F599-45AE-8BF2-7C208F791C00}" type="slidenum">
              <a:rPr lang="en-US" smtClean="0"/>
              <a:t>225</a:t>
            </a:fld>
            <a:endParaRPr lang="en-US"/>
          </a:p>
        </p:txBody>
      </p:sp>
    </p:spTree>
    <p:extLst>
      <p:ext uri="{BB962C8B-B14F-4D97-AF65-F5344CB8AC3E}">
        <p14:creationId xmlns:p14="http://schemas.microsoft.com/office/powerpoint/2010/main" val="116700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8D3A4F-0ADF-43BE-9D45-962F2AA50D03}"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27122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8D3A4F-0ADF-43BE-9D45-962F2AA50D03}"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32795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8D3A4F-0ADF-43BE-9D45-962F2AA50D03}"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241398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68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8D3A4F-0ADF-43BE-9D45-962F2AA50D03}"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29792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8D3A4F-0ADF-43BE-9D45-962F2AA50D03}"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161923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8D3A4F-0ADF-43BE-9D45-962F2AA50D03}"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250449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8D3A4F-0ADF-43BE-9D45-962F2AA50D03}" type="datetimeFigureOut">
              <a:rPr lang="en-GB" smtClean="0"/>
              <a:t>20/05/2025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91749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8D3A4F-0ADF-43BE-9D45-962F2AA50D03}" type="datetimeFigureOut">
              <a:rPr lang="en-GB" smtClean="0"/>
              <a:t>20/05/2025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172853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D3A4F-0ADF-43BE-9D45-962F2AA50D03}" type="datetimeFigureOut">
              <a:rPr lang="en-GB" smtClean="0"/>
              <a:t>20/05/2025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15938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8D3A4F-0ADF-43BE-9D45-962F2AA50D03}"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18427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8D3A4F-0ADF-43BE-9D45-962F2AA50D03}"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CC7B8-3E89-4794-B8B1-AE3611A84F33}" type="slidenum">
              <a:rPr lang="en-GB" smtClean="0"/>
              <a:t>‹#›</a:t>
            </a:fld>
            <a:endParaRPr lang="en-GB"/>
          </a:p>
        </p:txBody>
      </p:sp>
    </p:spTree>
    <p:extLst>
      <p:ext uri="{BB962C8B-B14F-4D97-AF65-F5344CB8AC3E}">
        <p14:creationId xmlns:p14="http://schemas.microsoft.com/office/powerpoint/2010/main" val="179938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D3A4F-0ADF-43BE-9D45-962F2AA50D03}" type="datetimeFigureOut">
              <a:rPr lang="en-GB" smtClean="0"/>
              <a:t>20/05/2025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CC7B8-3E89-4794-B8B1-AE3611A84F33}" type="slidenum">
              <a:rPr lang="en-GB" smtClean="0"/>
              <a:t>‹#›</a:t>
            </a:fld>
            <a:endParaRPr lang="en-GB"/>
          </a:p>
        </p:txBody>
      </p:sp>
    </p:spTree>
    <p:extLst>
      <p:ext uri="{BB962C8B-B14F-4D97-AF65-F5344CB8AC3E}">
        <p14:creationId xmlns:p14="http://schemas.microsoft.com/office/powerpoint/2010/main" val="90301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1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diagramColors" Target="../diagrams/colors39.xml"/><Relationship Id="rId3" Type="http://schemas.openxmlformats.org/officeDocument/2006/relationships/diagramData" Target="../diagrams/data38.xml"/><Relationship Id="rId7" Type="http://schemas.microsoft.com/office/2007/relationships/diagramDrawing" Target="../diagrams/drawing38.xml"/><Relationship Id="rId12" Type="http://schemas.openxmlformats.org/officeDocument/2006/relationships/diagramQuickStyle" Target="../diagrams/quickStyle39.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diagramColors" Target="../diagrams/colors38.xml"/><Relationship Id="rId11" Type="http://schemas.openxmlformats.org/officeDocument/2006/relationships/diagramLayout" Target="../diagrams/layout39.xml"/><Relationship Id="rId5" Type="http://schemas.openxmlformats.org/officeDocument/2006/relationships/diagramQuickStyle" Target="../diagrams/quickStyle38.xml"/><Relationship Id="rId10" Type="http://schemas.openxmlformats.org/officeDocument/2006/relationships/diagramData" Target="../diagrams/data39.xml"/><Relationship Id="rId4" Type="http://schemas.openxmlformats.org/officeDocument/2006/relationships/diagramLayout" Target="../diagrams/layout38.xml"/><Relationship Id="rId9" Type="http://schemas.openxmlformats.org/officeDocument/2006/relationships/chart" Target="../charts/chart2.xml"/><Relationship Id="rId14" Type="http://schemas.microsoft.com/office/2007/relationships/diagramDrawing" Target="../diagrams/drawing39.xml"/></Relationships>
</file>

<file path=ppt/slides/_rels/slide134.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1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sv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5.jpe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 Id="rId1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p:blipFill>
        <p:spPr bwMode="auto">
          <a:xfrm>
            <a:off x="0" y="139482"/>
            <a:ext cx="17932053" cy="12154137"/>
          </a:xfrm>
          <a:prstGeom prst="rect">
            <a:avLst/>
          </a:prstGeom>
          <a:noFill/>
          <a:ln>
            <a:noFill/>
          </a:ln>
          <a:effectLst>
            <a:outerShdw blurRad="50800" dist="50800" dir="5400000" algn="ctr" rotWithShape="0">
              <a:srgbClr val="000000"/>
            </a:outerShdw>
            <a:reflection stA="0" endPos="65000" dist="50800" dir="5400000" sy="-100000" algn="bl" rotWithShape="0"/>
          </a:effectLst>
        </p:spPr>
      </p:pic>
      <p:sp>
        <p:nvSpPr>
          <p:cNvPr id="7" name="TextBox 6"/>
          <p:cNvSpPr txBox="1"/>
          <p:nvPr/>
        </p:nvSpPr>
        <p:spPr>
          <a:xfrm>
            <a:off x="0" y="5934670"/>
            <a:ext cx="12192001" cy="923330"/>
          </a:xfrm>
          <a:prstGeom prst="rect">
            <a:avLst/>
          </a:prstGeom>
          <a:solidFill>
            <a:srgbClr val="FFFFFF"/>
          </a:solidFill>
        </p:spPr>
        <p:txBody>
          <a:bodyPr wrap="square" rtlCol="0">
            <a:spAutoFit/>
          </a:bodyPr>
          <a:lstStyle/>
          <a:p>
            <a:pPr algn="ctr">
              <a:defRPr/>
            </a:pPr>
            <a:r>
              <a:rPr lang="en-GB" b="1" kern="0" dirty="0">
                <a:solidFill>
                  <a:prstClr val="black"/>
                </a:solidFill>
              </a:rPr>
              <a:t>Ministry of Financial Services and Economic Planning</a:t>
            </a:r>
          </a:p>
          <a:p>
            <a:pPr algn="ctr">
              <a:defRPr/>
            </a:pPr>
            <a:r>
              <a:rPr lang="en-GB" kern="0" dirty="0">
                <a:solidFill>
                  <a:srgbClr val="FFFFFF">
                    <a:lumMod val="50000"/>
                  </a:srgbClr>
                </a:solidFill>
              </a:rPr>
              <a:t>Venue: Financial Services Commission House, Ebene</a:t>
            </a:r>
          </a:p>
          <a:p>
            <a:pPr algn="ctr">
              <a:defRPr/>
            </a:pPr>
            <a:r>
              <a:rPr lang="en-GB" kern="0" dirty="0">
                <a:solidFill>
                  <a:srgbClr val="FFFFFF">
                    <a:lumMod val="50000"/>
                  </a:srgbClr>
                </a:solidFill>
              </a:rPr>
              <a:t>Date: 07.05.25</a:t>
            </a:r>
          </a:p>
        </p:txBody>
      </p:sp>
      <p:sp>
        <p:nvSpPr>
          <p:cNvPr id="9" name="Rectangle 8">
            <a:extLst>
              <a:ext uri="{FF2B5EF4-FFF2-40B4-BE49-F238E27FC236}">
                <a16:creationId xmlns:a16="http://schemas.microsoft.com/office/drawing/2014/main" id="{817B6E89-6474-4AB4-90D5-2C2FB4120F12}"/>
              </a:ext>
              <a:ext uri="{C183D7F6-B498-43B3-948B-1728B52AA6E4}">
                <adec:decorative xmlns:adec="http://schemas.microsoft.com/office/drawing/2017/decorative" val="1"/>
              </a:ext>
            </a:extLst>
          </p:cNvPr>
          <p:cNvSpPr/>
          <p:nvPr/>
        </p:nvSpPr>
        <p:spPr bwMode="ltGray">
          <a:xfrm>
            <a:off x="2866291" y="121024"/>
            <a:ext cx="6752493" cy="5795682"/>
          </a:xfrm>
          <a:prstGeom prst="rect">
            <a:avLst/>
          </a:prstGeom>
          <a:solidFill>
            <a:srgbClr val="126974">
              <a:alpha val="59000"/>
            </a:srgbClr>
          </a:solidFill>
          <a:ln w="12700" cap="flat" cmpd="sng" algn="ctr">
            <a:noFill/>
            <a:prstDash val="solid"/>
            <a:miter lim="800000"/>
          </a:ln>
          <a:effectLst/>
        </p:spPr>
        <p:txBody>
          <a:bodyPr rtlCol="0" anchor="ctr"/>
          <a:lstStyle/>
          <a:p>
            <a:pPr algn="ctr">
              <a:defRPr/>
            </a:pPr>
            <a:r>
              <a:rPr lang="en-GB" sz="3200" b="1" kern="0" dirty="0">
                <a:solidFill>
                  <a:srgbClr val="FFFFFF"/>
                </a:solidFill>
                <a:latin typeface="Bell MT" panose="02020503060305020303" pitchFamily="18" charset="0"/>
              </a:rPr>
              <a:t>FINDINGS OF THE MAURITIUS SECOND MONEY LAUNDERING AND TERRORIST FINANCING NATIONAL RISK ASSESSMENT</a:t>
            </a:r>
            <a:endParaRPr lang="en-US" sz="3200" b="1" kern="0" dirty="0">
              <a:solidFill>
                <a:srgbClr val="FFFFFF"/>
              </a:solidFill>
              <a:latin typeface="Bell MT" panose="02020503060305020303"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2634" y="6107410"/>
            <a:ext cx="710565" cy="577850"/>
          </a:xfrm>
          <a:prstGeom prst="rect">
            <a:avLst/>
          </a:prstGeom>
          <a:solidFill>
            <a:srgbClr val="FFFFFF"/>
          </a:solidFill>
          <a:ln>
            <a:noFill/>
          </a:ln>
        </p:spPr>
      </p:pic>
    </p:spTree>
    <p:extLst>
      <p:ext uri="{BB962C8B-B14F-4D97-AF65-F5344CB8AC3E}">
        <p14:creationId xmlns:p14="http://schemas.microsoft.com/office/powerpoint/2010/main" val="336799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cs typeface="Times New Roman" panose="02020603050405020304" pitchFamily="18" charset="0"/>
              </a:rPr>
              <a:t>ROBBERY/THEFT (LARCENY)</a:t>
            </a:r>
          </a:p>
        </p:txBody>
      </p:sp>
      <p:sp>
        <p:nvSpPr>
          <p:cNvPr id="3" name="TextBox 2">
            <a:extLst>
              <a:ext uri="{FF2B5EF4-FFF2-40B4-BE49-F238E27FC236}">
                <a16:creationId xmlns:a16="http://schemas.microsoft.com/office/drawing/2014/main" id="{641117F0-E17B-4E36-588D-EB499B46E657}"/>
              </a:ext>
            </a:extLst>
          </p:cNvPr>
          <p:cNvSpPr txBox="1"/>
          <p:nvPr/>
        </p:nvSpPr>
        <p:spPr>
          <a:xfrm>
            <a:off x="454212" y="1361568"/>
            <a:ext cx="11365753" cy="4889737"/>
          </a:xfrm>
          <a:prstGeom prst="rect">
            <a:avLst/>
          </a:prstGeom>
          <a:noFill/>
        </p:spPr>
        <p:txBody>
          <a:bodyPr wrap="square" rtlCol="0">
            <a:spAutoFit/>
          </a:bodyPr>
          <a:lstStyle/>
          <a:p>
            <a:pPr marL="712788" indent="-285750">
              <a:lnSpc>
                <a:spcPct val="150000"/>
              </a:lnSpc>
              <a:buFont typeface="Arial" panose="020B0604020202020204" pitchFamily="34" charset="0"/>
              <a:buChar char="•"/>
              <a:tabLst>
                <a:tab pos="712788" algn="l"/>
              </a:tabLst>
            </a:pPr>
            <a:r>
              <a:rPr lang="en-US" sz="2100" dirty="0"/>
              <a:t>41,118 cases of larceny were investigated</a:t>
            </a:r>
          </a:p>
          <a:p>
            <a:pPr marL="712788" indent="-285750">
              <a:lnSpc>
                <a:spcPct val="150000"/>
              </a:lnSpc>
              <a:buFont typeface="Arial" panose="020B0604020202020204" pitchFamily="34" charset="0"/>
              <a:buChar char="•"/>
              <a:tabLst>
                <a:tab pos="712788" algn="l"/>
              </a:tabLst>
            </a:pPr>
            <a:r>
              <a:rPr lang="en-US" sz="2100" dirty="0"/>
              <a:t>Proceeds generated by these cases amounted to USD 43,869,641</a:t>
            </a:r>
          </a:p>
          <a:p>
            <a:pPr marL="712788" indent="-285750">
              <a:lnSpc>
                <a:spcPct val="150000"/>
              </a:lnSpc>
              <a:buFont typeface="Arial" panose="020B0604020202020204" pitchFamily="34" charset="0"/>
              <a:buChar char="•"/>
              <a:tabLst>
                <a:tab pos="712788" algn="l"/>
              </a:tabLst>
            </a:pPr>
            <a:endParaRPr lang="en-US" sz="2100" dirty="0"/>
          </a:p>
          <a:p>
            <a:pPr marL="427038">
              <a:lnSpc>
                <a:spcPct val="150000"/>
              </a:lnSpc>
              <a:tabLst>
                <a:tab pos="712788" algn="l"/>
              </a:tabLst>
            </a:pPr>
            <a:r>
              <a:rPr lang="en-US" sz="2100" u="sng" dirty="0"/>
              <a:t>ML investigations</a:t>
            </a:r>
          </a:p>
          <a:p>
            <a:pPr marL="712788" indent="-285750">
              <a:lnSpc>
                <a:spcPct val="150000"/>
              </a:lnSpc>
              <a:buFont typeface="Arial" panose="020B0604020202020204" pitchFamily="34" charset="0"/>
              <a:buChar char="•"/>
              <a:tabLst>
                <a:tab pos="712788" algn="l"/>
              </a:tabLst>
            </a:pPr>
            <a:r>
              <a:rPr lang="en-US" sz="2100" dirty="0"/>
              <a:t>317 larceny ML investigations were initiated by the MPF</a:t>
            </a:r>
          </a:p>
          <a:p>
            <a:pPr marL="712788" indent="-285750">
              <a:lnSpc>
                <a:spcPct val="150000"/>
              </a:lnSpc>
              <a:buFont typeface="Arial" panose="020B0604020202020204" pitchFamily="34" charset="0"/>
              <a:buChar char="•"/>
              <a:tabLst>
                <a:tab pos="712788" algn="l"/>
              </a:tabLst>
            </a:pPr>
            <a:r>
              <a:rPr lang="en-US" sz="2100" dirty="0"/>
              <a:t>ICAC investigated 11 ML cases with a predicate offence of larceny by a person in receipt of wages.</a:t>
            </a:r>
          </a:p>
          <a:p>
            <a:pPr marL="712788" indent="-285750">
              <a:lnSpc>
                <a:spcPct val="150000"/>
              </a:lnSpc>
              <a:buFont typeface="Arial" panose="020B0604020202020204" pitchFamily="34" charset="0"/>
              <a:buChar char="•"/>
              <a:tabLst>
                <a:tab pos="712788" algn="l"/>
              </a:tabLst>
            </a:pPr>
            <a:r>
              <a:rPr lang="en-US" sz="2100" dirty="0"/>
              <a:t>Most cases were self-laundering through the acquisition of property and merry making</a:t>
            </a:r>
          </a:p>
          <a:p>
            <a:pPr marL="712788" indent="-285750">
              <a:lnSpc>
                <a:spcPct val="150000"/>
              </a:lnSpc>
              <a:buFont typeface="Arial" panose="020B0604020202020204" pitchFamily="34" charset="0"/>
              <a:buChar char="•"/>
              <a:tabLst>
                <a:tab pos="712788" algn="l"/>
              </a:tabLst>
            </a:pPr>
            <a:r>
              <a:rPr lang="en-US" sz="2100" dirty="0"/>
              <a:t>Third-party laundering involved the use of intermediaries to dispose of property stolen and was particularly related to cases where items such as jewellery and other valuables were stolen</a:t>
            </a:r>
            <a:endParaRPr lang="en-GB" sz="2100" dirty="0"/>
          </a:p>
        </p:txBody>
      </p:sp>
    </p:spTree>
    <p:extLst>
      <p:ext uri="{BB962C8B-B14F-4D97-AF65-F5344CB8AC3E}">
        <p14:creationId xmlns:p14="http://schemas.microsoft.com/office/powerpoint/2010/main" val="24947914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32BBA-DCBF-8606-4A9A-28D33D44C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FDA92-4410-2F18-1CDE-166CCAEE38E5}"/>
              </a:ext>
            </a:extLst>
          </p:cNvPr>
          <p:cNvSpPr>
            <a:spLocks noGrp="1"/>
          </p:cNvSpPr>
          <p:nvPr>
            <p:ph type="title"/>
          </p:nvPr>
        </p:nvSpPr>
        <p:spPr>
          <a:xfrm>
            <a:off x="0" y="-128338"/>
            <a:ext cx="12192000" cy="1161143"/>
          </a:xfrm>
          <a:solidFill>
            <a:schemeClr val="accent5">
              <a:lumMod val="50000"/>
            </a:schemeClr>
          </a:solidFill>
        </p:spPr>
        <p:txBody>
          <a:bodyPr vert="horz" lIns="91440" tIns="45720" rIns="91440" bIns="45720" rtlCol="0" anchor="ctr">
            <a:noAutofit/>
          </a:bodyPr>
          <a:lstStyle/>
          <a:p>
            <a:pPr algn="ctr">
              <a:lnSpc>
                <a:spcPct val="100000"/>
              </a:lnSpc>
            </a:pPr>
            <a:r>
              <a:rPr lang="en-US" sz="2600" b="1" dirty="0">
                <a:solidFill>
                  <a:schemeClr val="bg1"/>
                </a:solidFill>
                <a:latin typeface="Bell MT" panose="02020503060305020303" pitchFamily="18" charset="0"/>
              </a:rPr>
              <a:t>OVERVIEW OF INSURANCE SECTOR</a:t>
            </a:r>
            <a:endParaRPr lang="en-US" sz="3200" b="1" dirty="0">
              <a:solidFill>
                <a:schemeClr val="bg1"/>
              </a:solidFill>
              <a:latin typeface="Bell MT" panose="02020503060305020303" pitchFamily="18" charset="0"/>
            </a:endParaRPr>
          </a:p>
        </p:txBody>
      </p:sp>
      <p:graphicFrame>
        <p:nvGraphicFramePr>
          <p:cNvPr id="6" name="Table 5">
            <a:extLst>
              <a:ext uri="{FF2B5EF4-FFF2-40B4-BE49-F238E27FC236}">
                <a16:creationId xmlns:a16="http://schemas.microsoft.com/office/drawing/2014/main" id="{1B912288-4595-823E-8283-D196364C4A60}"/>
              </a:ext>
            </a:extLst>
          </p:cNvPr>
          <p:cNvGraphicFramePr>
            <a:graphicFrameLocks noGrp="1"/>
          </p:cNvGraphicFramePr>
          <p:nvPr>
            <p:extLst>
              <p:ext uri="{D42A27DB-BD31-4B8C-83A1-F6EECF244321}">
                <p14:modId xmlns:p14="http://schemas.microsoft.com/office/powerpoint/2010/main" val="2230326744"/>
              </p:ext>
            </p:extLst>
          </p:nvPr>
        </p:nvGraphicFramePr>
        <p:xfrm>
          <a:off x="1071300" y="1275250"/>
          <a:ext cx="9672900" cy="4207996"/>
        </p:xfrm>
        <a:graphic>
          <a:graphicData uri="http://schemas.openxmlformats.org/drawingml/2006/table">
            <a:tbl>
              <a:tblPr firstRow="1" bandRow="1">
                <a:tableStyleId>{5C22544A-7EE6-4342-B048-85BDC9FD1C3A}</a:tableStyleId>
              </a:tblPr>
              <a:tblGrid>
                <a:gridCol w="4738950">
                  <a:extLst>
                    <a:ext uri="{9D8B030D-6E8A-4147-A177-3AD203B41FA5}">
                      <a16:colId xmlns:a16="http://schemas.microsoft.com/office/drawing/2014/main" val="1108920517"/>
                    </a:ext>
                  </a:extLst>
                </a:gridCol>
                <a:gridCol w="4933950">
                  <a:extLst>
                    <a:ext uri="{9D8B030D-6E8A-4147-A177-3AD203B41FA5}">
                      <a16:colId xmlns:a16="http://schemas.microsoft.com/office/drawing/2014/main" val="2834882917"/>
                    </a:ext>
                  </a:extLst>
                </a:gridCol>
              </a:tblGrid>
              <a:tr h="1201250">
                <a:tc gridSpan="2">
                  <a:txBody>
                    <a:bodyPr/>
                    <a:lstStyle/>
                    <a:p>
                      <a:pPr algn="just"/>
                      <a:r>
                        <a:rPr lang="en-US" sz="1800" dirty="0">
                          <a:latin typeface="+mn-lt"/>
                          <a:cs typeface="Times New Roman" panose="02020603050405020304" pitchFamily="18" charset="0"/>
                        </a:rPr>
                        <a:t>As a well-regulated and evolving industry, the insurance sector has grown in sophistication and diversity, offering a wide range of products and services, from life and non-life insurance to reinsurance and captive insurance.</a:t>
                      </a:r>
                    </a:p>
                  </a:txBody>
                  <a:tcPr/>
                </a:tc>
                <a:tc hMerge="1">
                  <a:txBody>
                    <a:bodyPr/>
                    <a:lstStyle/>
                    <a:p>
                      <a:endParaRPr lang="aa-ET" dirty="0"/>
                    </a:p>
                  </a:txBody>
                  <a:tcPr/>
                </a:tc>
                <a:extLst>
                  <a:ext uri="{0D108BD9-81ED-4DB2-BD59-A6C34878D82A}">
                    <a16:rowId xmlns:a16="http://schemas.microsoft.com/office/drawing/2014/main" val="1315247644"/>
                  </a:ext>
                </a:extLst>
              </a:tr>
              <a:tr h="468001">
                <a:tc>
                  <a:txBody>
                    <a:bodyPr/>
                    <a:lstStyle/>
                    <a:p>
                      <a:pPr algn="ctr"/>
                      <a:r>
                        <a:rPr lang="en-US" sz="1800" b="1" dirty="0">
                          <a:latin typeface="+mn-lt"/>
                          <a:cs typeface="Times New Roman" panose="02020603050405020304" pitchFamily="18" charset="0"/>
                        </a:rPr>
                        <a:t>Long-term insurance </a:t>
                      </a:r>
                      <a:endParaRPr lang="aa-ET" sz="1800" b="1" dirty="0">
                        <a:latin typeface="+mn-lt"/>
                        <a:cs typeface="Times New Roman" panose="02020603050405020304" pitchFamily="18" charset="0"/>
                      </a:endParaRPr>
                    </a:p>
                  </a:txBody>
                  <a:tcPr/>
                </a:tc>
                <a:tc>
                  <a:txBody>
                    <a:bodyPr/>
                    <a:lstStyle/>
                    <a:p>
                      <a:pPr algn="ctr"/>
                      <a:r>
                        <a:rPr lang="en-US" sz="1800" b="1" dirty="0">
                          <a:latin typeface="+mn-lt"/>
                          <a:cs typeface="Times New Roman" panose="02020603050405020304" pitchFamily="18" charset="0"/>
                        </a:rPr>
                        <a:t>General Insurance </a:t>
                      </a:r>
                      <a:endParaRPr lang="aa-ET" sz="1800" b="1" dirty="0">
                        <a:latin typeface="+mn-lt"/>
                        <a:cs typeface="Times New Roman" panose="02020603050405020304" pitchFamily="18" charset="0"/>
                      </a:endParaRPr>
                    </a:p>
                  </a:txBody>
                  <a:tcPr/>
                </a:tc>
                <a:extLst>
                  <a:ext uri="{0D108BD9-81ED-4DB2-BD59-A6C34878D82A}">
                    <a16:rowId xmlns:a16="http://schemas.microsoft.com/office/drawing/2014/main" val="1381130236"/>
                  </a:ext>
                </a:extLst>
              </a:tr>
              <a:tr h="2538745">
                <a:tc>
                  <a:txBody>
                    <a:bodyPr/>
                    <a:lstStyle/>
                    <a:p>
                      <a:pPr marL="285750" indent="-285750">
                        <a:buFont typeface="Arial" panose="020B0604020202020204" pitchFamily="34" charset="0"/>
                        <a:buChar char="•"/>
                      </a:pPr>
                      <a:r>
                        <a:rPr lang="en-US" sz="1800" dirty="0">
                          <a:latin typeface="+mn-lt"/>
                          <a:cs typeface="Times New Roman" panose="02020603050405020304" pitchFamily="18" charset="0"/>
                        </a:rPr>
                        <a:t>Linked Long-Term Insurance</a:t>
                      </a:r>
                    </a:p>
                    <a:p>
                      <a:pPr marL="285750" indent="-285750">
                        <a:buFont typeface="Arial" panose="020B0604020202020204" pitchFamily="34" charset="0"/>
                        <a:buChar char="•"/>
                      </a:pPr>
                      <a:r>
                        <a:rPr lang="en-US" sz="1800" dirty="0">
                          <a:latin typeface="+mn-lt"/>
                          <a:cs typeface="Times New Roman" panose="02020603050405020304" pitchFamily="18" charset="0"/>
                        </a:rPr>
                        <a:t>Life Insurance Plans with a Cash Value</a:t>
                      </a:r>
                    </a:p>
                    <a:p>
                      <a:pPr marL="285750" indent="-285750">
                        <a:buFont typeface="Arial" panose="020B0604020202020204" pitchFamily="34" charset="0"/>
                        <a:buChar char="•"/>
                      </a:pPr>
                      <a:r>
                        <a:rPr lang="en-US" sz="1800" dirty="0">
                          <a:latin typeface="+mn-lt"/>
                          <a:cs typeface="Times New Roman" panose="02020603050405020304" pitchFamily="18" charset="0"/>
                        </a:rPr>
                        <a:t>Investment/Savings component, Pure Protection Life Insurance Plans</a:t>
                      </a:r>
                    </a:p>
                    <a:p>
                      <a:pPr marL="285750" indent="-285750">
                        <a:buFont typeface="Arial" panose="020B0604020202020204" pitchFamily="34" charset="0"/>
                        <a:buChar char="•"/>
                      </a:pPr>
                      <a:r>
                        <a:rPr lang="en-US" sz="1800" dirty="0">
                          <a:latin typeface="+mn-lt"/>
                          <a:cs typeface="Times New Roman" panose="02020603050405020304" pitchFamily="18" charset="0"/>
                        </a:rPr>
                        <a:t>Other Life Insurance Plans</a:t>
                      </a:r>
                    </a:p>
                    <a:p>
                      <a:pPr marL="285750" indent="-285750">
                        <a:buFont typeface="Arial" panose="020B0604020202020204" pitchFamily="34" charset="0"/>
                        <a:buChar char="•"/>
                      </a:pPr>
                      <a:r>
                        <a:rPr lang="en-US" sz="1800" dirty="0">
                          <a:latin typeface="+mn-lt"/>
                          <a:cs typeface="Times New Roman" panose="02020603050405020304" pitchFamily="18" charset="0"/>
                        </a:rPr>
                        <a:t>Annuities and Pensions</a:t>
                      </a:r>
                    </a:p>
                    <a:p>
                      <a:endParaRPr lang="aa-ET" sz="1800" dirty="0">
                        <a:latin typeface="+mn-lt"/>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1800" dirty="0">
                          <a:latin typeface="+mn-lt"/>
                          <a:cs typeface="Times New Roman" panose="02020603050405020304" pitchFamily="18" charset="0"/>
                        </a:rPr>
                        <a:t>Motor, </a:t>
                      </a:r>
                    </a:p>
                    <a:p>
                      <a:pPr marL="285750" indent="-285750">
                        <a:buFont typeface="Arial" panose="020B0604020202020204" pitchFamily="34" charset="0"/>
                        <a:buChar char="•"/>
                      </a:pPr>
                      <a:r>
                        <a:rPr lang="en-US" sz="1800" dirty="0">
                          <a:latin typeface="+mn-lt"/>
                          <a:cs typeface="Times New Roman" panose="02020603050405020304" pitchFamily="18" charset="0"/>
                        </a:rPr>
                        <a:t>Accident &amp; Health</a:t>
                      </a:r>
                    </a:p>
                    <a:p>
                      <a:pPr marL="285750" indent="-285750">
                        <a:buFont typeface="Arial" panose="020B0604020202020204" pitchFamily="34" charset="0"/>
                        <a:buChar char="•"/>
                      </a:pPr>
                      <a:r>
                        <a:rPr lang="en-US" sz="1800" dirty="0">
                          <a:latin typeface="+mn-lt"/>
                          <a:cs typeface="Times New Roman" panose="02020603050405020304" pitchFamily="18" charset="0"/>
                        </a:rPr>
                        <a:t>Property, </a:t>
                      </a:r>
                    </a:p>
                    <a:p>
                      <a:pPr marL="285750" indent="-285750">
                        <a:buFont typeface="Arial" panose="020B0604020202020204" pitchFamily="34" charset="0"/>
                        <a:buChar char="•"/>
                      </a:pPr>
                      <a:r>
                        <a:rPr lang="en-US" sz="1800" dirty="0">
                          <a:latin typeface="+mn-lt"/>
                          <a:cs typeface="Times New Roman" panose="02020603050405020304" pitchFamily="18" charset="0"/>
                        </a:rPr>
                        <a:t>Miscellaneous</a:t>
                      </a:r>
                    </a:p>
                    <a:p>
                      <a:pPr marL="285750" indent="-285750">
                        <a:buFont typeface="Arial" panose="020B0604020202020204" pitchFamily="34" charset="0"/>
                        <a:buChar char="•"/>
                      </a:pPr>
                      <a:r>
                        <a:rPr lang="en-US" sz="1800" dirty="0">
                          <a:latin typeface="+mn-lt"/>
                          <a:cs typeface="Times New Roman" panose="02020603050405020304" pitchFamily="18" charset="0"/>
                        </a:rPr>
                        <a:t>Liability, </a:t>
                      </a:r>
                    </a:p>
                    <a:p>
                      <a:pPr marL="285750" indent="-285750">
                        <a:buFont typeface="Arial" panose="020B0604020202020204" pitchFamily="34" charset="0"/>
                        <a:buChar char="•"/>
                      </a:pPr>
                      <a:r>
                        <a:rPr lang="en-US" sz="1800" dirty="0">
                          <a:latin typeface="+mn-lt"/>
                          <a:cs typeface="Times New Roman" panose="02020603050405020304" pitchFamily="18" charset="0"/>
                        </a:rPr>
                        <a:t>Transportation</a:t>
                      </a:r>
                    </a:p>
                    <a:p>
                      <a:pPr marL="285750" indent="-285750">
                        <a:buFont typeface="Arial" panose="020B0604020202020204" pitchFamily="34" charset="0"/>
                        <a:buChar char="•"/>
                      </a:pPr>
                      <a:r>
                        <a:rPr lang="en-US" sz="1800" dirty="0">
                          <a:latin typeface="+mn-lt"/>
                          <a:cs typeface="Times New Roman" panose="02020603050405020304" pitchFamily="18" charset="0"/>
                        </a:rPr>
                        <a:t>Engineering, and </a:t>
                      </a:r>
                    </a:p>
                    <a:p>
                      <a:pPr marL="285750" indent="-285750">
                        <a:buFont typeface="Arial" panose="020B0604020202020204" pitchFamily="34" charset="0"/>
                        <a:buChar char="•"/>
                      </a:pPr>
                      <a:r>
                        <a:rPr lang="en-US" sz="1800" dirty="0">
                          <a:latin typeface="+mn-lt"/>
                          <a:cs typeface="Times New Roman" panose="02020603050405020304" pitchFamily="18" charset="0"/>
                        </a:rPr>
                        <a:t>Guarantee classes. </a:t>
                      </a:r>
                    </a:p>
                  </a:txBody>
                  <a:tcPr/>
                </a:tc>
                <a:extLst>
                  <a:ext uri="{0D108BD9-81ED-4DB2-BD59-A6C34878D82A}">
                    <a16:rowId xmlns:a16="http://schemas.microsoft.com/office/drawing/2014/main" val="3514607565"/>
                  </a:ext>
                </a:extLst>
              </a:tr>
            </a:tbl>
          </a:graphicData>
        </a:graphic>
      </p:graphicFrame>
    </p:spTree>
    <p:extLst>
      <p:ext uri="{BB962C8B-B14F-4D97-AF65-F5344CB8AC3E}">
        <p14:creationId xmlns:p14="http://schemas.microsoft.com/office/powerpoint/2010/main" val="31718710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1E87-97A8-A796-A736-F9587C333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913B1-5960-C2BA-BAC5-82B3131FB527}"/>
              </a:ext>
            </a:extLst>
          </p:cNvPr>
          <p:cNvSpPr>
            <a:spLocks noGrp="1"/>
          </p:cNvSpPr>
          <p:nvPr>
            <p:ph type="title"/>
          </p:nvPr>
        </p:nvSpPr>
        <p:spPr>
          <a:xfrm>
            <a:off x="0" y="-1"/>
            <a:ext cx="12192000" cy="1161143"/>
          </a:xfrm>
          <a:solidFill>
            <a:schemeClr val="accent5">
              <a:lumMod val="50000"/>
            </a:schemeClr>
          </a:solidFill>
        </p:spPr>
        <p:txBody>
          <a:bodyPr vert="horz" lIns="91440" tIns="45720" rIns="91440" bIns="45720" rtlCol="0" anchor="ctr">
            <a:noAutofit/>
          </a:bodyPr>
          <a:lstStyle/>
          <a:p>
            <a:pPr algn="ctr">
              <a:lnSpc>
                <a:spcPct val="100000"/>
              </a:lnSpc>
            </a:pPr>
            <a:r>
              <a:rPr lang="en-US" sz="2600" b="1">
                <a:solidFill>
                  <a:schemeClr val="bg1"/>
                </a:solidFill>
                <a:latin typeface="Bell MT" panose="02020503060305020303" pitchFamily="18" charset="0"/>
              </a:rPr>
              <a:t>OVERVIEW OF INSURANCE SECTOR (continued)</a:t>
            </a:r>
            <a:endParaRPr lang="en-US" sz="3200" b="1" dirty="0">
              <a:solidFill>
                <a:schemeClr val="bg1"/>
              </a:solidFill>
              <a:latin typeface="Bell MT" panose="02020503060305020303" pitchFamily="18" charset="0"/>
            </a:endParaRPr>
          </a:p>
        </p:txBody>
      </p:sp>
      <p:graphicFrame>
        <p:nvGraphicFramePr>
          <p:cNvPr id="8" name="Content Placeholder 2">
            <a:extLst>
              <a:ext uri="{FF2B5EF4-FFF2-40B4-BE49-F238E27FC236}">
                <a16:creationId xmlns:a16="http://schemas.microsoft.com/office/drawing/2014/main" id="{CD76C97A-4CF5-99A6-2B57-873FD86374D0}"/>
              </a:ext>
            </a:extLst>
          </p:cNvPr>
          <p:cNvGraphicFramePr>
            <a:graphicFrameLocks noGrp="1"/>
          </p:cNvGraphicFramePr>
          <p:nvPr>
            <p:ph idx="1"/>
            <p:extLst>
              <p:ext uri="{D42A27DB-BD31-4B8C-83A1-F6EECF244321}">
                <p14:modId xmlns:p14="http://schemas.microsoft.com/office/powerpoint/2010/main" val="3421967572"/>
              </p:ext>
            </p:extLst>
          </p:nvPr>
        </p:nvGraphicFramePr>
        <p:xfrm>
          <a:off x="325016" y="1436611"/>
          <a:ext cx="10741090" cy="457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0ABB0E9-ED8D-0414-1A8F-241ED955BAF2}"/>
              </a:ext>
            </a:extLst>
          </p:cNvPr>
          <p:cNvSpPr txBox="1"/>
          <p:nvPr/>
        </p:nvSpPr>
        <p:spPr>
          <a:xfrm>
            <a:off x="1900075" y="3106316"/>
            <a:ext cx="9005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rPr>
              <a:t>Gross Premium for Long-Term Insurance Business amounted to MUR 11.7 bn in 2023 compared to MUR 12.6 bn in 2022 (- 7%).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Times New Roman" panose="02020603050405020304" pitchFamily="18" charset="0"/>
              </a:rPr>
              <a:t>The Long-Term Insurance sector saw an increased in Total Assets, which amounted to MUR 117.4 bn in 2023 compared to MUR 109.6 in 2022 (a growth of 7%). </a:t>
            </a:r>
            <a:endParaRPr kumimoji="0" lang="aa-ET" sz="18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1650736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4F624-D4F4-D9BF-8CF1-5B7C45E6C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843B4-7FC8-D7CF-90AF-CC36628D5445}"/>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A2B71CAC-9917-CF50-5A58-19F2F0DF2A1E}"/>
              </a:ext>
            </a:extLst>
          </p:cNvPr>
          <p:cNvSpPr>
            <a:spLocks noGrp="1"/>
          </p:cNvSpPr>
          <p:nvPr>
            <p:ph idx="1"/>
          </p:nvPr>
        </p:nvSpPr>
        <p:spPr>
          <a:xfrm>
            <a:off x="717886"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endParaRPr lang="en-US" b="1" dirty="0"/>
          </a:p>
          <a:p>
            <a:pPr marL="1090613" indent="-460375" algn="just">
              <a:buFont typeface="Wingdings" panose="05000000000000000000" pitchFamily="2" charset="2"/>
              <a:buChar char="§"/>
            </a:pPr>
            <a:endParaRPr lang="en-US" sz="2400" dirty="0"/>
          </a:p>
          <a:p>
            <a:pPr marL="454025" indent="0">
              <a:buNone/>
            </a:pPr>
            <a:endParaRPr lang="en-GB" sz="900" dirty="0"/>
          </a:p>
          <a:p>
            <a:endParaRPr lang="en-US" sz="2400" dirty="0"/>
          </a:p>
        </p:txBody>
      </p:sp>
      <p:graphicFrame>
        <p:nvGraphicFramePr>
          <p:cNvPr id="26" name="TextBox 4">
            <a:extLst>
              <a:ext uri="{FF2B5EF4-FFF2-40B4-BE49-F238E27FC236}">
                <a16:creationId xmlns:a16="http://schemas.microsoft.com/office/drawing/2014/main" id="{A3B9371F-4D19-C120-2FCC-03D5E38D6425}"/>
              </a:ext>
            </a:extLst>
          </p:cNvPr>
          <p:cNvGraphicFramePr/>
          <p:nvPr>
            <p:extLst>
              <p:ext uri="{D42A27DB-BD31-4B8C-83A1-F6EECF244321}">
                <p14:modId xmlns:p14="http://schemas.microsoft.com/office/powerpoint/2010/main" val="1356511445"/>
              </p:ext>
            </p:extLst>
          </p:nvPr>
        </p:nvGraphicFramePr>
        <p:xfrm>
          <a:off x="1265902" y="922435"/>
          <a:ext cx="9438835" cy="577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8868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E9238-0ADA-9810-5907-CE4A81F8F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64CC1-E817-7072-609F-D9D68D787636}"/>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2E5CBAB8-ABE7-64FF-CC2F-4162FB25871C}"/>
              </a:ext>
            </a:extLst>
          </p:cNvPr>
          <p:cNvSpPr>
            <a:spLocks noGrp="1"/>
          </p:cNvSpPr>
          <p:nvPr>
            <p:ph idx="1"/>
          </p:nvPr>
        </p:nvSpPr>
        <p:spPr>
          <a:xfrm>
            <a:off x="678130"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endParaRPr lang="en-US" b="1" dirty="0"/>
          </a:p>
          <a:p>
            <a:pPr marL="1090613" indent="-460375" algn="just">
              <a:buFont typeface="Wingdings" panose="05000000000000000000" pitchFamily="2" charset="2"/>
              <a:buChar char="§"/>
            </a:pPr>
            <a:endParaRPr lang="en-US" sz="2400" dirty="0"/>
          </a:p>
          <a:p>
            <a:pPr marL="454025" indent="0">
              <a:buNone/>
            </a:pPr>
            <a:endParaRPr lang="en-GB" sz="900" dirty="0"/>
          </a:p>
          <a:p>
            <a:endParaRPr lang="en-US" sz="2400" dirty="0"/>
          </a:p>
        </p:txBody>
      </p:sp>
      <p:grpSp>
        <p:nvGrpSpPr>
          <p:cNvPr id="6" name="Group 5">
            <a:extLst>
              <a:ext uri="{FF2B5EF4-FFF2-40B4-BE49-F238E27FC236}">
                <a16:creationId xmlns:a16="http://schemas.microsoft.com/office/drawing/2014/main" id="{28512489-93C3-38D6-BC80-4DC0E247F53E}"/>
              </a:ext>
            </a:extLst>
          </p:cNvPr>
          <p:cNvGrpSpPr/>
          <p:nvPr/>
        </p:nvGrpSpPr>
        <p:grpSpPr>
          <a:xfrm>
            <a:off x="3387399" y="1061459"/>
            <a:ext cx="5245810" cy="5245810"/>
            <a:chOff x="2738082" y="1232"/>
            <a:chExt cx="5245810" cy="5245810"/>
          </a:xfrm>
        </p:grpSpPr>
        <p:sp>
          <p:nvSpPr>
            <p:cNvPr id="7" name="Oval 6">
              <a:extLst>
                <a:ext uri="{FF2B5EF4-FFF2-40B4-BE49-F238E27FC236}">
                  <a16:creationId xmlns:a16="http://schemas.microsoft.com/office/drawing/2014/main" id="{7D5A3E0B-7C3D-DB87-F7DB-3AAF27B23F8A}"/>
                </a:ext>
              </a:extLst>
            </p:cNvPr>
            <p:cNvSpPr/>
            <p:nvPr/>
          </p:nvSpPr>
          <p:spPr>
            <a:xfrm>
              <a:off x="2738082" y="1232"/>
              <a:ext cx="5245810" cy="52458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DA7395AF-FB55-F57C-791F-6EBC2BF5BE9F}"/>
                </a:ext>
              </a:extLst>
            </p:cNvPr>
            <p:cNvSpPr txBox="1"/>
            <p:nvPr/>
          </p:nvSpPr>
          <p:spPr>
            <a:xfrm>
              <a:off x="3506313" y="769463"/>
              <a:ext cx="3709348" cy="3709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Times New Roman" panose="02020603050405020304" pitchFamily="18" charset="0"/>
                </a:rPr>
                <a:t>The final vulnerability level of the insurance sector is rated as </a:t>
              </a:r>
              <a:r>
                <a:rPr kumimoji="0" lang="en-US" sz="3600" b="0" i="0" u="none" strike="noStrike" kern="1200" cap="none" spc="0" normalizeH="0" baseline="0" noProof="0" dirty="0">
                  <a:ln>
                    <a:noFill/>
                  </a:ln>
                  <a:solidFill>
                    <a:srgbClr val="FFCC00"/>
                  </a:solidFill>
                  <a:effectLst/>
                  <a:uLnTx/>
                  <a:uFillTx/>
                  <a:ea typeface="+mn-ea"/>
                  <a:cs typeface="Times New Roman" panose="02020603050405020304" pitchFamily="18" charset="0"/>
                </a:rPr>
                <a:t>Medium</a:t>
              </a:r>
              <a:r>
                <a:rPr kumimoji="0" lang="en-US" sz="3600" b="0" i="0" u="none" strike="noStrike" kern="1200" cap="none" spc="0" normalizeH="0" baseline="0" noProof="0" dirty="0">
                  <a:ln>
                    <a:noFill/>
                  </a:ln>
                  <a:solidFill>
                    <a:prstClr val="white"/>
                  </a:solidFill>
                  <a:effectLst/>
                  <a:uLnTx/>
                  <a:uFillTx/>
                  <a:ea typeface="+mn-ea"/>
                  <a:cs typeface="Times New Roman" panose="02020603050405020304" pitchFamily="18" charset="0"/>
                </a:rPr>
                <a:t>. </a:t>
              </a:r>
              <a:endParaRPr kumimoji="0" lang="aa-ET" sz="3600" b="0" i="0" u="none" strike="noStrike" kern="1200" cap="none" spc="0" normalizeH="0" baseline="0" noProof="0" dirty="0">
                <a:ln>
                  <a:noFill/>
                </a:ln>
                <a:solidFill>
                  <a:prstClr val="white"/>
                </a:solidFill>
                <a:effectLst/>
                <a:uLnTx/>
                <a:uFillTx/>
                <a:ea typeface="+mn-ea"/>
                <a:cs typeface="Times New Roman" panose="02020603050405020304" pitchFamily="18" charset="0"/>
              </a:endParaRPr>
            </a:p>
          </p:txBody>
        </p:sp>
      </p:grpSp>
    </p:spTree>
    <p:extLst>
      <p:ext uri="{BB962C8B-B14F-4D97-AF65-F5344CB8AC3E}">
        <p14:creationId xmlns:p14="http://schemas.microsoft.com/office/powerpoint/2010/main" val="2885430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E08B0-6C2A-5F0A-1581-30647CAAE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B58CA-C0F2-47E5-6BE8-65795D76A59D}"/>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4BDADDA6-DED1-2149-4283-B1C5B120FD08}"/>
              </a:ext>
            </a:extLst>
          </p:cNvPr>
          <p:cNvGraphicFramePr>
            <a:graphicFrameLocks noGrp="1"/>
          </p:cNvGraphicFramePr>
          <p:nvPr>
            <p:ph idx="1"/>
            <p:extLst>
              <p:ext uri="{D42A27DB-BD31-4B8C-83A1-F6EECF244321}">
                <p14:modId xmlns:p14="http://schemas.microsoft.com/office/powerpoint/2010/main" val="212802312"/>
              </p:ext>
            </p:extLst>
          </p:nvPr>
        </p:nvGraphicFramePr>
        <p:xfrm>
          <a:off x="264257" y="1171074"/>
          <a:ext cx="10891423" cy="5287191"/>
        </p:xfrm>
        <a:graphic>
          <a:graphicData uri="http://schemas.openxmlformats.org/drawingml/2006/table">
            <a:tbl>
              <a:tblPr firstRow="1" firstCol="1" bandRow="1">
                <a:tableStyleId>{5C22544A-7EE6-4342-B048-85BDC9FD1C3A}</a:tableStyleId>
              </a:tblPr>
              <a:tblGrid>
                <a:gridCol w="3247175">
                  <a:extLst>
                    <a:ext uri="{9D8B030D-6E8A-4147-A177-3AD203B41FA5}">
                      <a16:colId xmlns:a16="http://schemas.microsoft.com/office/drawing/2014/main" val="2658256265"/>
                    </a:ext>
                  </a:extLst>
                </a:gridCol>
                <a:gridCol w="5481689">
                  <a:extLst>
                    <a:ext uri="{9D8B030D-6E8A-4147-A177-3AD203B41FA5}">
                      <a16:colId xmlns:a16="http://schemas.microsoft.com/office/drawing/2014/main" val="2029559566"/>
                    </a:ext>
                  </a:extLst>
                </a:gridCol>
                <a:gridCol w="2162559">
                  <a:extLst>
                    <a:ext uri="{9D8B030D-6E8A-4147-A177-3AD203B41FA5}">
                      <a16:colId xmlns:a16="http://schemas.microsoft.com/office/drawing/2014/main" val="3004575377"/>
                    </a:ext>
                  </a:extLst>
                </a:gridCol>
              </a:tblGrid>
              <a:tr h="553132">
                <a:tc>
                  <a:txBody>
                    <a:bodyPr/>
                    <a:lstStyle/>
                    <a:p>
                      <a:pPr marL="0" marR="0">
                        <a:lnSpc>
                          <a:spcPct val="107000"/>
                        </a:lnSpc>
                        <a:spcBef>
                          <a:spcPts val="0"/>
                        </a:spcBef>
                        <a:spcAft>
                          <a:spcPts val="0"/>
                        </a:spcAft>
                      </a:pPr>
                      <a:r>
                        <a:rPr lang="en-US" sz="1800" dirty="0">
                          <a:solidFill>
                            <a:schemeClr val="bg1"/>
                          </a:solidFill>
                          <a:effectLst/>
                          <a:latin typeface="+mn-lt"/>
                        </a:rPr>
                        <a:t>Products – Long Term Insurance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1484931">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1. Linked Long-Term Insurance (LLTI)</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 ML risks in LLTI arise from its investment flexibility, liquidity, and ability to handle large fund volumes.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LLTI holds a significant market share and features a high level of single premium policies.</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Higher cash usage. </a:t>
                      </a:r>
                    </a:p>
                  </a:txBody>
                  <a:tcPr marL="68580" marR="68580" marT="0" marB="0"/>
                </a:tc>
                <a:tc>
                  <a:txBody>
                    <a:bodyPr/>
                    <a:lstStyle/>
                    <a:p>
                      <a:pPr marL="0" marR="0" algn="just">
                        <a:lnSpc>
                          <a:spcPct val="107000"/>
                        </a:lnSpc>
                        <a:spcBef>
                          <a:spcPts val="0"/>
                        </a:spcBef>
                        <a:spcAft>
                          <a:spcPts val="0"/>
                        </a:spcAft>
                      </a:pPr>
                      <a:r>
                        <a:rPr lang="en-US" sz="1800" dirty="0">
                          <a:solidFill>
                            <a:srgbClr val="FF0000"/>
                          </a:solidFill>
                          <a:effectLst/>
                          <a:latin typeface="+mn-lt"/>
                          <a:ea typeface="Calibri" panose="020F0502020204030204" pitchFamily="34" charset="0"/>
                          <a:cs typeface="Times New Roman" panose="02020603050405020304" pitchFamily="18" charset="0"/>
                        </a:rPr>
                        <a:t>Medium-High </a:t>
                      </a:r>
                    </a:p>
                  </a:txBody>
                  <a:tcPr marL="68580" marR="68580" marT="0" marB="0"/>
                </a:tc>
                <a:extLst>
                  <a:ext uri="{0D108BD9-81ED-4DB2-BD59-A6C34878D82A}">
                    <a16:rowId xmlns:a16="http://schemas.microsoft.com/office/drawing/2014/main" val="3361932239"/>
                  </a:ext>
                </a:extLst>
              </a:tr>
              <a:tr h="1240162">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2. Life Insurance Plans with Cash Value and Investment/Saving </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Life insurance plans with cash value and an investment or savings component combine protection with long-term wealth creation.</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Low size, client base, use of agents and its availability of cross-border use  were present</a:t>
                      </a:r>
                    </a:p>
                  </a:txBody>
                  <a:tcPr marL="68580" marR="68580" marT="0" marB="0"/>
                </a:tc>
                <a:tc>
                  <a:txBody>
                    <a:bodyPr/>
                    <a:lstStyle/>
                    <a:p>
                      <a:pPr marL="0" marR="0" algn="just">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Medium-Low </a:t>
                      </a:r>
                    </a:p>
                  </a:txBody>
                  <a:tcPr marL="68580" marR="68580" marT="0" marB="0"/>
                </a:tc>
                <a:extLst>
                  <a:ext uri="{0D108BD9-81ED-4DB2-BD59-A6C34878D82A}">
                    <a16:rowId xmlns:a16="http://schemas.microsoft.com/office/drawing/2014/main" val="2358918935"/>
                  </a:ext>
                </a:extLst>
              </a:tr>
              <a:tr h="1903375">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3. Annuities and Pensions </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Contracts involving liabilities related to human life or annuities, excluding health and accident insurance.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Mostly involved regular premium payments.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Minimal market share, low use of agents, and low cash activity. Investment-type policies are prominently available, and the existence of ML typologies and evidence of fraud or tax evasion risks adds to its inherent vulnerabilities.</a:t>
                      </a:r>
                    </a:p>
                  </a:txBody>
                  <a:tcPr marL="68580" marR="68580" marT="0" marB="0"/>
                </a:tc>
                <a:tc>
                  <a:txBody>
                    <a:bodyPr/>
                    <a:lstStyle/>
                    <a:p>
                      <a:pPr marL="0" marR="0" algn="just">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Medium-Low </a:t>
                      </a:r>
                    </a:p>
                  </a:txBody>
                  <a:tcPr marL="68580" marR="68580" marT="0" marB="0"/>
                </a:tc>
                <a:extLst>
                  <a:ext uri="{0D108BD9-81ED-4DB2-BD59-A6C34878D82A}">
                    <a16:rowId xmlns:a16="http://schemas.microsoft.com/office/drawing/2014/main" val="3653472601"/>
                  </a:ext>
                </a:extLst>
              </a:tr>
            </a:tbl>
          </a:graphicData>
        </a:graphic>
      </p:graphicFrame>
    </p:spTree>
    <p:extLst>
      <p:ext uri="{BB962C8B-B14F-4D97-AF65-F5344CB8AC3E}">
        <p14:creationId xmlns:p14="http://schemas.microsoft.com/office/powerpoint/2010/main" val="14782576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1F05-E779-6415-DF75-DB7C3D54C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EA48F-DAD0-3AD2-C6CC-2429CBC3B278}"/>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5C497804-305F-008C-8D50-BA9B6EB48B97}"/>
              </a:ext>
            </a:extLst>
          </p:cNvPr>
          <p:cNvGraphicFramePr>
            <a:graphicFrameLocks noGrp="1"/>
          </p:cNvGraphicFramePr>
          <p:nvPr>
            <p:ph idx="1"/>
            <p:extLst>
              <p:ext uri="{D42A27DB-BD31-4B8C-83A1-F6EECF244321}">
                <p14:modId xmlns:p14="http://schemas.microsoft.com/office/powerpoint/2010/main" val="2526560853"/>
              </p:ext>
            </p:extLst>
          </p:nvPr>
        </p:nvGraphicFramePr>
        <p:xfrm>
          <a:off x="175683" y="1057383"/>
          <a:ext cx="11415253" cy="2618505"/>
        </p:xfrm>
        <a:graphic>
          <a:graphicData uri="http://schemas.openxmlformats.org/drawingml/2006/table">
            <a:tbl>
              <a:tblPr firstRow="1" firstCol="1" bandRow="1">
                <a:tableStyleId>{5C22544A-7EE6-4342-B048-85BDC9FD1C3A}</a:tableStyleId>
              </a:tblPr>
              <a:tblGrid>
                <a:gridCol w="3804270">
                  <a:extLst>
                    <a:ext uri="{9D8B030D-6E8A-4147-A177-3AD203B41FA5}">
                      <a16:colId xmlns:a16="http://schemas.microsoft.com/office/drawing/2014/main" val="2658256265"/>
                    </a:ext>
                  </a:extLst>
                </a:gridCol>
                <a:gridCol w="4979980">
                  <a:extLst>
                    <a:ext uri="{9D8B030D-6E8A-4147-A177-3AD203B41FA5}">
                      <a16:colId xmlns:a16="http://schemas.microsoft.com/office/drawing/2014/main" val="2029559566"/>
                    </a:ext>
                  </a:extLst>
                </a:gridCol>
                <a:gridCol w="2631003">
                  <a:extLst>
                    <a:ext uri="{9D8B030D-6E8A-4147-A177-3AD203B41FA5}">
                      <a16:colId xmlns:a16="http://schemas.microsoft.com/office/drawing/2014/main" val="3004575377"/>
                    </a:ext>
                  </a:extLst>
                </a:gridCol>
              </a:tblGrid>
              <a:tr h="396513">
                <a:tc>
                  <a:txBody>
                    <a:bodyPr/>
                    <a:lstStyle/>
                    <a:p>
                      <a:pPr marL="0" marR="0">
                        <a:lnSpc>
                          <a:spcPct val="107000"/>
                        </a:lnSpc>
                        <a:spcBef>
                          <a:spcPts val="0"/>
                        </a:spcBef>
                        <a:spcAft>
                          <a:spcPts val="0"/>
                        </a:spcAft>
                      </a:pPr>
                      <a:r>
                        <a:rPr lang="en-US" sz="1800" dirty="0">
                          <a:solidFill>
                            <a:schemeClr val="bg1"/>
                          </a:solidFill>
                          <a:effectLst/>
                          <a:latin typeface="+mn-lt"/>
                        </a:rPr>
                        <a:t>Products – Long Term Insurance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b="1" dirty="0">
                          <a:solidFill>
                            <a:schemeClr val="bg1"/>
                          </a:solidFill>
                          <a:effectLst/>
                          <a:latin typeface="+mn-lt"/>
                        </a:rPr>
                        <a:t>Characteristics</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b="1" dirty="0">
                          <a:solidFill>
                            <a:schemeClr val="bg1"/>
                          </a:solidFill>
                          <a:effectLst/>
                          <a:latin typeface="+mn-lt"/>
                        </a:rPr>
                        <a:t>Inherent ML Vulnerability</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277575083"/>
                  </a:ext>
                </a:extLst>
              </a:tr>
              <a:tr h="1930994">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4. Pure Protection Life Insurance Plan</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A Pure Protection Life Insurance Plan provides financial security to the insured's family upon death, typically with regular premium payments.</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Use of agent involvement and level of cash activity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ML typologies included fraud and tax evasion risks. Cross-border use was rated medium, while anonymous use was unavailable.</a:t>
                      </a:r>
                    </a:p>
                    <a:p>
                      <a:pPr marL="285750" marR="0" indent="-285750" algn="just">
                        <a:lnSpc>
                          <a:spcPct val="90000"/>
                        </a:lnSpc>
                        <a:spcBef>
                          <a:spcPts val="0"/>
                        </a:spcBef>
                        <a:spcAft>
                          <a:spcPts val="0"/>
                        </a:spcAft>
                        <a:buFont typeface="Wingdings" panose="05000000000000000000" pitchFamily="2" charset="2"/>
                        <a:buChar char="§"/>
                      </a:pPr>
                      <a:endParaRPr lang="en-US" sz="1800" kern="1200" dirty="0">
                        <a:effectLst/>
                        <a:latin typeface="+mn-lt"/>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Medium-Low </a:t>
                      </a:r>
                    </a:p>
                  </a:txBody>
                  <a:tcPr marL="68580" marR="68580" marT="0" marB="0"/>
                </a:tc>
                <a:extLst>
                  <a:ext uri="{0D108BD9-81ED-4DB2-BD59-A6C34878D82A}">
                    <a16:rowId xmlns:a16="http://schemas.microsoft.com/office/drawing/2014/main" val="2358918935"/>
                  </a:ext>
                </a:extLst>
              </a:tr>
            </a:tbl>
          </a:graphicData>
        </a:graphic>
      </p:graphicFrame>
    </p:spTree>
    <p:extLst>
      <p:ext uri="{BB962C8B-B14F-4D97-AF65-F5344CB8AC3E}">
        <p14:creationId xmlns:p14="http://schemas.microsoft.com/office/powerpoint/2010/main" val="17308369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BE72-99ED-D4FB-6902-E1CDB3C34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BFF3B-4429-B6F2-2941-25968BD58725}"/>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99C86820-CB0F-0610-3DE1-CF914FE46760}"/>
              </a:ext>
            </a:extLst>
          </p:cNvPr>
          <p:cNvGraphicFramePr>
            <a:graphicFrameLocks noGrp="1"/>
          </p:cNvGraphicFramePr>
          <p:nvPr>
            <p:ph idx="1"/>
            <p:extLst>
              <p:ext uri="{D42A27DB-BD31-4B8C-83A1-F6EECF244321}">
                <p14:modId xmlns:p14="http://schemas.microsoft.com/office/powerpoint/2010/main" val="1883487923"/>
              </p:ext>
            </p:extLst>
          </p:nvPr>
        </p:nvGraphicFramePr>
        <p:xfrm>
          <a:off x="233395" y="1054770"/>
          <a:ext cx="10902691" cy="5611748"/>
        </p:xfrm>
        <a:graphic>
          <a:graphicData uri="http://schemas.openxmlformats.org/drawingml/2006/table">
            <a:tbl>
              <a:tblPr firstRow="1" firstCol="1" bandRow="1">
                <a:tableStyleId>{5C22544A-7EE6-4342-B048-85BDC9FD1C3A}</a:tableStyleId>
              </a:tblPr>
              <a:tblGrid>
                <a:gridCol w="2313863">
                  <a:extLst>
                    <a:ext uri="{9D8B030D-6E8A-4147-A177-3AD203B41FA5}">
                      <a16:colId xmlns:a16="http://schemas.microsoft.com/office/drawing/2014/main" val="2658256265"/>
                    </a:ext>
                  </a:extLst>
                </a:gridCol>
                <a:gridCol w="6470387">
                  <a:extLst>
                    <a:ext uri="{9D8B030D-6E8A-4147-A177-3AD203B41FA5}">
                      <a16:colId xmlns:a16="http://schemas.microsoft.com/office/drawing/2014/main" val="2029559566"/>
                    </a:ext>
                  </a:extLst>
                </a:gridCol>
                <a:gridCol w="2118441">
                  <a:extLst>
                    <a:ext uri="{9D8B030D-6E8A-4147-A177-3AD203B41FA5}">
                      <a16:colId xmlns:a16="http://schemas.microsoft.com/office/drawing/2014/main" val="3004575377"/>
                    </a:ext>
                  </a:extLst>
                </a:gridCol>
              </a:tblGrid>
              <a:tr h="562502">
                <a:tc>
                  <a:txBody>
                    <a:bodyPr/>
                    <a:lstStyle/>
                    <a:p>
                      <a:pPr marL="0" marR="0">
                        <a:lnSpc>
                          <a:spcPct val="107000"/>
                        </a:lnSpc>
                        <a:spcBef>
                          <a:spcPts val="0"/>
                        </a:spcBef>
                        <a:spcAft>
                          <a:spcPts val="0"/>
                        </a:spcAft>
                      </a:pPr>
                      <a:r>
                        <a:rPr lang="en-US" sz="1800" dirty="0">
                          <a:solidFill>
                            <a:schemeClr val="bg1"/>
                          </a:solidFill>
                          <a:effectLst/>
                          <a:latin typeface="+mn-lt"/>
                          <a:cs typeface="Times New Roman" panose="02020603050405020304" pitchFamily="18" charset="0"/>
                        </a:rPr>
                        <a:t>Products – General Insurance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cs typeface="Times New Roman" panose="02020603050405020304" pitchFamily="18" charset="0"/>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cs typeface="Times New Roman" panose="02020603050405020304" pitchFamily="18" charset="0"/>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1935616">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Motor</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Motor insurance provides financial protection against losses or damages involving motor vehicles.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Premium payments were primarily made via bank transfer followed by cheque and cash, with the use of cash transactions was notably higher than other insurance segments.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Domestic typology involving staged accidents and fraudulent claims was reported. </a:t>
                      </a:r>
                    </a:p>
                    <a:p>
                      <a:pPr marL="0" marR="0" indent="0" algn="just">
                        <a:lnSpc>
                          <a:spcPct val="90000"/>
                        </a:lnSpc>
                        <a:spcBef>
                          <a:spcPts val="0"/>
                        </a:spcBef>
                        <a:spcAft>
                          <a:spcPts val="0"/>
                        </a:spcAft>
                        <a:buFont typeface="Wingdings" panose="05000000000000000000" pitchFamily="2" charset="2"/>
                        <a:buNone/>
                      </a:pPr>
                      <a:endParaRPr lang="en-US" sz="1800" kern="1200" dirty="0">
                        <a:effectLst/>
                        <a:latin typeface="+mn-lt"/>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solidFill>
                            <a:srgbClr val="EED412"/>
                          </a:solidFill>
                          <a:effectLst/>
                          <a:latin typeface="+mn-lt"/>
                          <a:ea typeface="Calibri" panose="020F0502020204030204" pitchFamily="34" charset="0"/>
                          <a:cs typeface="Times New Roman" panose="02020603050405020304" pitchFamily="18" charset="0"/>
                        </a:rPr>
                        <a:t>Medium</a:t>
                      </a:r>
                    </a:p>
                  </a:txBody>
                  <a:tcPr marL="68580" marR="68580" marT="0" marB="0"/>
                </a:tc>
                <a:extLst>
                  <a:ext uri="{0D108BD9-81ED-4DB2-BD59-A6C34878D82A}">
                    <a16:rowId xmlns:a16="http://schemas.microsoft.com/office/drawing/2014/main" val="268246234"/>
                  </a:ext>
                </a:extLst>
              </a:tr>
              <a:tr h="1451712">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Property</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Provides benefits for risks related to the use, ownership, loss, or damage of property.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Moderate market share, use of agents, client base, and cash activity. ML typologies and evidence of its use in fraud or tax evasion schemes</a:t>
                      </a:r>
                    </a:p>
                    <a:p>
                      <a:pPr marL="0" marR="0" indent="0" algn="just">
                        <a:lnSpc>
                          <a:spcPct val="90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solidFill>
                            <a:srgbClr val="EED412"/>
                          </a:solidFill>
                          <a:effectLst/>
                          <a:latin typeface="+mn-lt"/>
                          <a:ea typeface="Calibri" panose="020F0502020204030204" pitchFamily="34" charset="0"/>
                          <a:cs typeface="Times New Roman" panose="02020603050405020304" pitchFamily="18" charset="0"/>
                        </a:rPr>
                        <a:t>Medium</a:t>
                      </a:r>
                    </a:p>
                  </a:txBody>
                  <a:tcPr marL="68580" marR="68580" marT="0" marB="0"/>
                </a:tc>
                <a:extLst>
                  <a:ext uri="{0D108BD9-81ED-4DB2-BD59-A6C34878D82A}">
                    <a16:rowId xmlns:a16="http://schemas.microsoft.com/office/drawing/2014/main" val="2071370725"/>
                  </a:ext>
                </a:extLst>
              </a:tr>
              <a:tr h="1568322">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Engineering </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Provides coverage with risks associated with machinery, equipment, construction, or machinery breakdowns.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Low market share and no evidence of ML typologies or use in fraud or tax evasion schemes. However, its use of agents and client base moderately elevated its ML vulnerability.</a:t>
                      </a:r>
                    </a:p>
                  </a:txBody>
                  <a:tcPr marL="68580" marR="68580" marT="0" marB="0"/>
                </a:tc>
                <a:tc>
                  <a:txBody>
                    <a:bodyPr/>
                    <a:lstStyle/>
                    <a:p>
                      <a:pPr marL="0" marR="0" algn="just">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Medium-Low</a:t>
                      </a:r>
                    </a:p>
                  </a:txBody>
                  <a:tcPr marL="68580" marR="68580" marT="0" marB="0"/>
                </a:tc>
                <a:extLst>
                  <a:ext uri="{0D108BD9-81ED-4DB2-BD59-A6C34878D82A}">
                    <a16:rowId xmlns:a16="http://schemas.microsoft.com/office/drawing/2014/main" val="2898230809"/>
                  </a:ext>
                </a:extLst>
              </a:tr>
            </a:tbl>
          </a:graphicData>
        </a:graphic>
      </p:graphicFrame>
    </p:spTree>
    <p:extLst>
      <p:ext uri="{BB962C8B-B14F-4D97-AF65-F5344CB8AC3E}">
        <p14:creationId xmlns:p14="http://schemas.microsoft.com/office/powerpoint/2010/main" val="3288469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36E46-8057-2071-EDFD-7C5E528C9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A0DB7-92D4-427B-BE5B-54ABBAF339FB}"/>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8CA8C4EA-CABE-711A-A6B3-0A7954AB3675}"/>
              </a:ext>
            </a:extLst>
          </p:cNvPr>
          <p:cNvGraphicFramePr>
            <a:graphicFrameLocks noGrp="1"/>
          </p:cNvGraphicFramePr>
          <p:nvPr>
            <p:ph idx="1"/>
            <p:extLst>
              <p:ext uri="{D42A27DB-BD31-4B8C-83A1-F6EECF244321}">
                <p14:modId xmlns:p14="http://schemas.microsoft.com/office/powerpoint/2010/main" val="3912000939"/>
              </p:ext>
            </p:extLst>
          </p:nvPr>
        </p:nvGraphicFramePr>
        <p:xfrm>
          <a:off x="478897" y="1128745"/>
          <a:ext cx="10689846" cy="4537202"/>
        </p:xfrm>
        <a:graphic>
          <a:graphicData uri="http://schemas.openxmlformats.org/drawingml/2006/table">
            <a:tbl>
              <a:tblPr firstRow="1" firstCol="1" bandRow="1">
                <a:tableStyleId>{5C22544A-7EE6-4342-B048-85BDC9FD1C3A}</a:tableStyleId>
              </a:tblPr>
              <a:tblGrid>
                <a:gridCol w="1893774">
                  <a:extLst>
                    <a:ext uri="{9D8B030D-6E8A-4147-A177-3AD203B41FA5}">
                      <a16:colId xmlns:a16="http://schemas.microsoft.com/office/drawing/2014/main" val="2658256265"/>
                    </a:ext>
                  </a:extLst>
                </a:gridCol>
                <a:gridCol w="6782215">
                  <a:extLst>
                    <a:ext uri="{9D8B030D-6E8A-4147-A177-3AD203B41FA5}">
                      <a16:colId xmlns:a16="http://schemas.microsoft.com/office/drawing/2014/main" val="2029559566"/>
                    </a:ext>
                  </a:extLst>
                </a:gridCol>
                <a:gridCol w="2013857">
                  <a:extLst>
                    <a:ext uri="{9D8B030D-6E8A-4147-A177-3AD203B41FA5}">
                      <a16:colId xmlns:a16="http://schemas.microsoft.com/office/drawing/2014/main" val="3004575377"/>
                    </a:ext>
                  </a:extLst>
                </a:gridCol>
              </a:tblGrid>
              <a:tr h="297719">
                <a:tc>
                  <a:txBody>
                    <a:bodyPr/>
                    <a:lstStyle/>
                    <a:p>
                      <a:pPr marL="0" marR="0">
                        <a:lnSpc>
                          <a:spcPct val="107000"/>
                        </a:lnSpc>
                        <a:spcBef>
                          <a:spcPts val="0"/>
                        </a:spcBef>
                        <a:spcAft>
                          <a:spcPts val="0"/>
                        </a:spcAft>
                      </a:pPr>
                      <a:r>
                        <a:rPr lang="en-US" sz="1800" dirty="0">
                          <a:solidFill>
                            <a:schemeClr val="bg1"/>
                          </a:solidFill>
                          <a:effectLst/>
                          <a:latin typeface="+mn-lt"/>
                        </a:rPr>
                        <a:t>Products – General Insurance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1783211">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Liability</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Provides protection against claims resulting from injuries and damage to other people or property.</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ML typologies on the abuse of such product and its use in insurance fraud or tax evasion schemes did not exist.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Furthermore, the level of cash activity and availability of cross-border use associated with this product were found to be less likely to increase its vulnerability. </a:t>
                      </a:r>
                    </a:p>
                    <a:p>
                      <a:pPr marL="0" marR="0" indent="0" algn="just">
                        <a:lnSpc>
                          <a:spcPct val="90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Medium-Low</a:t>
                      </a:r>
                    </a:p>
                  </a:txBody>
                  <a:tcPr marL="68580" marR="68580" marT="0" marB="0"/>
                </a:tc>
                <a:extLst>
                  <a:ext uri="{0D108BD9-81ED-4DB2-BD59-A6C34878D82A}">
                    <a16:rowId xmlns:a16="http://schemas.microsoft.com/office/drawing/2014/main" val="3361932239"/>
                  </a:ext>
                </a:extLst>
              </a:tr>
              <a:tr h="1672808">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Transportation</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Provides coverage for the insured’s property while it is in transit from one location to another, using any necessary mode of transport.</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Market share and availability of cross-border use were found to be minimal.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This was followed by moderate use of agents, client base and level of cash activity. </a:t>
                      </a:r>
                    </a:p>
                    <a:p>
                      <a:pPr marL="0" marR="0" indent="0" algn="just">
                        <a:lnSpc>
                          <a:spcPct val="90000"/>
                        </a:lnSpc>
                        <a:spcBef>
                          <a:spcPts val="0"/>
                        </a:spcBef>
                        <a:spcAft>
                          <a:spcPts val="0"/>
                        </a:spcAft>
                        <a:buFont typeface="Wingdings" panose="05000000000000000000" pitchFamily="2" charset="2"/>
                        <a:buNone/>
                      </a:pPr>
                      <a:endParaRPr lang="en-US" sz="1800" kern="1200" dirty="0">
                        <a:effectLst/>
                        <a:latin typeface="+mn-lt"/>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800" dirty="0">
                          <a:solidFill>
                            <a:schemeClr val="accent6"/>
                          </a:solidFill>
                          <a:effectLst/>
                          <a:latin typeface="+mn-lt"/>
                          <a:ea typeface="Calibri" panose="020F0502020204030204" pitchFamily="34" charset="0"/>
                          <a:cs typeface="Times New Roman" panose="02020603050405020304" pitchFamily="18" charset="0"/>
                        </a:rPr>
                        <a:t>Medium-Low</a:t>
                      </a:r>
                    </a:p>
                    <a:p>
                      <a:pPr marL="0" marR="0" algn="just">
                        <a:lnSpc>
                          <a:spcPct val="107000"/>
                        </a:lnSpc>
                        <a:spcBef>
                          <a:spcPts val="0"/>
                        </a:spcBef>
                        <a:spcAft>
                          <a:spcPts val="0"/>
                        </a:spcAft>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918935"/>
                  </a:ext>
                </a:extLst>
              </a:tr>
            </a:tbl>
          </a:graphicData>
        </a:graphic>
      </p:graphicFrame>
    </p:spTree>
    <p:extLst>
      <p:ext uri="{BB962C8B-B14F-4D97-AF65-F5344CB8AC3E}">
        <p14:creationId xmlns:p14="http://schemas.microsoft.com/office/powerpoint/2010/main" val="39703424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63C3-200D-23BB-2612-A0BD5F7B7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A42A5-FA10-5296-1500-1943F78B46CA}"/>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1A669E92-28B9-20F2-A852-6FF14A3B04D6}"/>
              </a:ext>
            </a:extLst>
          </p:cNvPr>
          <p:cNvGraphicFramePr>
            <a:graphicFrameLocks noGrp="1"/>
          </p:cNvGraphicFramePr>
          <p:nvPr>
            <p:ph idx="1"/>
            <p:extLst>
              <p:ext uri="{D42A27DB-BD31-4B8C-83A1-F6EECF244321}">
                <p14:modId xmlns:p14="http://schemas.microsoft.com/office/powerpoint/2010/main" val="4248678380"/>
              </p:ext>
            </p:extLst>
          </p:nvPr>
        </p:nvGraphicFramePr>
        <p:xfrm>
          <a:off x="261184" y="1126807"/>
          <a:ext cx="10733389" cy="4537202"/>
        </p:xfrm>
        <a:graphic>
          <a:graphicData uri="http://schemas.openxmlformats.org/drawingml/2006/table">
            <a:tbl>
              <a:tblPr firstRow="1" firstCol="1" bandRow="1">
                <a:tableStyleId>{5C22544A-7EE6-4342-B048-85BDC9FD1C3A}</a:tableStyleId>
              </a:tblPr>
              <a:tblGrid>
                <a:gridCol w="2198317">
                  <a:extLst>
                    <a:ext uri="{9D8B030D-6E8A-4147-A177-3AD203B41FA5}">
                      <a16:colId xmlns:a16="http://schemas.microsoft.com/office/drawing/2014/main" val="2658256265"/>
                    </a:ext>
                  </a:extLst>
                </a:gridCol>
                <a:gridCol w="6532099">
                  <a:extLst>
                    <a:ext uri="{9D8B030D-6E8A-4147-A177-3AD203B41FA5}">
                      <a16:colId xmlns:a16="http://schemas.microsoft.com/office/drawing/2014/main" val="2029559566"/>
                    </a:ext>
                  </a:extLst>
                </a:gridCol>
                <a:gridCol w="2002973">
                  <a:extLst>
                    <a:ext uri="{9D8B030D-6E8A-4147-A177-3AD203B41FA5}">
                      <a16:colId xmlns:a16="http://schemas.microsoft.com/office/drawing/2014/main" val="3004575377"/>
                    </a:ext>
                  </a:extLst>
                </a:gridCol>
              </a:tblGrid>
              <a:tr h="459732">
                <a:tc>
                  <a:txBody>
                    <a:bodyPr/>
                    <a:lstStyle/>
                    <a:p>
                      <a:pPr marL="0" marR="0">
                        <a:lnSpc>
                          <a:spcPct val="107000"/>
                        </a:lnSpc>
                        <a:spcBef>
                          <a:spcPts val="0"/>
                        </a:spcBef>
                        <a:spcAft>
                          <a:spcPts val="0"/>
                        </a:spcAft>
                      </a:pPr>
                      <a:r>
                        <a:rPr lang="en-US" sz="1800" dirty="0">
                          <a:solidFill>
                            <a:schemeClr val="bg1"/>
                          </a:solidFill>
                          <a:effectLst/>
                          <a:latin typeface="+mn-lt"/>
                        </a:rPr>
                        <a:t>Products – General Insurance</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b="1" dirty="0">
                          <a:solidFill>
                            <a:schemeClr val="bg1"/>
                          </a:solidFill>
                          <a:effectLst/>
                          <a:latin typeface="+mn-lt"/>
                        </a:rPr>
                        <a:t>Characteristics</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b="1" dirty="0">
                          <a:solidFill>
                            <a:schemeClr val="bg1"/>
                          </a:solidFill>
                          <a:effectLst/>
                          <a:latin typeface="+mn-lt"/>
                        </a:rPr>
                        <a:t>Inherent ML Vulnerability</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277575083"/>
                  </a:ext>
                </a:extLst>
              </a:tr>
              <a:tr h="0">
                <a:tc>
                  <a:txBody>
                    <a:bodyPr/>
                    <a:lstStyle/>
                    <a:p>
                      <a:pPr marL="0" marR="0" lvl="0" algn="just" defTabSz="914400" rtl="0" eaLnBrk="1" latinLnBrk="0" hangingPunct="1">
                        <a:lnSpc>
                          <a:spcPct val="107000"/>
                        </a:lnSpc>
                        <a:spcBef>
                          <a:spcPts val="0"/>
                        </a:spcBef>
                        <a:spcAft>
                          <a:spcPts val="0"/>
                        </a:spcAft>
                      </a:pPr>
                      <a:r>
                        <a:rPr lang="en-US" sz="1800" b="0" kern="1200" dirty="0">
                          <a:solidFill>
                            <a:schemeClr val="tx1"/>
                          </a:solidFill>
                          <a:effectLst/>
                          <a:latin typeface="+mn-lt"/>
                          <a:ea typeface="Calibri" panose="020F0502020204030204" pitchFamily="34" charset="0"/>
                          <a:cs typeface="Times New Roman" panose="02020603050405020304" pitchFamily="18" charset="0"/>
                        </a:rPr>
                        <a:t>Guarantee</a:t>
                      </a:r>
                      <a:endParaRPr lang="aa-ET" sz="1800" b="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Contract in terms of which a person, other than a bank, in return for a premium, undertakes to provide policy benefits where an event, contemplated in the policy as a risk relating to the failure of a person to discharge an obligation, occurs.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Use of agents, client base and availability of cross-border use were found to be at a moderate level. </a:t>
                      </a:r>
                    </a:p>
                    <a:p>
                      <a:pPr marL="285750" marR="0" indent="-285750" algn="just">
                        <a:lnSpc>
                          <a:spcPct val="90000"/>
                        </a:lnSpc>
                        <a:spcBef>
                          <a:spcPts val="0"/>
                        </a:spcBef>
                        <a:spcAft>
                          <a:spcPts val="0"/>
                        </a:spcAft>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The level of cash activity was found to be low and the market share was minimal. </a:t>
                      </a:r>
                    </a:p>
                    <a:p>
                      <a:pPr marL="0" marR="0" indent="0" algn="just">
                        <a:lnSpc>
                          <a:spcPct val="90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Medium-Low</a:t>
                      </a:r>
                    </a:p>
                  </a:txBody>
                  <a:tcPr marL="68580" marR="68580" marT="0" marB="0"/>
                </a:tc>
                <a:extLst>
                  <a:ext uri="{0D108BD9-81ED-4DB2-BD59-A6C34878D82A}">
                    <a16:rowId xmlns:a16="http://schemas.microsoft.com/office/drawing/2014/main" val="2358918935"/>
                  </a:ext>
                </a:extLst>
              </a:tr>
              <a:tr h="0">
                <a:tc>
                  <a:txBody>
                    <a:bodyPr/>
                    <a:lstStyle/>
                    <a:p>
                      <a:pPr marL="0" marR="0" algn="just">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Miscellaneous</a:t>
                      </a:r>
                    </a:p>
                  </a:txBody>
                  <a:tcPr marL="68580" marR="68580" marT="0" marB="0">
                    <a:solidFill>
                      <a:schemeClr val="accent1">
                        <a:lumMod val="40000"/>
                        <a:lumOff val="60000"/>
                      </a:schemeClr>
                    </a:solidFill>
                  </a:tcPr>
                </a:tc>
                <a:tc>
                  <a:txBody>
                    <a:bodyPr/>
                    <a:lstStyle/>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Cover a wide range of risks not specifically addressed by other specialized types of insurance.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The market share and availability of cross-border use was low. This was followed by moderate use of agents, client base and level of cash activity. </a:t>
                      </a:r>
                    </a:p>
                    <a:p>
                      <a:pPr marL="285750" marR="0" indent="-285750" algn="just">
                        <a:lnSpc>
                          <a:spcPct val="90000"/>
                        </a:lnSpc>
                        <a:spcBef>
                          <a:spcPts val="0"/>
                        </a:spcBef>
                        <a:spcAft>
                          <a:spcPts val="0"/>
                        </a:spcAft>
                        <a:buFont typeface="Wingdings" panose="05000000000000000000" pitchFamily="2" charset="2"/>
                        <a:buChar char="§"/>
                      </a:pPr>
                      <a:r>
                        <a:rPr lang="en-US" sz="1800" kern="1200" dirty="0">
                          <a:effectLst/>
                          <a:latin typeface="+mn-lt"/>
                          <a:cs typeface="Times New Roman" panose="02020603050405020304" pitchFamily="18" charset="0"/>
                        </a:rPr>
                        <a:t>In addition, the anonymous use of this product was not available.</a:t>
                      </a:r>
                    </a:p>
                    <a:p>
                      <a:pPr marL="285750" marR="0" indent="-285750" algn="just">
                        <a:lnSpc>
                          <a:spcPct val="90000"/>
                        </a:lnSpc>
                        <a:spcBef>
                          <a:spcPts val="0"/>
                        </a:spcBef>
                        <a:spcAft>
                          <a:spcPts val="0"/>
                        </a:spcAft>
                        <a:buFont typeface="Wingdings" panose="05000000000000000000" pitchFamily="2" charset="2"/>
                        <a:buChar char="§"/>
                      </a:pPr>
                      <a:endParaRPr lang="en-US" sz="1800" kern="1200" dirty="0">
                        <a:effectLst/>
                        <a:latin typeface="+mn-lt"/>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800" dirty="0">
                          <a:solidFill>
                            <a:schemeClr val="accent6"/>
                          </a:solidFill>
                          <a:effectLst/>
                          <a:latin typeface="+mn-lt"/>
                          <a:ea typeface="Calibri" panose="020F0502020204030204" pitchFamily="34" charset="0"/>
                          <a:cs typeface="Times New Roman" panose="02020603050405020304" pitchFamily="18" charset="0"/>
                        </a:rPr>
                        <a:t>Medium-Low</a:t>
                      </a:r>
                    </a:p>
                  </a:txBody>
                  <a:tcPr marL="68580" marR="68580" marT="0" marB="0"/>
                </a:tc>
                <a:extLst>
                  <a:ext uri="{0D108BD9-81ED-4DB2-BD59-A6C34878D82A}">
                    <a16:rowId xmlns:a16="http://schemas.microsoft.com/office/drawing/2014/main" val="3322545337"/>
                  </a:ext>
                </a:extLst>
              </a:tr>
            </a:tbl>
          </a:graphicData>
        </a:graphic>
      </p:graphicFrame>
    </p:spTree>
    <p:extLst>
      <p:ext uri="{BB962C8B-B14F-4D97-AF65-F5344CB8AC3E}">
        <p14:creationId xmlns:p14="http://schemas.microsoft.com/office/powerpoint/2010/main" val="29882351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9F161-71E3-F467-2648-B6BBBF2D0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84A2D-0F1A-6FC6-F98E-230651155739}"/>
              </a:ext>
            </a:extLst>
          </p:cNvPr>
          <p:cNvSpPr>
            <a:spLocks noGrp="1"/>
          </p:cNvSpPr>
          <p:nvPr>
            <p:ph type="title"/>
          </p:nvPr>
        </p:nvSpPr>
        <p:spPr>
          <a:xfrm>
            <a:off x="0" y="0"/>
            <a:ext cx="12192000" cy="1097740"/>
          </a:xfrm>
          <a:solidFill>
            <a:schemeClr val="accent5">
              <a:lumMod val="50000"/>
            </a:schemeClr>
          </a:solidFill>
        </p:spPr>
        <p:txBody>
          <a:bodyPr vert="horz" lIns="91440" tIns="45720" rIns="91440" bIns="45720" rtlCol="0" anchor="ctr">
            <a:noAutofit/>
          </a:bodyPr>
          <a:lstStyle/>
          <a:p>
            <a:pPr algn="ctr">
              <a:lnSpc>
                <a:spcPct val="107000"/>
              </a:lnSpc>
            </a:pPr>
            <a:r>
              <a:rPr lang="en-US" sz="3200" b="1">
                <a:solidFill>
                  <a:schemeClr val="bg1"/>
                </a:solidFill>
                <a:latin typeface="Bell MT" panose="02020503060305020303" pitchFamily="18" charset="0"/>
              </a:rPr>
              <a:t>AML CONTROLS  &amp; RESIDUAL ML VULNERABILITY</a:t>
            </a:r>
            <a:endParaRPr lang="en-GB" sz="3200" b="1" dirty="0">
              <a:solidFill>
                <a:schemeClr val="bg1"/>
              </a:solidFill>
              <a:latin typeface="Bell MT" panose="02020503060305020303" pitchFamily="18" charset="0"/>
            </a:endParaRPr>
          </a:p>
        </p:txBody>
      </p:sp>
      <p:graphicFrame>
        <p:nvGraphicFramePr>
          <p:cNvPr id="3" name="TextBox 4">
            <a:extLst>
              <a:ext uri="{FF2B5EF4-FFF2-40B4-BE49-F238E27FC236}">
                <a16:creationId xmlns:a16="http://schemas.microsoft.com/office/drawing/2014/main" id="{D93489B0-E8E7-A559-256C-0F0BE2300839}"/>
              </a:ext>
            </a:extLst>
          </p:cNvPr>
          <p:cNvGraphicFramePr/>
          <p:nvPr>
            <p:extLst>
              <p:ext uri="{D42A27DB-BD31-4B8C-83A1-F6EECF244321}">
                <p14:modId xmlns:p14="http://schemas.microsoft.com/office/powerpoint/2010/main" val="68238141"/>
              </p:ext>
            </p:extLst>
          </p:nvPr>
        </p:nvGraphicFramePr>
        <p:xfrm>
          <a:off x="185058" y="1605643"/>
          <a:ext cx="11159576" cy="513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82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cs typeface="Times New Roman" panose="02020603050405020304" pitchFamily="18" charset="0"/>
              </a:rPr>
              <a:t>CORRUPTION</a:t>
            </a:r>
          </a:p>
        </p:txBody>
      </p:sp>
      <p:sp>
        <p:nvSpPr>
          <p:cNvPr id="3" name="TextBox 2"/>
          <p:cNvSpPr txBox="1"/>
          <p:nvPr/>
        </p:nvSpPr>
        <p:spPr>
          <a:xfrm>
            <a:off x="333186" y="1415356"/>
            <a:ext cx="11285073" cy="646331"/>
          </a:xfrm>
          <a:prstGeom prst="rect">
            <a:avLst/>
          </a:prstGeom>
          <a:noFill/>
        </p:spPr>
        <p:txBody>
          <a:bodyPr wrap="square" rtlCol="0">
            <a:spAutoFit/>
          </a:bodyPr>
          <a:lstStyle/>
          <a:p>
            <a:pPr marL="346075" algn="just"/>
            <a:endParaRPr lang="en-GB" dirty="0"/>
          </a:p>
          <a:p>
            <a:endParaRPr lang="en-GB" dirty="0"/>
          </a:p>
        </p:txBody>
      </p:sp>
      <p:sp>
        <p:nvSpPr>
          <p:cNvPr id="4" name="TextBox 3">
            <a:extLst>
              <a:ext uri="{FF2B5EF4-FFF2-40B4-BE49-F238E27FC236}">
                <a16:creationId xmlns:a16="http://schemas.microsoft.com/office/drawing/2014/main" id="{5C98C5C3-A0C7-CEF7-B563-86D6BC3001A4}"/>
              </a:ext>
            </a:extLst>
          </p:cNvPr>
          <p:cNvSpPr txBox="1"/>
          <p:nvPr/>
        </p:nvSpPr>
        <p:spPr>
          <a:xfrm>
            <a:off x="454212" y="1361568"/>
            <a:ext cx="11365753" cy="4889737"/>
          </a:xfrm>
          <a:prstGeom prst="rect">
            <a:avLst/>
          </a:prstGeom>
          <a:noFill/>
        </p:spPr>
        <p:txBody>
          <a:bodyPr wrap="square" rtlCol="0">
            <a:spAutoFit/>
          </a:bodyPr>
          <a:lstStyle/>
          <a:p>
            <a:pPr marL="712788" indent="-285750">
              <a:lnSpc>
                <a:spcPct val="150000"/>
              </a:lnSpc>
              <a:buFont typeface="Arial" panose="020B0604020202020204" pitchFamily="34" charset="0"/>
              <a:buChar char="•"/>
              <a:tabLst>
                <a:tab pos="712788" algn="l"/>
              </a:tabLst>
            </a:pPr>
            <a:r>
              <a:rPr lang="en-US" sz="2100" dirty="0"/>
              <a:t>ICAC initiated 1,437 corruption investigations</a:t>
            </a:r>
          </a:p>
          <a:p>
            <a:pPr marL="712788" indent="-285750">
              <a:lnSpc>
                <a:spcPct val="150000"/>
              </a:lnSpc>
              <a:buFont typeface="Arial" panose="020B0604020202020204" pitchFamily="34" charset="0"/>
              <a:buChar char="•"/>
              <a:tabLst>
                <a:tab pos="712788" algn="l"/>
              </a:tabLst>
            </a:pPr>
            <a:r>
              <a:rPr lang="en-US" sz="2100" dirty="0"/>
              <a:t>Total proceeds seized/attached were USD 10,171,699 </a:t>
            </a:r>
          </a:p>
          <a:p>
            <a:pPr marL="712788" indent="-285750">
              <a:lnSpc>
                <a:spcPct val="150000"/>
              </a:lnSpc>
              <a:buFont typeface="Arial" panose="020B0604020202020204" pitchFamily="34" charset="0"/>
              <a:buChar char="•"/>
              <a:tabLst>
                <a:tab pos="712788" algn="l"/>
              </a:tabLst>
            </a:pPr>
            <a:r>
              <a:rPr lang="en-US" sz="2100" dirty="0"/>
              <a:t>Prosecutions and convictions stood at 72 and 48 </a:t>
            </a:r>
          </a:p>
          <a:p>
            <a:pPr marL="712788" indent="-285750">
              <a:lnSpc>
                <a:spcPct val="150000"/>
              </a:lnSpc>
              <a:buFont typeface="Arial" panose="020B0604020202020204" pitchFamily="34" charset="0"/>
              <a:buChar char="•"/>
              <a:tabLst>
                <a:tab pos="712788" algn="l"/>
              </a:tabLst>
            </a:pPr>
            <a:r>
              <a:rPr lang="en-US" sz="2100" dirty="0"/>
              <a:t>Many of these investigations, especially post-COVID, were related to tenders allocated during the pandemic emergency.</a:t>
            </a:r>
          </a:p>
          <a:p>
            <a:pPr marL="712788" indent="-285750">
              <a:lnSpc>
                <a:spcPct val="150000"/>
              </a:lnSpc>
              <a:buFont typeface="Arial" panose="020B0604020202020204" pitchFamily="34" charset="0"/>
              <a:buChar char="•"/>
              <a:tabLst>
                <a:tab pos="712788" algn="l"/>
              </a:tabLst>
            </a:pPr>
            <a:endParaRPr lang="en-US" sz="2100" dirty="0"/>
          </a:p>
          <a:p>
            <a:pPr marL="427038">
              <a:lnSpc>
                <a:spcPct val="150000"/>
              </a:lnSpc>
              <a:tabLst>
                <a:tab pos="712788" algn="l"/>
              </a:tabLst>
            </a:pPr>
            <a:r>
              <a:rPr lang="en-US" sz="2100" u="sng" dirty="0"/>
              <a:t>ML Investigations</a:t>
            </a:r>
          </a:p>
          <a:p>
            <a:pPr marL="712788" indent="-285750">
              <a:lnSpc>
                <a:spcPct val="150000"/>
              </a:lnSpc>
              <a:buFont typeface="Arial" panose="020B0604020202020204" pitchFamily="34" charset="0"/>
              <a:buChar char="•"/>
              <a:tabLst>
                <a:tab pos="712788" algn="l"/>
              </a:tabLst>
            </a:pPr>
            <a:r>
              <a:rPr lang="en-US" sz="2100" dirty="0"/>
              <a:t>ML investigations connected to corruption (29 cases during the period under review) revealed a pattern of siphoning government funds through corrupt practices</a:t>
            </a:r>
          </a:p>
          <a:p>
            <a:pPr marL="712788" indent="-285750">
              <a:lnSpc>
                <a:spcPct val="150000"/>
              </a:lnSpc>
              <a:buFont typeface="Arial" panose="020B0604020202020204" pitchFamily="34" charset="0"/>
              <a:buChar char="•"/>
              <a:tabLst>
                <a:tab pos="712788" algn="l"/>
              </a:tabLst>
            </a:pPr>
            <a:r>
              <a:rPr lang="en-US" sz="2100" dirty="0"/>
              <a:t>Out of the 29 ML cases predicated on corruption, 17 cases were prosecuted</a:t>
            </a:r>
            <a:endParaRPr lang="en-GB" sz="2100" dirty="0"/>
          </a:p>
        </p:txBody>
      </p:sp>
    </p:spTree>
    <p:extLst>
      <p:ext uri="{BB962C8B-B14F-4D97-AF65-F5344CB8AC3E}">
        <p14:creationId xmlns:p14="http://schemas.microsoft.com/office/powerpoint/2010/main" val="24026993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CDDC9-9820-615E-1553-2C58B8CA7BB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C235B6E4-1A12-2A44-9FD3-C4B32AEDCAEE}"/>
              </a:ext>
            </a:extLst>
          </p:cNvPr>
          <p:cNvSpPr txBox="1">
            <a:spLocks/>
          </p:cNvSpPr>
          <p:nvPr/>
        </p:nvSpPr>
        <p:spPr>
          <a:xfrm>
            <a:off x="1383564" y="348865"/>
            <a:ext cx="9718111" cy="1576446"/>
          </a:xfrm>
          <a:prstGeom prst="rect">
            <a:avLst/>
          </a:prstGeom>
        </p:spPr>
        <p:txBody>
          <a:bodyPr vert="horz" lIns="91440" tIns="45720" rIns="91440" bIns="45720" rtlCol="0" anchor="ctr">
            <a:norm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ML RISK ASSOCIATED WITH INSURANCE SECTOR</a:t>
            </a:r>
          </a:p>
        </p:txBody>
      </p:sp>
      <p:graphicFrame>
        <p:nvGraphicFramePr>
          <p:cNvPr id="10" name="TextBox 7">
            <a:extLst>
              <a:ext uri="{FF2B5EF4-FFF2-40B4-BE49-F238E27FC236}">
                <a16:creationId xmlns:a16="http://schemas.microsoft.com/office/drawing/2014/main" id="{0086053C-4686-86F3-5523-0C03FD882452}"/>
              </a:ext>
            </a:extLst>
          </p:cNvPr>
          <p:cNvGraphicFramePr/>
          <p:nvPr>
            <p:extLst>
              <p:ext uri="{D42A27DB-BD31-4B8C-83A1-F6EECF244321}">
                <p14:modId xmlns:p14="http://schemas.microsoft.com/office/powerpoint/2010/main" val="1967324759"/>
              </p:ext>
            </p:extLst>
          </p:nvPr>
        </p:nvGraphicFramePr>
        <p:xfrm>
          <a:off x="644056" y="2615979"/>
          <a:ext cx="10553093"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9834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1CDDD-520C-3AA9-F865-8CC53B0C2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28B11-893A-83A2-DAE6-6F68E77ECCD2}"/>
              </a:ext>
            </a:extLst>
          </p:cNvPr>
          <p:cNvSpPr>
            <a:spLocks noGrp="1"/>
          </p:cNvSpPr>
          <p:nvPr>
            <p:ph type="title"/>
          </p:nvPr>
        </p:nvSpPr>
        <p:spPr>
          <a:xfrm>
            <a:off x="0" y="25898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INSURANCE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675671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99C0-CB9D-4953-F6B7-110AA9382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957E5-D4FE-0BBC-9A35-D060EC1583E8}"/>
              </a:ext>
            </a:extLst>
          </p:cNvPr>
          <p:cNvSpPr>
            <a:spLocks noGrp="1"/>
          </p:cNvSpPr>
          <p:nvPr>
            <p:ph type="title"/>
          </p:nvPr>
        </p:nvSpPr>
        <p:spPr>
          <a:xfrm>
            <a:off x="0" y="1905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TF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2">
            <a:extLst>
              <a:ext uri="{FF2B5EF4-FFF2-40B4-BE49-F238E27FC236}">
                <a16:creationId xmlns:a16="http://schemas.microsoft.com/office/drawing/2014/main" id="{D0584E97-577D-D39C-C63F-2BA5A3890946}"/>
              </a:ext>
            </a:extLst>
          </p:cNvPr>
          <p:cNvGraphicFramePr>
            <a:graphicFrameLocks noGrp="1"/>
          </p:cNvGraphicFramePr>
          <p:nvPr>
            <p:ph idx="1"/>
            <p:extLst>
              <p:ext uri="{D42A27DB-BD31-4B8C-83A1-F6EECF244321}">
                <p14:modId xmlns:p14="http://schemas.microsoft.com/office/powerpoint/2010/main" val="504344843"/>
              </p:ext>
            </p:extLst>
          </p:nvPr>
        </p:nvGraphicFramePr>
        <p:xfrm>
          <a:off x="717886" y="902369"/>
          <a:ext cx="10341411" cy="577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1931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6BCD-9042-27F3-67C1-34A3F9513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28DA9-72CD-F7BA-34BB-D95ED0C72AAC}"/>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INSURANCE SECTOR</a:t>
            </a:r>
            <a:r>
              <a:rPr lang="en-GB" sz="3200" b="1" dirty="0">
                <a:solidFill>
                  <a:schemeClr val="bg1"/>
                </a:solidFill>
                <a:latin typeface="Bell MT" panose="02020503060305020303" pitchFamily="18" charset="0"/>
              </a:rPr>
              <a:t> </a:t>
            </a:r>
            <a:r>
              <a:rPr lang="en-US" sz="3200" b="1" dirty="0">
                <a:solidFill>
                  <a:schemeClr val="bg1"/>
                </a:solidFill>
                <a:latin typeface="Bell MT" panose="02020503060305020303" pitchFamily="18" charset="0"/>
              </a:rPr>
              <a:t>TF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BE563D62-49E2-084E-3940-C507B5804573}"/>
              </a:ext>
            </a:extLst>
          </p:cNvPr>
          <p:cNvSpPr>
            <a:spLocks noGrp="1"/>
          </p:cNvSpPr>
          <p:nvPr>
            <p:ph idx="1"/>
          </p:nvPr>
        </p:nvSpPr>
        <p:spPr>
          <a:xfrm>
            <a:off x="866634" y="2647482"/>
            <a:ext cx="10515600" cy="4351338"/>
          </a:xfrm>
        </p:spPr>
        <p:txBody>
          <a:bodyPr/>
          <a:lstStyle/>
          <a:p>
            <a:endParaRPr lang="aa-ET" dirty="0"/>
          </a:p>
        </p:txBody>
      </p:sp>
      <p:grpSp>
        <p:nvGrpSpPr>
          <p:cNvPr id="7" name="Group 6">
            <a:extLst>
              <a:ext uri="{FF2B5EF4-FFF2-40B4-BE49-F238E27FC236}">
                <a16:creationId xmlns:a16="http://schemas.microsoft.com/office/drawing/2014/main" id="{ABA51BD4-ED40-7D36-DC6D-DA175F53FFFF}"/>
              </a:ext>
            </a:extLst>
          </p:cNvPr>
          <p:cNvGrpSpPr/>
          <p:nvPr/>
        </p:nvGrpSpPr>
        <p:grpSpPr>
          <a:xfrm>
            <a:off x="809766" y="1804738"/>
            <a:ext cx="3286125" cy="1971675"/>
            <a:chOff x="0" y="39687"/>
            <a:chExt cx="3286125" cy="1971675"/>
          </a:xfrm>
          <a:solidFill>
            <a:schemeClr val="accent2">
              <a:lumMod val="75000"/>
            </a:schemeClr>
          </a:solidFill>
        </p:grpSpPr>
        <p:sp>
          <p:nvSpPr>
            <p:cNvPr id="23" name="Rectangle 22">
              <a:extLst>
                <a:ext uri="{FF2B5EF4-FFF2-40B4-BE49-F238E27FC236}">
                  <a16:creationId xmlns:a16="http://schemas.microsoft.com/office/drawing/2014/main" id="{7129FA41-AC98-F475-58BA-D11120170C50}"/>
                </a:ext>
              </a:extLst>
            </p:cNvPr>
            <p:cNvSpPr/>
            <p:nvPr/>
          </p:nvSpPr>
          <p:spPr>
            <a:xfrm>
              <a:off x="0" y="39687"/>
              <a:ext cx="3286125" cy="1971675"/>
            </a:xfrm>
            <a:prstGeom prst="rect">
              <a:avLst/>
            </a:prstGeom>
          </p:spPr>
          <p:style>
            <a:lnRef idx="1">
              <a:schemeClr val="accent2"/>
            </a:lnRef>
            <a:fillRef idx="3">
              <a:schemeClr val="accent2"/>
            </a:fillRef>
            <a:effectRef idx="2">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0C48B1D1-C991-6C3C-974F-ED125BA2518D}"/>
                </a:ext>
              </a:extLst>
            </p:cNvPr>
            <p:cNvSpPr txBox="1"/>
            <p:nvPr/>
          </p:nvSpPr>
          <p:spPr>
            <a:xfrm>
              <a:off x="0" y="39687"/>
              <a:ext cx="3286125" cy="1971675"/>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Insurance products with and without investment component which were all rated </a:t>
              </a:r>
              <a:r>
                <a:rPr kumimoji="0" lang="en-US" sz="1800" b="1" i="0" u="none" strike="noStrike" kern="1200" cap="none" spc="0" normalizeH="0" baseline="0" noProof="0" dirty="0">
                  <a:ln>
                    <a:noFill/>
                  </a:ln>
                  <a:solidFill>
                    <a:schemeClr val="accent6"/>
                  </a:solidFill>
                  <a:effectLst/>
                  <a:uLnTx/>
                  <a:uFillTx/>
                  <a:latin typeface="Times New Roman" panose="02020603050405020304" pitchFamily="18" charset="0"/>
                  <a:ea typeface="+mn-ea"/>
                  <a:cs typeface="Times New Roman" panose="02020603050405020304" pitchFamily="18" charset="0"/>
                </a:rPr>
                <a:t>Medium-Low</a:t>
              </a:r>
              <a:r>
                <a:rPr kumimoji="0" lang="en-US" sz="1800" b="0" i="0" u="none" strike="noStrike" kern="1200" cap="none" spc="0" normalizeH="0" baseline="0" noProof="0" dirty="0">
                  <a:ln>
                    <a:noFill/>
                  </a:ln>
                  <a:solidFill>
                    <a:schemeClr val="accent6"/>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for TF Risk. </a:t>
              </a:r>
            </a:p>
          </p:txBody>
        </p:sp>
      </p:grpSp>
      <p:grpSp>
        <p:nvGrpSpPr>
          <p:cNvPr id="8" name="Group 7">
            <a:extLst>
              <a:ext uri="{FF2B5EF4-FFF2-40B4-BE49-F238E27FC236}">
                <a16:creationId xmlns:a16="http://schemas.microsoft.com/office/drawing/2014/main" id="{3292E5F7-4606-65D5-D692-6A5465ED875B}"/>
              </a:ext>
            </a:extLst>
          </p:cNvPr>
          <p:cNvGrpSpPr/>
          <p:nvPr/>
        </p:nvGrpSpPr>
        <p:grpSpPr>
          <a:xfrm>
            <a:off x="4452937" y="1804738"/>
            <a:ext cx="3286125" cy="1971675"/>
            <a:chOff x="3614737" y="39687"/>
            <a:chExt cx="3286125" cy="1971675"/>
          </a:xfrm>
        </p:grpSpPr>
        <p:sp>
          <p:nvSpPr>
            <p:cNvPr id="21" name="Rectangle 20">
              <a:extLst>
                <a:ext uri="{FF2B5EF4-FFF2-40B4-BE49-F238E27FC236}">
                  <a16:creationId xmlns:a16="http://schemas.microsoft.com/office/drawing/2014/main" id="{56F4E3CC-384C-CB60-D863-E33B38801EAD}"/>
                </a:ext>
              </a:extLst>
            </p:cNvPr>
            <p:cNvSpPr/>
            <p:nvPr/>
          </p:nvSpPr>
          <p:spPr>
            <a:xfrm>
              <a:off x="3614737" y="39687"/>
              <a:ext cx="3286125" cy="1971675"/>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C098CE9F-C821-BAD4-0C79-E6725D7869E5}"/>
                </a:ext>
              </a:extLst>
            </p:cNvPr>
            <p:cNvSpPr txBox="1"/>
            <p:nvPr/>
          </p:nvSpPr>
          <p:spPr>
            <a:xfrm>
              <a:off x="3614737" y="39687"/>
              <a:ext cx="3286125" cy="19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Level of outward international transactions and operations of business entities was a factor as significant outwards transactions were conducted from within Mauritius. </a:t>
              </a:r>
            </a:p>
          </p:txBody>
        </p:sp>
      </p:grpSp>
      <p:grpSp>
        <p:nvGrpSpPr>
          <p:cNvPr id="9" name="Group 8">
            <a:extLst>
              <a:ext uri="{FF2B5EF4-FFF2-40B4-BE49-F238E27FC236}">
                <a16:creationId xmlns:a16="http://schemas.microsoft.com/office/drawing/2014/main" id="{2EDA0954-7819-F8A2-EBA8-390B8C0EE4A4}"/>
              </a:ext>
            </a:extLst>
          </p:cNvPr>
          <p:cNvGrpSpPr/>
          <p:nvPr/>
        </p:nvGrpSpPr>
        <p:grpSpPr>
          <a:xfrm>
            <a:off x="8067675" y="1804738"/>
            <a:ext cx="3286125" cy="1971675"/>
            <a:chOff x="7229475" y="39687"/>
            <a:chExt cx="3286125" cy="1971675"/>
          </a:xfrm>
        </p:grpSpPr>
        <p:sp>
          <p:nvSpPr>
            <p:cNvPr id="19" name="Rectangle 18">
              <a:extLst>
                <a:ext uri="{FF2B5EF4-FFF2-40B4-BE49-F238E27FC236}">
                  <a16:creationId xmlns:a16="http://schemas.microsoft.com/office/drawing/2014/main" id="{FADD8D6F-63E2-54EB-5F5E-045BD991BCC4}"/>
                </a:ext>
              </a:extLst>
            </p:cNvPr>
            <p:cNvSpPr/>
            <p:nvPr/>
          </p:nvSpPr>
          <p:spPr>
            <a:xfrm>
              <a:off x="7229475" y="39687"/>
              <a:ext cx="3286125" cy="1971675"/>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45B302B1-6C79-0056-0966-3D2A4702BE8A}"/>
                </a:ext>
              </a:extLst>
            </p:cNvPr>
            <p:cNvSpPr txBox="1"/>
            <p:nvPr/>
          </p:nvSpPr>
          <p:spPr>
            <a:xfrm>
              <a:off x="7229475" y="39687"/>
              <a:ext cx="3286125" cy="19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Low level of total outward transactions was carried out with high-risk jurisdictions.</a:t>
              </a:r>
            </a:p>
          </p:txBody>
        </p:sp>
      </p:grpSp>
      <p:grpSp>
        <p:nvGrpSpPr>
          <p:cNvPr id="10" name="Group 9">
            <a:extLst>
              <a:ext uri="{FF2B5EF4-FFF2-40B4-BE49-F238E27FC236}">
                <a16:creationId xmlns:a16="http://schemas.microsoft.com/office/drawing/2014/main" id="{99A83905-4CBF-5FF9-32BB-006EAB5D456A}"/>
              </a:ext>
            </a:extLst>
          </p:cNvPr>
          <p:cNvGrpSpPr/>
          <p:nvPr/>
        </p:nvGrpSpPr>
        <p:grpSpPr>
          <a:xfrm>
            <a:off x="838200" y="4105026"/>
            <a:ext cx="3286125" cy="1971675"/>
            <a:chOff x="0" y="2339975"/>
            <a:chExt cx="3286125" cy="1971675"/>
          </a:xfrm>
        </p:grpSpPr>
        <p:sp>
          <p:nvSpPr>
            <p:cNvPr id="17" name="Rectangle 16">
              <a:extLst>
                <a:ext uri="{FF2B5EF4-FFF2-40B4-BE49-F238E27FC236}">
                  <a16:creationId xmlns:a16="http://schemas.microsoft.com/office/drawing/2014/main" id="{B577C3EB-9453-F478-AB1E-3FA416D32787}"/>
                </a:ext>
              </a:extLst>
            </p:cNvPr>
            <p:cNvSpPr/>
            <p:nvPr/>
          </p:nvSpPr>
          <p:spPr>
            <a:xfrm>
              <a:off x="0" y="2339975"/>
              <a:ext cx="3286125" cy="1971675"/>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3CD8D214-4ED8-4D98-6124-43C84CEF8530}"/>
                </a:ext>
              </a:extLst>
            </p:cNvPr>
            <p:cNvSpPr txBox="1"/>
            <p:nvPr/>
          </p:nvSpPr>
          <p:spPr>
            <a:xfrm>
              <a:off x="0" y="2339975"/>
              <a:ext cx="3286125" cy="19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Level of inward international transactions and operations of business entities was identified in the insurance sector, where most of the transactions were carried out from outside of Mauritius. </a:t>
              </a:r>
            </a:p>
          </p:txBody>
        </p:sp>
      </p:grpSp>
      <p:grpSp>
        <p:nvGrpSpPr>
          <p:cNvPr id="11" name="Group 10">
            <a:extLst>
              <a:ext uri="{FF2B5EF4-FFF2-40B4-BE49-F238E27FC236}">
                <a16:creationId xmlns:a16="http://schemas.microsoft.com/office/drawing/2014/main" id="{623C1A1A-BF71-B23B-48F0-98A7A5604394}"/>
              </a:ext>
            </a:extLst>
          </p:cNvPr>
          <p:cNvGrpSpPr/>
          <p:nvPr/>
        </p:nvGrpSpPr>
        <p:grpSpPr>
          <a:xfrm>
            <a:off x="4452937" y="4105026"/>
            <a:ext cx="3286125" cy="1971675"/>
            <a:chOff x="3614737" y="2339975"/>
            <a:chExt cx="3286125" cy="1971675"/>
          </a:xfrm>
        </p:grpSpPr>
        <p:sp>
          <p:nvSpPr>
            <p:cNvPr id="15" name="Rectangle 14">
              <a:extLst>
                <a:ext uri="{FF2B5EF4-FFF2-40B4-BE49-F238E27FC236}">
                  <a16:creationId xmlns:a16="http://schemas.microsoft.com/office/drawing/2014/main" id="{0C03FD46-19C0-7296-6832-AD21129DADAE}"/>
                </a:ext>
              </a:extLst>
            </p:cNvPr>
            <p:cNvSpPr/>
            <p:nvPr/>
          </p:nvSpPr>
          <p:spPr>
            <a:xfrm>
              <a:off x="3614737" y="2339975"/>
              <a:ext cx="3286125" cy="1971675"/>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25AE9372-C87A-0225-EE76-C3032BFFBEB2}"/>
                </a:ext>
              </a:extLst>
            </p:cNvPr>
            <p:cNvSpPr txBox="1"/>
            <p:nvPr/>
          </p:nvSpPr>
          <p:spPr>
            <a:xfrm>
              <a:off x="3614737" y="2339975"/>
              <a:ext cx="3286125" cy="19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Moderate level of total inward transactions emanated from high-risk jurisdictions.</a:t>
              </a:r>
            </a:p>
          </p:txBody>
        </p:sp>
      </p:grpSp>
      <p:grpSp>
        <p:nvGrpSpPr>
          <p:cNvPr id="12" name="Group 11">
            <a:extLst>
              <a:ext uri="{FF2B5EF4-FFF2-40B4-BE49-F238E27FC236}">
                <a16:creationId xmlns:a16="http://schemas.microsoft.com/office/drawing/2014/main" id="{E9A85758-E37A-752B-FCEF-3287A16D769D}"/>
              </a:ext>
            </a:extLst>
          </p:cNvPr>
          <p:cNvGrpSpPr/>
          <p:nvPr/>
        </p:nvGrpSpPr>
        <p:grpSpPr>
          <a:xfrm>
            <a:off x="8067675" y="4105026"/>
            <a:ext cx="3286125" cy="1971675"/>
            <a:chOff x="7229475" y="2339975"/>
            <a:chExt cx="3286125" cy="1971675"/>
          </a:xfrm>
          <a:solidFill>
            <a:schemeClr val="tx2">
              <a:lumMod val="60000"/>
              <a:lumOff val="40000"/>
            </a:schemeClr>
          </a:solidFill>
        </p:grpSpPr>
        <p:sp>
          <p:nvSpPr>
            <p:cNvPr id="13" name="Rectangle 12">
              <a:extLst>
                <a:ext uri="{FF2B5EF4-FFF2-40B4-BE49-F238E27FC236}">
                  <a16:creationId xmlns:a16="http://schemas.microsoft.com/office/drawing/2014/main" id="{1747F8F5-7877-672F-2057-213237701D71}"/>
                </a:ext>
              </a:extLst>
            </p:cNvPr>
            <p:cNvSpPr/>
            <p:nvPr/>
          </p:nvSpPr>
          <p:spPr>
            <a:xfrm>
              <a:off x="7229475" y="2339975"/>
              <a:ext cx="3286125" cy="1971675"/>
            </a:xfrm>
            <a:prstGeom prst="rect">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789753C2-9ED4-9CA8-EE9C-36618E96091E}"/>
                </a:ext>
              </a:extLst>
            </p:cNvPr>
            <p:cNvSpPr txBox="1"/>
            <p:nvPr/>
          </p:nvSpPr>
          <p:spPr>
            <a:xfrm>
              <a:off x="7229475" y="2339975"/>
              <a:ext cx="3286125" cy="1971675"/>
            </a:xfrm>
            <a:prstGeom prst="rect">
              <a:avLst/>
            </a:prstGeom>
            <a:solidFill>
              <a:schemeClr val="bg2">
                <a:lumMod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Level of cash activity ranged from </a:t>
              </a:r>
              <a:r>
                <a:rPr kumimoji="0" lang="en-US" sz="1800" b="1" i="0" u="none" strike="noStrike" kern="1200" cap="none" spc="0" normalizeH="0" baseline="0" noProof="0" dirty="0">
                  <a:ln>
                    <a:noFill/>
                  </a:ln>
                  <a:solidFill>
                    <a:srgbClr val="EED412"/>
                  </a:solidFill>
                  <a:effectLst/>
                  <a:uLnTx/>
                  <a:uFillTx/>
                  <a:latin typeface="Times New Roman" panose="02020603050405020304" pitchFamily="18" charset="0"/>
                  <a:ea typeface="+mn-ea"/>
                  <a:cs typeface="Times New Roman" panose="02020603050405020304" pitchFamily="18" charset="0"/>
                </a:rPr>
                <a:t>Medium</a:t>
              </a:r>
              <a:r>
                <a:rPr kumimoji="0" lang="en-US" sz="1800" b="0" i="0" u="none" strike="noStrike" kern="1200" cap="none" spc="0" normalizeH="0" baseline="0" noProof="0" dirty="0">
                  <a:ln>
                    <a:noFill/>
                  </a:ln>
                  <a:solidFill>
                    <a:srgbClr val="EED41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to </a:t>
              </a:r>
              <a:r>
                <a:rPr kumimoji="0" lang="en-US" sz="1800" b="1" i="0" u="none" strike="noStrike" kern="1200" cap="none" spc="0" normalizeH="0" baseline="0" noProof="0" dirty="0">
                  <a:ln>
                    <a:noFill/>
                  </a:ln>
                  <a:solidFill>
                    <a:schemeClr val="accent6"/>
                  </a:solidFill>
                  <a:effectLst/>
                  <a:uLnTx/>
                  <a:uFillTx/>
                  <a:latin typeface="Times New Roman" panose="02020603050405020304" pitchFamily="18" charset="0"/>
                  <a:ea typeface="+mn-ea"/>
                  <a:cs typeface="Times New Roman" panose="02020603050405020304" pitchFamily="18" charset="0"/>
                </a:rPr>
                <a:t>Medium-Low</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across all classes of insurance business.</a:t>
              </a:r>
            </a:p>
          </p:txBody>
        </p:sp>
      </p:grpSp>
      <p:sp>
        <p:nvSpPr>
          <p:cNvPr id="25" name="Content Placeholder 2">
            <a:extLst>
              <a:ext uri="{FF2B5EF4-FFF2-40B4-BE49-F238E27FC236}">
                <a16:creationId xmlns:a16="http://schemas.microsoft.com/office/drawing/2014/main" id="{2B9E681C-DF81-71A2-B597-8E7E5C7CBE5D}"/>
              </a:ext>
            </a:extLst>
          </p:cNvPr>
          <p:cNvSpPr txBox="1">
            <a:spLocks/>
          </p:cNvSpPr>
          <p:nvPr/>
        </p:nvSpPr>
        <p:spPr>
          <a:xfrm>
            <a:off x="717886" y="1155223"/>
            <a:ext cx="11474114" cy="480117"/>
          </a:xfrm>
          <a:prstGeom prst="rect">
            <a:avLst/>
          </a:prstGeom>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630238"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ea typeface="+mn-ea"/>
                <a:cs typeface="Times New Roman" panose="02020603050405020304" pitchFamily="18" charset="0"/>
              </a:rPr>
              <a:t>The TF vulnerability of the Insurance sector was rated </a:t>
            </a:r>
            <a:r>
              <a:rPr kumimoji="0" lang="en-US" sz="2400" b="1" i="0" u="none" strike="noStrike" kern="1200" cap="none" spc="0" normalizeH="0" baseline="0" noProof="0" dirty="0">
                <a:ln>
                  <a:noFill/>
                </a:ln>
                <a:solidFill>
                  <a:schemeClr val="accent6"/>
                </a:solidFill>
                <a:effectLst/>
                <a:uLnTx/>
                <a:uFillTx/>
                <a:ea typeface="+mn-ea"/>
                <a:cs typeface="Times New Roman" panose="02020603050405020304" pitchFamily="18" charset="0"/>
              </a:rPr>
              <a:t>Medium-Low</a:t>
            </a:r>
            <a:r>
              <a:rPr kumimoji="0" lang="en-US" sz="2400" b="0" i="0" u="none" strike="noStrike" kern="1200" cap="none" spc="0" normalizeH="0" baseline="0" noProof="0" dirty="0">
                <a:ln>
                  <a:noFill/>
                </a:ln>
                <a:solidFill>
                  <a:prstClr val="black"/>
                </a:solidFill>
                <a:effectLst/>
                <a:uLnTx/>
                <a:uFillTx/>
                <a:ea typeface="+mn-ea"/>
                <a:cs typeface="Times New Roman" panose="02020603050405020304" pitchFamily="18" charset="0"/>
              </a:rPr>
              <a:t>. </a:t>
            </a:r>
          </a:p>
          <a:p>
            <a:pPr marL="630238"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4025"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143247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F7486-482C-AF72-C345-61209C842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1C233-3BF8-732D-9E8C-A980E9E42B92}"/>
              </a:ext>
            </a:extLst>
          </p:cNvPr>
          <p:cNvSpPr>
            <a:spLocks noGrp="1"/>
          </p:cNvSpPr>
          <p:nvPr>
            <p:ph type="title"/>
          </p:nvPr>
        </p:nvSpPr>
        <p:spPr>
          <a:xfrm>
            <a:off x="0" y="1"/>
            <a:ext cx="12192000" cy="1123950"/>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CFT CONTROLS  &amp; RESIDUAL TF VULNERABILITY</a:t>
            </a:r>
            <a:endParaRPr lang="en-GB" sz="3200" b="1" dirty="0">
              <a:solidFill>
                <a:schemeClr val="bg1"/>
              </a:solidFill>
              <a:latin typeface="Bell MT" panose="02020503060305020303" pitchFamily="18" charset="0"/>
            </a:endParaRPr>
          </a:p>
        </p:txBody>
      </p:sp>
      <p:graphicFrame>
        <p:nvGraphicFramePr>
          <p:cNvPr id="7" name="TextBox 10">
            <a:extLst>
              <a:ext uri="{FF2B5EF4-FFF2-40B4-BE49-F238E27FC236}">
                <a16:creationId xmlns:a16="http://schemas.microsoft.com/office/drawing/2014/main" id="{F7688DB5-95F7-3069-077A-AE3225E31A26}"/>
              </a:ext>
            </a:extLst>
          </p:cNvPr>
          <p:cNvGraphicFramePr/>
          <p:nvPr>
            <p:extLst>
              <p:ext uri="{D42A27DB-BD31-4B8C-83A1-F6EECF244321}">
                <p14:modId xmlns:p14="http://schemas.microsoft.com/office/powerpoint/2010/main" val="2443589689"/>
              </p:ext>
            </p:extLst>
          </p:nvPr>
        </p:nvGraphicFramePr>
        <p:xfrm>
          <a:off x="1119633" y="1323753"/>
          <a:ext cx="10225000" cy="537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8984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C637-9132-3C09-E175-8CB7CDA49290}"/>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79BBD05-CB0C-0C4E-0F83-EF39231A359A}"/>
              </a:ext>
            </a:extLst>
          </p:cNvPr>
          <p:cNvGraphicFramePr>
            <a:graphicFrameLocks noGrp="1"/>
          </p:cNvGraphicFramePr>
          <p:nvPr>
            <p:ph idx="1"/>
            <p:extLst>
              <p:ext uri="{D42A27DB-BD31-4B8C-83A1-F6EECF244321}">
                <p14:modId xmlns:p14="http://schemas.microsoft.com/office/powerpoint/2010/main" val="3147888091"/>
              </p:ext>
            </p:extLst>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8E4CE20B-A99C-7257-C2C6-351DA01C54CF}"/>
              </a:ext>
            </a:extLst>
          </p:cNvPr>
          <p:cNvSpPr txBox="1">
            <a:spLocks/>
          </p:cNvSpPr>
          <p:nvPr/>
        </p:nvSpPr>
        <p:spPr>
          <a:xfrm>
            <a:off x="1" y="1"/>
            <a:ext cx="12191999" cy="112395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TF </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RISK ASSOCIATED WITH </a:t>
            </a:r>
            <a: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INSURANCE SECTOR</a:t>
            </a:r>
            <a:endPar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endParaRPr>
          </a:p>
        </p:txBody>
      </p:sp>
    </p:spTree>
    <p:extLst>
      <p:ext uri="{BB962C8B-B14F-4D97-AF65-F5344CB8AC3E}">
        <p14:creationId xmlns:p14="http://schemas.microsoft.com/office/powerpoint/2010/main" val="33648134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6DFB9-F057-87C5-C8C3-357A0FD8F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5FA0C-A6CA-C098-B9C1-6D85A6260063}"/>
              </a:ext>
            </a:extLst>
          </p:cNvPr>
          <p:cNvSpPr>
            <a:spLocks noGrp="1"/>
          </p:cNvSpPr>
          <p:nvPr>
            <p:ph type="title"/>
          </p:nvPr>
        </p:nvSpPr>
        <p:spPr>
          <a:xfrm>
            <a:off x="0" y="26470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OFI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3083312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ECCDD-E2CE-5FE6-3425-2D54B6AF8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6F2A3-0850-EE49-2A3C-5E12E027B06E}"/>
              </a:ext>
            </a:extLst>
          </p:cNvPr>
          <p:cNvSpPr>
            <a:spLocks noGrp="1"/>
          </p:cNvSpPr>
          <p:nvPr>
            <p:ph type="title"/>
          </p:nvPr>
        </p:nvSpPr>
        <p:spPr>
          <a:xfrm>
            <a:off x="0" y="-1"/>
            <a:ext cx="12192000" cy="1161143"/>
          </a:xfrm>
          <a:solidFill>
            <a:schemeClr val="accent5">
              <a:lumMod val="50000"/>
            </a:schemeClr>
          </a:solidFill>
        </p:spPr>
        <p:txBody>
          <a:bodyPr vert="horz" lIns="91440" tIns="45720" rIns="91440" bIns="45720" rtlCol="0" anchor="ctr">
            <a:noAutofit/>
          </a:bodyPr>
          <a:lstStyle/>
          <a:p>
            <a:pPr algn="ctr">
              <a:lnSpc>
                <a:spcPct val="100000"/>
              </a:lnSpc>
            </a:pPr>
            <a:r>
              <a:rPr lang="en-US" sz="2600" b="1" dirty="0">
                <a:solidFill>
                  <a:schemeClr val="bg1"/>
                </a:solidFill>
                <a:latin typeface="Bell MT" panose="02020503060305020303" pitchFamily="18" charset="0"/>
              </a:rPr>
              <a:t>OVERVIEW OF </a:t>
            </a:r>
            <a:r>
              <a:rPr lang="en-GB" sz="2800" b="1" dirty="0">
                <a:solidFill>
                  <a:schemeClr val="bg1"/>
                </a:solidFill>
                <a:latin typeface="Bell MT" panose="02020503060305020303" pitchFamily="18" charset="0"/>
              </a:rPr>
              <a:t>OFI SECTOR </a:t>
            </a:r>
            <a:endParaRPr lang="en-US" sz="3200" b="1" dirty="0">
              <a:solidFill>
                <a:schemeClr val="bg1"/>
              </a:solidFill>
              <a:latin typeface="Bell MT" panose="02020503060305020303" pitchFamily="18" charset="0"/>
            </a:endParaRPr>
          </a:p>
        </p:txBody>
      </p:sp>
      <p:graphicFrame>
        <p:nvGraphicFramePr>
          <p:cNvPr id="9" name="Content Placeholder 5">
            <a:extLst>
              <a:ext uri="{FF2B5EF4-FFF2-40B4-BE49-F238E27FC236}">
                <a16:creationId xmlns:a16="http://schemas.microsoft.com/office/drawing/2014/main" id="{280E48E3-723B-4533-7BE7-B7B0FF11F056}"/>
              </a:ext>
            </a:extLst>
          </p:cNvPr>
          <p:cNvGraphicFramePr>
            <a:graphicFrameLocks/>
          </p:cNvGraphicFramePr>
          <p:nvPr/>
        </p:nvGraphicFramePr>
        <p:xfrm>
          <a:off x="7742584" y="3610397"/>
          <a:ext cx="3975652" cy="2397687"/>
        </p:xfrm>
        <a:graphic>
          <a:graphicData uri="http://schemas.openxmlformats.org/drawingml/2006/table">
            <a:tbl>
              <a:tblPr firstRow="1" bandRow="1">
                <a:tableStyleId>{FABFCF23-3B69-468F-B69F-88F6DE6A72F2}</a:tableStyleId>
              </a:tblPr>
              <a:tblGrid>
                <a:gridCol w="3975652">
                  <a:extLst>
                    <a:ext uri="{9D8B030D-6E8A-4147-A177-3AD203B41FA5}">
                      <a16:colId xmlns:a16="http://schemas.microsoft.com/office/drawing/2014/main" val="3917765788"/>
                    </a:ext>
                  </a:extLst>
                </a:gridCol>
              </a:tblGrid>
              <a:tr h="3045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t>No Licensees</a:t>
                      </a:r>
                      <a:r>
                        <a:rPr lang="en-US" sz="1600" baseline="0" dirty="0"/>
                        <a:t> for following OFI activities</a:t>
                      </a:r>
                      <a:endParaRPr lang="en-US" sz="1600" dirty="0">
                        <a:latin typeface="Palatino Linotype" panose="02040502050505030304" pitchFamily="18" charset="0"/>
                      </a:endParaRPr>
                    </a:p>
                  </a:txBody>
                  <a:tcPr/>
                </a:tc>
                <a:extLst>
                  <a:ext uri="{0D108BD9-81ED-4DB2-BD59-A6C34878D82A}">
                    <a16:rowId xmlns:a16="http://schemas.microsoft.com/office/drawing/2014/main" val="973412147"/>
                  </a:ext>
                </a:extLst>
              </a:tr>
              <a:tr h="3045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Compliance</a:t>
                      </a:r>
                      <a:r>
                        <a:rPr lang="en-US" sz="1600" baseline="0" dirty="0"/>
                        <a:t> Services</a:t>
                      </a:r>
                      <a:endParaRPr lang="en-US" sz="1600" dirty="0">
                        <a:latin typeface="Palatino Linotype" panose="02040502050505030304" pitchFamily="18" charset="0"/>
                      </a:endParaRPr>
                    </a:p>
                  </a:txBody>
                  <a:tcPr/>
                </a:tc>
                <a:extLst>
                  <a:ext uri="{0D108BD9-81ED-4DB2-BD59-A6C34878D82A}">
                    <a16:rowId xmlns:a16="http://schemas.microsoft.com/office/drawing/2014/main" val="868450205"/>
                  </a:ext>
                </a:extLst>
              </a:tr>
              <a:tr h="3045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kern="1200" dirty="0">
                          <a:solidFill>
                            <a:schemeClr val="dk1"/>
                          </a:solidFill>
                          <a:effectLst/>
                        </a:rPr>
                        <a:t>Crowdfunding</a:t>
                      </a:r>
                      <a:endParaRPr lang="en-US" sz="1600" dirty="0">
                        <a:latin typeface="Palatino Linotype" panose="02040502050505030304" pitchFamily="18" charset="0"/>
                      </a:endParaRPr>
                    </a:p>
                  </a:txBody>
                  <a:tcPr/>
                </a:tc>
                <a:extLst>
                  <a:ext uri="{0D108BD9-81ED-4DB2-BD59-A6C34878D82A}">
                    <a16:rowId xmlns:a16="http://schemas.microsoft.com/office/drawing/2014/main" val="3935314308"/>
                  </a:ext>
                </a:extLst>
              </a:tr>
              <a:tr h="3045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kern="1200" dirty="0">
                          <a:solidFill>
                            <a:schemeClr val="dk1"/>
                          </a:solidFill>
                          <a:effectLst/>
                        </a:rPr>
                        <a:t>Fintech Service Provider </a:t>
                      </a:r>
                      <a:endParaRPr lang="en-US" sz="1600" dirty="0">
                        <a:latin typeface="Palatino Linotype" panose="02040502050505030304" pitchFamily="18" charset="0"/>
                      </a:endParaRPr>
                    </a:p>
                  </a:txBody>
                  <a:tcPr/>
                </a:tc>
                <a:extLst>
                  <a:ext uri="{0D108BD9-81ED-4DB2-BD59-A6C34878D82A}">
                    <a16:rowId xmlns:a16="http://schemas.microsoft.com/office/drawing/2014/main" val="2569615262"/>
                  </a:ext>
                </a:extLst>
              </a:tr>
              <a:tr h="52600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kern="1200" dirty="0">
                          <a:solidFill>
                            <a:schemeClr val="dk1"/>
                          </a:solidFill>
                          <a:effectLst/>
                        </a:rPr>
                        <a:t>Robotic and Artificial Intelligence Enabled Advisory Services</a:t>
                      </a:r>
                      <a:endParaRPr lang="en-US" sz="1600" dirty="0">
                        <a:latin typeface="Palatino Linotype" panose="02040502050505030304" pitchFamily="18" charset="0"/>
                      </a:endParaRPr>
                    </a:p>
                  </a:txBody>
                  <a:tcPr/>
                </a:tc>
                <a:extLst>
                  <a:ext uri="{0D108BD9-81ED-4DB2-BD59-A6C34878D82A}">
                    <a16:rowId xmlns:a16="http://schemas.microsoft.com/office/drawing/2014/main" val="1866124298"/>
                  </a:ext>
                </a:extLst>
              </a:tr>
              <a:tr h="4774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kern="1200" dirty="0">
                          <a:solidFill>
                            <a:schemeClr val="dk1"/>
                          </a:solidFill>
                          <a:effectLst/>
                        </a:rPr>
                        <a:t>Representative Office</a:t>
                      </a:r>
                      <a:endParaRPr lang="en-US" sz="1600" dirty="0">
                        <a:latin typeface="Palatino Linotype" panose="02040502050505030304" pitchFamily="18" charset="0"/>
                      </a:endParaRPr>
                    </a:p>
                  </a:txBody>
                  <a:tcPr/>
                </a:tc>
                <a:extLst>
                  <a:ext uri="{0D108BD9-81ED-4DB2-BD59-A6C34878D82A}">
                    <a16:rowId xmlns:a16="http://schemas.microsoft.com/office/drawing/2014/main" val="1628880273"/>
                  </a:ext>
                </a:extLst>
              </a:tr>
            </a:tbl>
          </a:graphicData>
        </a:graphic>
      </p:graphicFrame>
      <p:graphicFrame>
        <p:nvGraphicFramePr>
          <p:cNvPr id="12" name="Table 11">
            <a:extLst>
              <a:ext uri="{FF2B5EF4-FFF2-40B4-BE49-F238E27FC236}">
                <a16:creationId xmlns:a16="http://schemas.microsoft.com/office/drawing/2014/main" id="{17D7E73A-C499-01B9-DA46-5D6C22A57A8D}"/>
              </a:ext>
            </a:extLst>
          </p:cNvPr>
          <p:cNvGraphicFramePr>
            <a:graphicFrameLocks noGrp="1"/>
          </p:cNvGraphicFramePr>
          <p:nvPr/>
        </p:nvGraphicFramePr>
        <p:xfrm>
          <a:off x="225288" y="3097593"/>
          <a:ext cx="7387092" cy="3604929"/>
        </p:xfrm>
        <a:graphic>
          <a:graphicData uri="http://schemas.openxmlformats.org/drawingml/2006/table">
            <a:tbl>
              <a:tblPr firstRow="1" bandRow="1">
                <a:tableStyleId>{C083E6E3-FA7D-4D7B-A595-EF9225AFEA82}</a:tableStyleId>
              </a:tblPr>
              <a:tblGrid>
                <a:gridCol w="3438355">
                  <a:extLst>
                    <a:ext uri="{9D8B030D-6E8A-4147-A177-3AD203B41FA5}">
                      <a16:colId xmlns:a16="http://schemas.microsoft.com/office/drawing/2014/main" val="3158838352"/>
                    </a:ext>
                  </a:extLst>
                </a:gridCol>
                <a:gridCol w="3948737">
                  <a:extLst>
                    <a:ext uri="{9D8B030D-6E8A-4147-A177-3AD203B41FA5}">
                      <a16:colId xmlns:a16="http://schemas.microsoft.com/office/drawing/2014/main" val="2055162782"/>
                    </a:ext>
                  </a:extLst>
                </a:gridCol>
              </a:tblGrid>
              <a:tr h="272067">
                <a:tc>
                  <a:txBody>
                    <a:bodyPr/>
                    <a:lstStyle/>
                    <a:p>
                      <a:pPr>
                        <a:lnSpc>
                          <a:spcPct val="115000"/>
                        </a:lnSpc>
                        <a:spcAft>
                          <a:spcPts val="800"/>
                        </a:spcAft>
                        <a:buNone/>
                      </a:pPr>
                      <a:r>
                        <a:rPr lang="en-US" sz="1600" b="1" kern="100" dirty="0">
                          <a:effectLst/>
                        </a:rPr>
                        <a:t>1. Asset Management</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11. Payment Intermediary Services</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833268513"/>
                  </a:ext>
                </a:extLst>
              </a:tr>
              <a:tr h="363466">
                <a:tc>
                  <a:txBody>
                    <a:bodyPr/>
                    <a:lstStyle/>
                    <a:p>
                      <a:pPr>
                        <a:lnSpc>
                          <a:spcPct val="115000"/>
                        </a:lnSpc>
                        <a:spcAft>
                          <a:spcPts val="800"/>
                        </a:spcAft>
                        <a:buNone/>
                      </a:pPr>
                      <a:r>
                        <a:rPr lang="en-US" sz="1600" b="1" kern="100" dirty="0">
                          <a:effectLst/>
                        </a:rPr>
                        <a:t>2. Registrars and Transfer Agents</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12. Pension Scheme Administrators</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557088749"/>
                  </a:ext>
                </a:extLst>
              </a:tr>
              <a:tr h="363466">
                <a:tc>
                  <a:txBody>
                    <a:bodyPr/>
                    <a:lstStyle/>
                    <a:p>
                      <a:pPr>
                        <a:lnSpc>
                          <a:spcPct val="115000"/>
                        </a:lnSpc>
                        <a:spcAft>
                          <a:spcPts val="800"/>
                        </a:spcAft>
                        <a:buNone/>
                      </a:pPr>
                      <a:r>
                        <a:rPr lang="en-US" sz="1600" b="1" kern="100" dirty="0">
                          <a:effectLst/>
                        </a:rPr>
                        <a:t>3. Family Office (Single)</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13. Peer to Peer Lending</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310633960"/>
                  </a:ext>
                </a:extLst>
              </a:tr>
              <a:tr h="363466">
                <a:tc>
                  <a:txBody>
                    <a:bodyPr/>
                    <a:lstStyle/>
                    <a:p>
                      <a:pPr>
                        <a:lnSpc>
                          <a:spcPct val="115000"/>
                        </a:lnSpc>
                        <a:spcAft>
                          <a:spcPts val="800"/>
                        </a:spcAft>
                        <a:buNone/>
                      </a:pPr>
                      <a:r>
                        <a:rPr lang="en-US" sz="1600" b="1" kern="100" dirty="0">
                          <a:effectLst/>
                        </a:rPr>
                        <a:t>4. Family Office (Multiple)</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14. Factoring</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411528332"/>
                  </a:ext>
                </a:extLst>
              </a:tr>
              <a:tr h="409165">
                <a:tc>
                  <a:txBody>
                    <a:bodyPr/>
                    <a:lstStyle/>
                    <a:p>
                      <a:pPr>
                        <a:lnSpc>
                          <a:spcPct val="115000"/>
                        </a:lnSpc>
                        <a:spcAft>
                          <a:spcPts val="800"/>
                        </a:spcAft>
                        <a:buNone/>
                      </a:pPr>
                      <a:r>
                        <a:rPr lang="en-US" sz="1600" b="1" kern="100" dirty="0">
                          <a:effectLst/>
                        </a:rPr>
                        <a:t>5. Credit Rating</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15. Credit Finance</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00493633"/>
                  </a:ext>
                </a:extLst>
              </a:tr>
              <a:tr h="363466">
                <a:tc>
                  <a:txBody>
                    <a:bodyPr/>
                    <a:lstStyle/>
                    <a:p>
                      <a:pPr>
                        <a:lnSpc>
                          <a:spcPct val="115000"/>
                        </a:lnSpc>
                        <a:spcAft>
                          <a:spcPts val="800"/>
                        </a:spcAft>
                        <a:buNone/>
                      </a:pPr>
                      <a:r>
                        <a:rPr lang="en-US" sz="1600" b="1" kern="100">
                          <a:effectLst/>
                        </a:rPr>
                        <a:t>6. Investment Banking </a:t>
                      </a:r>
                      <a:endParaRPr lang="aa-ET"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16. Actuarial Services</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510832815"/>
                  </a:ext>
                </a:extLst>
              </a:tr>
              <a:tr h="363466">
                <a:tc>
                  <a:txBody>
                    <a:bodyPr/>
                    <a:lstStyle/>
                    <a:p>
                      <a:pPr>
                        <a:lnSpc>
                          <a:spcPct val="115000"/>
                        </a:lnSpc>
                        <a:spcAft>
                          <a:spcPts val="800"/>
                        </a:spcAft>
                        <a:buNone/>
                      </a:pPr>
                      <a:r>
                        <a:rPr lang="en-US" sz="1600" b="1" kern="100">
                          <a:effectLst/>
                        </a:rPr>
                        <a:t>7. Distribution of Financial Products</a:t>
                      </a:r>
                      <a:endParaRPr lang="aa-ET"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17. Representative Office</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494556261"/>
                  </a:ext>
                </a:extLst>
              </a:tr>
              <a:tr h="363466">
                <a:tc>
                  <a:txBody>
                    <a:bodyPr/>
                    <a:lstStyle/>
                    <a:p>
                      <a:pPr>
                        <a:lnSpc>
                          <a:spcPct val="115000"/>
                        </a:lnSpc>
                        <a:spcAft>
                          <a:spcPts val="800"/>
                        </a:spcAft>
                        <a:buNone/>
                      </a:pPr>
                      <a:r>
                        <a:rPr lang="en-US" sz="1600" b="1" kern="100" dirty="0">
                          <a:effectLst/>
                        </a:rPr>
                        <a:t>8. Treasury Management</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a:txBody>
                    <a:bodyPr/>
                    <a:lstStyle/>
                    <a:p>
                      <a:pPr>
                        <a:lnSpc>
                          <a:spcPct val="115000"/>
                        </a:lnSpc>
                        <a:spcAft>
                          <a:spcPts val="800"/>
                        </a:spcAft>
                        <a:buNone/>
                      </a:pPr>
                      <a:r>
                        <a:rPr lang="en-US" sz="1600" b="1" kern="100" dirty="0">
                          <a:effectLst/>
                        </a:rPr>
                        <a:t>18. External Pension Scheme</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431745278"/>
                  </a:ext>
                </a:extLst>
              </a:tr>
              <a:tr h="363466">
                <a:tc>
                  <a:txBody>
                    <a:bodyPr/>
                    <a:lstStyle/>
                    <a:p>
                      <a:pPr>
                        <a:lnSpc>
                          <a:spcPct val="115000"/>
                        </a:lnSpc>
                        <a:spcAft>
                          <a:spcPts val="800"/>
                        </a:spcAft>
                        <a:buNone/>
                      </a:pPr>
                      <a:r>
                        <a:rPr lang="en-US" sz="1600" b="1" kern="100">
                          <a:effectLst/>
                        </a:rPr>
                        <a:t>9. Global Legal Advisory Services</a:t>
                      </a:r>
                      <a:endParaRPr lang="aa-ET"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rowSpan="2">
                  <a:txBody>
                    <a:bodyPr/>
                    <a:lstStyle/>
                    <a:p>
                      <a:pPr>
                        <a:lnSpc>
                          <a:spcPct val="115000"/>
                        </a:lnSpc>
                        <a:spcAft>
                          <a:spcPts val="800"/>
                        </a:spcAft>
                        <a:buNone/>
                      </a:pPr>
                      <a:r>
                        <a:rPr lang="en-US" sz="1600" b="1" kern="100" dirty="0">
                          <a:effectLst/>
                        </a:rPr>
                        <a:t>19. Funeral Scheme Management</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646682002"/>
                  </a:ext>
                </a:extLst>
              </a:tr>
              <a:tr h="363466">
                <a:tc>
                  <a:txBody>
                    <a:bodyPr/>
                    <a:lstStyle/>
                    <a:p>
                      <a:pPr>
                        <a:lnSpc>
                          <a:spcPct val="115000"/>
                        </a:lnSpc>
                        <a:spcAft>
                          <a:spcPts val="800"/>
                        </a:spcAft>
                        <a:buNone/>
                      </a:pPr>
                      <a:r>
                        <a:rPr lang="en-US" sz="1600" b="1" kern="100" dirty="0">
                          <a:effectLst/>
                        </a:rPr>
                        <a:t>10. Leasing</a:t>
                      </a:r>
                      <a:endParaRPr lang="aa-E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 marR="7620" marT="7620" marB="0" anchor="ctr"/>
                </a:tc>
                <a:tc vMerge="1">
                  <a:txBody>
                    <a:bodyPr/>
                    <a:lstStyle/>
                    <a:p>
                      <a:endParaRPr lang="aa-ET"/>
                    </a:p>
                  </a:txBody>
                  <a:tcPr/>
                </a:tc>
                <a:extLst>
                  <a:ext uri="{0D108BD9-81ED-4DB2-BD59-A6C34878D82A}">
                    <a16:rowId xmlns:a16="http://schemas.microsoft.com/office/drawing/2014/main" val="2289166902"/>
                  </a:ext>
                </a:extLst>
              </a:tr>
            </a:tbl>
          </a:graphicData>
        </a:graphic>
      </p:graphicFrame>
      <p:graphicFrame>
        <p:nvGraphicFramePr>
          <p:cNvPr id="14" name="TextBox 4">
            <a:extLst>
              <a:ext uri="{FF2B5EF4-FFF2-40B4-BE49-F238E27FC236}">
                <a16:creationId xmlns:a16="http://schemas.microsoft.com/office/drawing/2014/main" id="{23DFB643-A983-2137-5D7B-EF827EE4AD1E}"/>
              </a:ext>
            </a:extLst>
          </p:cNvPr>
          <p:cNvGraphicFramePr/>
          <p:nvPr>
            <p:extLst>
              <p:ext uri="{D42A27DB-BD31-4B8C-83A1-F6EECF244321}">
                <p14:modId xmlns:p14="http://schemas.microsoft.com/office/powerpoint/2010/main" val="4103601012"/>
              </p:ext>
            </p:extLst>
          </p:nvPr>
        </p:nvGraphicFramePr>
        <p:xfrm>
          <a:off x="278296" y="1530627"/>
          <a:ext cx="11536715" cy="1566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6097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5977-252C-6656-0334-D96FD9E66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E5F74-570C-DF25-F847-4A0F7F310210}"/>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a:solidFill>
                  <a:schemeClr val="bg1"/>
                </a:solidFill>
                <a:latin typeface="Bell MT" panose="02020503060305020303" pitchFamily="18" charset="0"/>
              </a:rPr>
            </a:br>
            <a:r>
              <a:rPr lang="en-GB" sz="3200" b="1">
                <a:solidFill>
                  <a:schemeClr val="bg1"/>
                </a:solidFill>
                <a:latin typeface="Bell MT" panose="02020503060305020303" pitchFamily="18" charset="0"/>
              </a:rPr>
              <a:t>OFI SECTOR </a:t>
            </a:r>
            <a:r>
              <a:rPr lang="en-US" sz="3200" b="1">
                <a:solidFill>
                  <a:schemeClr val="bg1"/>
                </a:solidFill>
                <a:latin typeface="Bell MT" panose="02020503060305020303" pitchFamily="18" charset="0"/>
              </a:rPr>
              <a:t>ML THREAT</a:t>
            </a:r>
            <a:br>
              <a:rPr lang="en-GB" sz="3200" b="1">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CDAE381A-F7FC-9F06-7AF8-25821A2ADC6B}"/>
              </a:ext>
            </a:extLst>
          </p:cNvPr>
          <p:cNvSpPr>
            <a:spLocks noGrp="1"/>
          </p:cNvSpPr>
          <p:nvPr>
            <p:ph idx="1"/>
          </p:nvPr>
        </p:nvSpPr>
        <p:spPr>
          <a:xfrm>
            <a:off x="717886"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endParaRPr lang="en-US" sz="1800" dirty="0">
              <a:latin typeface="Bell MT" panose="02020503060305020303" pitchFamily="18" charset="0"/>
            </a:endParaRPr>
          </a:p>
          <a:p>
            <a:pPr marL="0" indent="0" algn="just">
              <a:buNone/>
            </a:pPr>
            <a:r>
              <a:rPr lang="en-US" sz="2400" dirty="0">
                <a:solidFill>
                  <a:srgbClr val="262626"/>
                </a:solidFill>
                <a:ea typeface="Calibri" panose="020F0502020204030204" pitchFamily="34" charset="0"/>
                <a:cs typeface="Times New Roman" panose="02020603050405020304" pitchFamily="18" charset="0"/>
              </a:rPr>
              <a:t>Out of all the activities falling under the OFI sector, Leasing companies and PIS were the most exposed to ML Threat</a:t>
            </a:r>
            <a:r>
              <a:rPr lang="en-US" sz="2400" dirty="0">
                <a:cs typeface="Times New Roman" panose="02020603050405020304" pitchFamily="18" charset="0"/>
              </a:rPr>
              <a:t>. </a:t>
            </a:r>
          </a:p>
          <a:p>
            <a:pPr marL="0" indent="0">
              <a:buNone/>
            </a:pPr>
            <a:endParaRPr lang="en-US" sz="1800" dirty="0">
              <a:latin typeface="Bell MT" panose="02020503060305020303" pitchFamily="18" charset="0"/>
            </a:endParaRPr>
          </a:p>
          <a:p>
            <a:pPr marL="0" indent="0">
              <a:buNone/>
            </a:pPr>
            <a:endParaRPr lang="en-US" sz="1800" dirty="0">
              <a:latin typeface="Bell MT" panose="02020503060305020303" pitchFamily="18" charset="0"/>
            </a:endParaRPr>
          </a:p>
        </p:txBody>
      </p:sp>
      <p:graphicFrame>
        <p:nvGraphicFramePr>
          <p:cNvPr id="7" name="Diagram 6">
            <a:extLst>
              <a:ext uri="{FF2B5EF4-FFF2-40B4-BE49-F238E27FC236}">
                <a16:creationId xmlns:a16="http://schemas.microsoft.com/office/drawing/2014/main" id="{D21D9ABE-0659-D97E-626B-EFB3BE0AE9EA}"/>
              </a:ext>
            </a:extLst>
          </p:cNvPr>
          <p:cNvGraphicFramePr/>
          <p:nvPr>
            <p:extLst>
              <p:ext uri="{D42A27DB-BD31-4B8C-83A1-F6EECF244321}">
                <p14:modId xmlns:p14="http://schemas.microsoft.com/office/powerpoint/2010/main" val="3682236120"/>
              </p:ext>
            </p:extLst>
          </p:nvPr>
        </p:nvGraphicFramePr>
        <p:xfrm>
          <a:off x="831986" y="2385391"/>
          <a:ext cx="10190510" cy="3743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0709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9AA0-579E-D932-5A2F-7512606B9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DB494-0DC4-C24F-D285-02469BB7ABD4}"/>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OFI SECTOR </a:t>
            </a:r>
            <a:r>
              <a:rPr lang="en-US" sz="3200" b="1" dirty="0">
                <a:solidFill>
                  <a:schemeClr val="bg1"/>
                </a:solidFill>
                <a:latin typeface="Bell MT" panose="02020503060305020303" pitchFamily="18" charset="0"/>
              </a:rPr>
              <a:t>ML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3C1F195D-B278-D92B-DF32-D27DA89FBE8C}"/>
              </a:ext>
            </a:extLst>
          </p:cNvPr>
          <p:cNvSpPr>
            <a:spLocks noGrp="1"/>
          </p:cNvSpPr>
          <p:nvPr>
            <p:ph idx="1"/>
          </p:nvPr>
        </p:nvSpPr>
        <p:spPr>
          <a:xfrm>
            <a:off x="717886"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r>
              <a:rPr lang="en-US" sz="2800" b="1" dirty="0">
                <a:solidFill>
                  <a:schemeClr val="bg1"/>
                </a:solidFill>
                <a:latin typeface="Bell MT" panose="02020503060305020303" pitchFamily="18" charset="0"/>
                <a:cs typeface="Times New Roman" panose="02020603050405020304" pitchFamily="18" charset="0"/>
              </a:rPr>
              <a:t>ML Risk Ratings of 5 most risky activities in the OF</a:t>
            </a:r>
            <a:endParaRPr lang="en-US" sz="2400" dirty="0"/>
          </a:p>
          <a:p>
            <a:pPr algn="just"/>
            <a:r>
              <a:rPr lang="en-GB" sz="2000" dirty="0">
                <a:solidFill>
                  <a:srgbClr val="262626"/>
                </a:solidFill>
                <a:ea typeface="Calibri" panose="020F0502020204030204" pitchFamily="34" charset="0"/>
                <a:cs typeface="Times New Roman" panose="02020603050405020304" pitchFamily="18" charset="0"/>
              </a:rPr>
              <a:t>T</a:t>
            </a:r>
            <a:r>
              <a:rPr lang="en-US" sz="2000" dirty="0">
                <a:solidFill>
                  <a:srgbClr val="262626"/>
                </a:solidFill>
                <a:ea typeface="Calibri" panose="020F0502020204030204" pitchFamily="34" charset="0"/>
                <a:cs typeface="Times New Roman" panose="02020603050405020304" pitchFamily="18" charset="0"/>
              </a:rPr>
              <a:t>he </a:t>
            </a:r>
            <a:r>
              <a:rPr lang="en-GB" sz="2000" dirty="0">
                <a:solidFill>
                  <a:srgbClr val="262626"/>
                </a:solidFill>
                <a:ea typeface="Calibri" panose="020F0502020204030204" pitchFamily="34" charset="0"/>
                <a:cs typeface="Times New Roman" panose="02020603050405020304" pitchFamily="18" charset="0"/>
              </a:rPr>
              <a:t>overall  ML vulnerability of all the activities under the OFI sector ranged from </a:t>
            </a:r>
            <a:r>
              <a:rPr lang="en-GB" sz="2000" b="1" dirty="0">
                <a:solidFill>
                  <a:schemeClr val="accent6">
                    <a:lumMod val="75000"/>
                  </a:schemeClr>
                </a:solidFill>
                <a:ea typeface="Calibri" panose="020F0502020204030204" pitchFamily="34" charset="0"/>
                <a:cs typeface="Times New Roman" panose="02020603050405020304" pitchFamily="18" charset="0"/>
              </a:rPr>
              <a:t>Low</a:t>
            </a:r>
            <a:r>
              <a:rPr lang="en-GB" sz="2000" dirty="0">
                <a:solidFill>
                  <a:srgbClr val="262626"/>
                </a:solidFill>
                <a:ea typeface="Calibri" panose="020F0502020204030204" pitchFamily="34" charset="0"/>
                <a:cs typeface="Times New Roman" panose="02020603050405020304" pitchFamily="18" charset="0"/>
              </a:rPr>
              <a:t> to </a:t>
            </a:r>
            <a:r>
              <a:rPr lang="en-GB" sz="2000" b="1" dirty="0">
                <a:solidFill>
                  <a:srgbClr val="FFCC00"/>
                </a:solidFill>
                <a:ea typeface="Calibri" panose="020F0502020204030204" pitchFamily="34" charset="0"/>
                <a:cs typeface="Times New Roman" panose="02020603050405020304" pitchFamily="18" charset="0"/>
              </a:rPr>
              <a:t>Medium</a:t>
            </a:r>
            <a:r>
              <a:rPr lang="en-GB" sz="2000" dirty="0">
                <a:solidFill>
                  <a:srgbClr val="262626"/>
                </a:solidFill>
                <a:ea typeface="Calibri" panose="020F0502020204030204" pitchFamily="34" charset="0"/>
                <a:cs typeface="Times New Roman" panose="02020603050405020304" pitchFamily="18" charset="0"/>
              </a:rPr>
              <a:t>, </a:t>
            </a:r>
            <a:r>
              <a:rPr lang="en-US" sz="2000" dirty="0">
                <a:solidFill>
                  <a:srgbClr val="262626"/>
                </a:solidFill>
                <a:ea typeface="Calibri" panose="020F0502020204030204" pitchFamily="34" charset="0"/>
                <a:cs typeface="Times New Roman" panose="02020603050405020304" pitchFamily="18" charset="0"/>
              </a:rPr>
              <a:t>considering the controls in the sector. </a:t>
            </a:r>
          </a:p>
          <a:p>
            <a:pPr algn="just"/>
            <a:endParaRPr lang="en-US" sz="2000" dirty="0">
              <a:solidFill>
                <a:srgbClr val="262626"/>
              </a:solidFill>
              <a:ea typeface="Calibri" panose="020F0502020204030204" pitchFamily="34" charset="0"/>
              <a:cs typeface="Times New Roman" panose="02020603050405020304" pitchFamily="18" charset="0"/>
            </a:endParaRPr>
          </a:p>
          <a:p>
            <a:pPr algn="just"/>
            <a:r>
              <a:rPr lang="en-US" sz="2000" dirty="0">
                <a:solidFill>
                  <a:srgbClr val="262626"/>
                </a:solidFill>
                <a:ea typeface="Calibri" panose="020F0502020204030204" pitchFamily="34" charset="0"/>
                <a:cs typeface="Times New Roman" panose="02020603050405020304" pitchFamily="18" charset="0"/>
              </a:rPr>
              <a:t>The 5 most vulnerable activities to ML in the OFI sector: </a:t>
            </a:r>
          </a:p>
          <a:p>
            <a:endParaRPr lang="en-US" sz="1800" dirty="0">
              <a:solidFill>
                <a:srgbClr val="262626"/>
              </a:solidFill>
              <a:latin typeface="Palatino Linotype" panose="02040502050505030304" pitchFamily="18" charset="0"/>
              <a:ea typeface="Calibri" panose="020F0502020204030204" pitchFamily="34" charset="0"/>
            </a:endParaRPr>
          </a:p>
          <a:p>
            <a:endParaRPr lang="en-US" sz="1800" dirty="0">
              <a:solidFill>
                <a:srgbClr val="262626"/>
              </a:solidFill>
              <a:latin typeface="Palatino Linotype" panose="02040502050505030304" pitchFamily="18" charset="0"/>
              <a:ea typeface="Calibri" panose="020F0502020204030204" pitchFamily="34" charset="0"/>
            </a:endParaRPr>
          </a:p>
          <a:p>
            <a:pPr marL="0" indent="0">
              <a:buNone/>
            </a:pPr>
            <a:endParaRPr lang="en-US" sz="1800" dirty="0">
              <a:solidFill>
                <a:srgbClr val="262626"/>
              </a:solidFill>
              <a:latin typeface="Palatino Linotype" panose="02040502050505030304" pitchFamily="18" charset="0"/>
              <a:ea typeface="Calibri" panose="020F0502020204030204" pitchFamily="34" charset="0"/>
            </a:endParaRPr>
          </a:p>
          <a:p>
            <a:pPr marL="0" indent="0">
              <a:buNone/>
            </a:pPr>
            <a:endParaRPr lang="en-US" sz="1800" dirty="0"/>
          </a:p>
        </p:txBody>
      </p:sp>
      <p:graphicFrame>
        <p:nvGraphicFramePr>
          <p:cNvPr id="5" name="Diagram 4">
            <a:extLst>
              <a:ext uri="{FF2B5EF4-FFF2-40B4-BE49-F238E27FC236}">
                <a16:creationId xmlns:a16="http://schemas.microsoft.com/office/drawing/2014/main" id="{2A527358-0B1E-8F22-DAD7-14C674996101}"/>
              </a:ext>
            </a:extLst>
          </p:cNvPr>
          <p:cNvGraphicFramePr/>
          <p:nvPr/>
        </p:nvGraphicFramePr>
        <p:xfrm>
          <a:off x="986589" y="3152275"/>
          <a:ext cx="10266163" cy="3116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76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4799"/>
            <a:ext cx="10072914" cy="1089211"/>
          </a:xfrm>
          <a:noFill/>
        </p:spPr>
        <p:txBody>
          <a:bodyPr>
            <a:noAutofit/>
          </a:bodyPr>
          <a:lstStyle/>
          <a:p>
            <a:pPr>
              <a:lnSpc>
                <a:spcPct val="107000"/>
              </a:lnSpc>
            </a:pPr>
            <a:br>
              <a:rPr lang="en-US" sz="3600" b="1" dirty="0">
                <a:solidFill>
                  <a:schemeClr val="accent4">
                    <a:lumMod val="75000"/>
                  </a:schemeClr>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accent4">
                    <a:lumMod val="75000"/>
                  </a:schemeClr>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accent4">
                    <a:lumMod val="75000"/>
                  </a:schemeClr>
                </a:solidFill>
                <a:latin typeface="Bell MT" panose="02020503060305020303" pitchFamily="18" charset="0"/>
                <a:ea typeface="Calibri" panose="020F0502020204030204" pitchFamily="34" charset="0"/>
                <a:cs typeface="Times New Roman" panose="02020603050405020304" pitchFamily="18" charset="0"/>
              </a:rPr>
            </a:br>
            <a:r>
              <a:rPr lang="en-US" sz="3600" dirty="0">
                <a:solidFill>
                  <a:srgbClr val="FF9900"/>
                </a:solidFill>
                <a:latin typeface="Bell MT" panose="02020503060305020303" pitchFamily="18" charset="0"/>
              </a:rPr>
              <a:t>Predicate Offences identified as </a:t>
            </a:r>
            <a:r>
              <a:rPr lang="en-US" sz="3600" b="1" u="sng" dirty="0">
                <a:solidFill>
                  <a:srgbClr val="FF9900"/>
                </a:solidFill>
                <a:latin typeface="Bell MT" panose="02020503060305020303" pitchFamily="18" charset="0"/>
              </a:rPr>
              <a:t>MEDIUM</a:t>
            </a:r>
            <a:r>
              <a:rPr lang="en-US" sz="3600" b="1" dirty="0">
                <a:solidFill>
                  <a:srgbClr val="FF9900"/>
                </a:solidFill>
                <a:latin typeface="Bell MT" panose="02020503060305020303" pitchFamily="18" charset="0"/>
              </a:rPr>
              <a:t> </a:t>
            </a:r>
            <a:r>
              <a:rPr lang="en-US" sz="3600" dirty="0">
                <a:solidFill>
                  <a:srgbClr val="FF9900"/>
                </a:solidFill>
                <a:latin typeface="Bell MT" panose="02020503060305020303" pitchFamily="18" charset="0"/>
              </a:rPr>
              <a:t>Money Laundering Threats</a:t>
            </a:r>
            <a:br>
              <a:rPr lang="en-GB" sz="3600" dirty="0">
                <a:solidFill>
                  <a:schemeClr val="accent4">
                    <a:lumMod val="75000"/>
                  </a:schemeClr>
                </a:solidFill>
                <a:latin typeface="Bell MT" panose="02020503060305020303" pitchFamily="18" charset="0"/>
              </a:rPr>
            </a:br>
            <a:br>
              <a:rPr lang="en-GB" sz="3600" dirty="0">
                <a:solidFill>
                  <a:schemeClr val="accent4">
                    <a:lumMod val="75000"/>
                  </a:schemeClr>
                </a:solidFill>
                <a:latin typeface="Bell MT" panose="02020503060305020303" pitchFamily="18" charset="0"/>
              </a:rPr>
            </a:br>
            <a:br>
              <a:rPr lang="en-GB" sz="3600" dirty="0">
                <a:solidFill>
                  <a:schemeClr val="accent4">
                    <a:lumMod val="75000"/>
                  </a:schemeClr>
                </a:solidFill>
                <a:latin typeface="Bell MT" panose="02020503060305020303" pitchFamily="18" charset="0"/>
              </a:rPr>
            </a:br>
            <a:endParaRPr lang="en-GB" sz="3600" dirty="0">
              <a:solidFill>
                <a:schemeClr val="accent4">
                  <a:lumMod val="75000"/>
                </a:schemeClr>
              </a:solidFill>
              <a:latin typeface="Bell MT" panose="02020503060305020303" pitchFamily="18" charset="0"/>
            </a:endParaRPr>
          </a:p>
        </p:txBody>
      </p:sp>
    </p:spTree>
    <p:extLst>
      <p:ext uri="{BB962C8B-B14F-4D97-AF65-F5344CB8AC3E}">
        <p14:creationId xmlns:p14="http://schemas.microsoft.com/office/powerpoint/2010/main" val="1173406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B1E4B-4EEB-1289-996C-A2C7D1FFB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FC975-E919-63A9-E22D-FE77115C0881}"/>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LEASING</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5" name="Content Placeholder 4">
            <a:extLst>
              <a:ext uri="{FF2B5EF4-FFF2-40B4-BE49-F238E27FC236}">
                <a16:creationId xmlns:a16="http://schemas.microsoft.com/office/drawing/2014/main" id="{F5C5B751-C59C-D1A7-5B89-E63B13828B81}"/>
              </a:ext>
            </a:extLst>
          </p:cNvPr>
          <p:cNvSpPr>
            <a:spLocks noGrp="1"/>
          </p:cNvSpPr>
          <p:nvPr>
            <p:ph idx="1"/>
          </p:nvPr>
        </p:nvSpPr>
        <p:spPr>
          <a:xfrm>
            <a:off x="838200" y="1480930"/>
            <a:ext cx="10134600" cy="4696033"/>
          </a:xfrm>
        </p:spPr>
        <p:txBody>
          <a:bodyPr>
            <a:normAutofit/>
          </a:bodyPr>
          <a:lstStyle/>
          <a:p>
            <a:pPr marL="0" indent="0">
              <a:buNone/>
            </a:pPr>
            <a:r>
              <a:rPr lang="en-US" dirty="0">
                <a:cs typeface="Times New Roman" panose="02020603050405020304" pitchFamily="18" charset="0"/>
              </a:rPr>
              <a:t>The residual vulnerability for Leasing was assessed as </a:t>
            </a:r>
            <a:r>
              <a:rPr lang="en-US" b="1" dirty="0">
                <a:solidFill>
                  <a:srgbClr val="FFCC00"/>
                </a:solidFill>
                <a:cs typeface="Times New Roman" panose="02020603050405020304" pitchFamily="18" charset="0"/>
              </a:rPr>
              <a:t>Medium</a:t>
            </a:r>
            <a:r>
              <a:rPr lang="en-US" dirty="0">
                <a:cs typeface="Times New Roman" panose="02020603050405020304" pitchFamily="18" charset="0"/>
              </a:rPr>
              <a:t>. </a:t>
            </a:r>
          </a:p>
        </p:txBody>
      </p:sp>
      <p:graphicFrame>
        <p:nvGraphicFramePr>
          <p:cNvPr id="12" name="Diagram 11">
            <a:extLst>
              <a:ext uri="{FF2B5EF4-FFF2-40B4-BE49-F238E27FC236}">
                <a16:creationId xmlns:a16="http://schemas.microsoft.com/office/drawing/2014/main" id="{59242F85-1F70-AB55-464D-0273E31BAF55}"/>
              </a:ext>
            </a:extLst>
          </p:cNvPr>
          <p:cNvGraphicFramePr/>
          <p:nvPr>
            <p:extLst>
              <p:ext uri="{D42A27DB-BD31-4B8C-83A1-F6EECF244321}">
                <p14:modId xmlns:p14="http://schemas.microsoft.com/office/powerpoint/2010/main" val="3387602530"/>
              </p:ext>
            </p:extLst>
          </p:nvPr>
        </p:nvGraphicFramePr>
        <p:xfrm>
          <a:off x="389285" y="2930845"/>
          <a:ext cx="10863468" cy="26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9348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5551-9FF4-FF51-8B49-2F2FF0454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73D92-A052-F870-E6F0-89FB7C684892}"/>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PAYMENT INTERMEDIARY SERVICES</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5" name="Content Placeholder 4">
            <a:extLst>
              <a:ext uri="{FF2B5EF4-FFF2-40B4-BE49-F238E27FC236}">
                <a16:creationId xmlns:a16="http://schemas.microsoft.com/office/drawing/2014/main" id="{0CFB6BD1-A4B8-E539-983E-4D52E24B5E0D}"/>
              </a:ext>
            </a:extLst>
          </p:cNvPr>
          <p:cNvSpPr>
            <a:spLocks noGrp="1"/>
          </p:cNvSpPr>
          <p:nvPr>
            <p:ph idx="1"/>
          </p:nvPr>
        </p:nvSpPr>
        <p:spPr/>
        <p:txBody>
          <a:bodyPr/>
          <a:lstStyle/>
          <a:p>
            <a:pPr marL="0" indent="0">
              <a:buNone/>
            </a:pPr>
            <a:r>
              <a:rPr lang="en-US" dirty="0">
                <a:cs typeface="Times New Roman" panose="02020603050405020304" pitchFamily="18" charset="0"/>
              </a:rPr>
              <a:t>The residual vulnerability of the PIS was assessed as </a:t>
            </a:r>
            <a:r>
              <a:rPr lang="en-US" b="1" dirty="0">
                <a:solidFill>
                  <a:srgbClr val="FFCC00"/>
                </a:solidFill>
                <a:cs typeface="Times New Roman" panose="02020603050405020304" pitchFamily="18" charset="0"/>
              </a:rPr>
              <a:t>Medium</a:t>
            </a:r>
            <a:r>
              <a:rPr lang="en-US" b="1" dirty="0">
                <a:latin typeface="Times New Roman" panose="02020603050405020304" pitchFamily="18" charset="0"/>
                <a:cs typeface="Times New Roman" panose="02020603050405020304" pitchFamily="18" charset="0"/>
              </a:rPr>
              <a:t>.</a:t>
            </a:r>
          </a:p>
          <a:p>
            <a:pPr marL="0" indent="0">
              <a:buNone/>
            </a:pPr>
            <a:endParaRPr lang="en-US" dirty="0"/>
          </a:p>
        </p:txBody>
      </p:sp>
      <p:graphicFrame>
        <p:nvGraphicFramePr>
          <p:cNvPr id="6" name="Diagram 5">
            <a:extLst>
              <a:ext uri="{FF2B5EF4-FFF2-40B4-BE49-F238E27FC236}">
                <a16:creationId xmlns:a16="http://schemas.microsoft.com/office/drawing/2014/main" id="{6EE38D65-E037-6E83-ED2B-EBA9568D0814}"/>
              </a:ext>
            </a:extLst>
          </p:cNvPr>
          <p:cNvGraphicFramePr/>
          <p:nvPr>
            <p:extLst>
              <p:ext uri="{D42A27DB-BD31-4B8C-83A1-F6EECF244321}">
                <p14:modId xmlns:p14="http://schemas.microsoft.com/office/powerpoint/2010/main" val="1529828476"/>
              </p:ext>
            </p:extLst>
          </p:nvPr>
        </p:nvGraphicFramePr>
        <p:xfrm>
          <a:off x="389285" y="2930845"/>
          <a:ext cx="10863468" cy="26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1552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5C85-1F8B-8DFE-0E17-6E716819E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3B24F-40CB-1DCE-45FD-55FE60D1D029}"/>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INVESTMENT BANKING</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5" name="Content Placeholder 4">
            <a:extLst>
              <a:ext uri="{FF2B5EF4-FFF2-40B4-BE49-F238E27FC236}">
                <a16:creationId xmlns:a16="http://schemas.microsoft.com/office/drawing/2014/main" id="{4E91CFD6-7D27-FC89-2657-F10A894BA6D6}"/>
              </a:ext>
            </a:extLst>
          </p:cNvPr>
          <p:cNvSpPr>
            <a:spLocks noGrp="1"/>
          </p:cNvSpPr>
          <p:nvPr>
            <p:ph idx="1"/>
          </p:nvPr>
        </p:nvSpPr>
        <p:spPr/>
        <p:txBody>
          <a:bodyPr/>
          <a:lstStyle/>
          <a:p>
            <a:pPr marL="0" indent="0">
              <a:buNone/>
            </a:pPr>
            <a:r>
              <a:rPr lang="en-US" dirty="0">
                <a:cs typeface="Times New Roman" panose="02020603050405020304" pitchFamily="18" charset="0"/>
              </a:rPr>
              <a:t>The residual vulnerability for Investment Banking was assessed as </a:t>
            </a:r>
            <a:r>
              <a:rPr lang="en-US" b="1" dirty="0">
                <a:solidFill>
                  <a:srgbClr val="FFCC00"/>
                </a:solidFill>
                <a:cs typeface="Times New Roman" panose="02020603050405020304" pitchFamily="18" charset="0"/>
              </a:rPr>
              <a:t>Medium</a:t>
            </a:r>
            <a:r>
              <a:rPr lang="en-US" dirty="0">
                <a:solidFill>
                  <a:srgbClr val="FFCC00"/>
                </a:solidFill>
                <a:cs typeface="Times New Roman" panose="02020603050405020304" pitchFamily="18" charset="0"/>
              </a:rPr>
              <a:t>.</a:t>
            </a:r>
            <a:r>
              <a:rPr lang="en-US" dirty="0">
                <a:cs typeface="Times New Roman" panose="02020603050405020304" pitchFamily="18" charset="0"/>
              </a:rPr>
              <a:t> </a:t>
            </a:r>
            <a:endParaRPr lang="aa-ET" dirty="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41ACF6D5-E979-BC2B-8EC2-94C2BF9C9726}"/>
              </a:ext>
            </a:extLst>
          </p:cNvPr>
          <p:cNvGraphicFramePr/>
          <p:nvPr>
            <p:extLst>
              <p:ext uri="{D42A27DB-BD31-4B8C-83A1-F6EECF244321}">
                <p14:modId xmlns:p14="http://schemas.microsoft.com/office/powerpoint/2010/main" val="952396207"/>
              </p:ext>
            </p:extLst>
          </p:nvPr>
        </p:nvGraphicFramePr>
        <p:xfrm>
          <a:off x="389285" y="2822713"/>
          <a:ext cx="10863468" cy="3448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14454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D2DF-9FF2-53E5-FE27-82CEE63C2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3BF12-FAA5-6A89-9554-3DC2BEC11EF1}"/>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r>
              <a:rPr lang="en-GB" sz="3200" b="1">
                <a:solidFill>
                  <a:schemeClr val="bg1"/>
                </a:solidFill>
                <a:latin typeface="Bell MT" panose="02020503060305020303" pitchFamily="18" charset="0"/>
              </a:rPr>
              <a:t>TREASURY MANAGEMENT</a:t>
            </a:r>
            <a:br>
              <a:rPr lang="en-GB" sz="3200" b="1">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5" name="Content Placeholder 4">
            <a:extLst>
              <a:ext uri="{FF2B5EF4-FFF2-40B4-BE49-F238E27FC236}">
                <a16:creationId xmlns:a16="http://schemas.microsoft.com/office/drawing/2014/main" id="{42B8177E-026F-AED3-75D8-4D572CBBE95F}"/>
              </a:ext>
            </a:extLst>
          </p:cNvPr>
          <p:cNvSpPr>
            <a:spLocks noGrp="1"/>
          </p:cNvSpPr>
          <p:nvPr>
            <p:ph idx="1"/>
          </p:nvPr>
        </p:nvSpPr>
        <p:spPr/>
        <p:txBody>
          <a:bodyPr/>
          <a:lstStyle/>
          <a:p>
            <a:pPr marL="0" indent="0">
              <a:buNone/>
            </a:pPr>
            <a:r>
              <a:rPr lang="en-US" dirty="0"/>
              <a:t>The residual vulnerability for Treasury Management was assessed as </a:t>
            </a:r>
            <a:r>
              <a:rPr lang="en-US" b="1" dirty="0">
                <a:solidFill>
                  <a:srgbClr val="FFCC00"/>
                </a:solidFill>
              </a:rPr>
              <a:t>Medium</a:t>
            </a:r>
            <a:r>
              <a:rPr lang="en-US" b="1" dirty="0"/>
              <a:t>.</a:t>
            </a:r>
            <a:endParaRPr lang="en-MU" b="1" dirty="0"/>
          </a:p>
        </p:txBody>
      </p:sp>
      <p:graphicFrame>
        <p:nvGraphicFramePr>
          <p:cNvPr id="3" name="Diagram 2">
            <a:extLst>
              <a:ext uri="{FF2B5EF4-FFF2-40B4-BE49-F238E27FC236}">
                <a16:creationId xmlns:a16="http://schemas.microsoft.com/office/drawing/2014/main" id="{454FC5C1-88A7-1338-C8DB-241519EEAA98}"/>
              </a:ext>
            </a:extLst>
          </p:cNvPr>
          <p:cNvGraphicFramePr/>
          <p:nvPr/>
        </p:nvGraphicFramePr>
        <p:xfrm>
          <a:off x="389285" y="2930845"/>
          <a:ext cx="10863468" cy="2660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9310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1895-4644-2DFB-0045-FAF33C11A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2BCC-EFAE-75E9-B17B-F4A4FE80C2D6}"/>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CREDIT FINANCE</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5" name="Content Placeholder 4">
            <a:extLst>
              <a:ext uri="{FF2B5EF4-FFF2-40B4-BE49-F238E27FC236}">
                <a16:creationId xmlns:a16="http://schemas.microsoft.com/office/drawing/2014/main" id="{4D317DF4-D2A4-4BA7-C10F-1D8C2E72BF51}"/>
              </a:ext>
            </a:extLst>
          </p:cNvPr>
          <p:cNvSpPr>
            <a:spLocks noGrp="1"/>
          </p:cNvSpPr>
          <p:nvPr>
            <p:ph idx="1"/>
          </p:nvPr>
        </p:nvSpPr>
        <p:spPr/>
        <p:txBody>
          <a:bodyPr/>
          <a:lstStyle/>
          <a:p>
            <a:pPr marL="0" indent="0">
              <a:buNone/>
            </a:pPr>
            <a:r>
              <a:rPr lang="en-US" dirty="0">
                <a:cs typeface="Times New Roman" panose="02020603050405020304" pitchFamily="18" charset="0"/>
              </a:rPr>
              <a:t>The residual vulnerability for credit Finance was assessed as </a:t>
            </a:r>
            <a:r>
              <a:rPr lang="en-US" b="1" dirty="0">
                <a:solidFill>
                  <a:schemeClr val="accent6"/>
                </a:solidFill>
                <a:cs typeface="Times New Roman" panose="02020603050405020304" pitchFamily="18" charset="0"/>
              </a:rPr>
              <a:t>Medium-Low. </a:t>
            </a:r>
          </a:p>
          <a:p>
            <a:endParaRPr lang="en-US" dirty="0"/>
          </a:p>
        </p:txBody>
      </p:sp>
      <p:graphicFrame>
        <p:nvGraphicFramePr>
          <p:cNvPr id="7" name="Diagram 6">
            <a:extLst>
              <a:ext uri="{FF2B5EF4-FFF2-40B4-BE49-F238E27FC236}">
                <a16:creationId xmlns:a16="http://schemas.microsoft.com/office/drawing/2014/main" id="{2DA72519-4236-57DF-D27B-DB8010352157}"/>
              </a:ext>
            </a:extLst>
          </p:cNvPr>
          <p:cNvGraphicFramePr/>
          <p:nvPr>
            <p:extLst>
              <p:ext uri="{D42A27DB-BD31-4B8C-83A1-F6EECF244321}">
                <p14:modId xmlns:p14="http://schemas.microsoft.com/office/powerpoint/2010/main" val="4085816929"/>
              </p:ext>
            </p:extLst>
          </p:nvPr>
        </p:nvGraphicFramePr>
        <p:xfrm>
          <a:off x="2032000" y="2971800"/>
          <a:ext cx="8128000" cy="3166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5436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FFBF-CCF7-F983-1196-981B19EB3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55AE1-3235-051E-4653-80FA07131B88}"/>
              </a:ext>
            </a:extLst>
          </p:cNvPr>
          <p:cNvSpPr>
            <a:spLocks noGrp="1"/>
          </p:cNvSpPr>
          <p:nvPr>
            <p:ph type="title"/>
          </p:nvPr>
        </p:nvSpPr>
        <p:spPr>
          <a:xfrm>
            <a:off x="0" y="-23284"/>
            <a:ext cx="12192000" cy="1097740"/>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a:t>
            </a:r>
            <a:endParaRPr lang="en-GB" sz="3200" b="1" dirty="0">
              <a:solidFill>
                <a:schemeClr val="bg1"/>
              </a:solidFill>
              <a:latin typeface="Bell MT" panose="02020503060305020303" pitchFamily="18" charset="0"/>
            </a:endParaRPr>
          </a:p>
        </p:txBody>
      </p:sp>
      <p:graphicFrame>
        <p:nvGraphicFramePr>
          <p:cNvPr id="3" name="Diagram 2">
            <a:extLst>
              <a:ext uri="{FF2B5EF4-FFF2-40B4-BE49-F238E27FC236}">
                <a16:creationId xmlns:a16="http://schemas.microsoft.com/office/drawing/2014/main" id="{9701CC86-60FF-CE1C-5BD9-1FE556F8D6B6}"/>
              </a:ext>
            </a:extLst>
          </p:cNvPr>
          <p:cNvGraphicFramePr/>
          <p:nvPr>
            <p:extLst>
              <p:ext uri="{D42A27DB-BD31-4B8C-83A1-F6EECF244321}">
                <p14:modId xmlns:p14="http://schemas.microsoft.com/office/powerpoint/2010/main" val="38680132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93322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CE7E-DABE-F6D1-91B7-275A01C619D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7D34D54-CBEE-B1E7-D683-9D99E83DBE16}"/>
              </a:ext>
            </a:extLst>
          </p:cNvPr>
          <p:cNvSpPr txBox="1">
            <a:spLocks/>
          </p:cNvSpPr>
          <p:nvPr/>
        </p:nvSpPr>
        <p:spPr>
          <a:xfrm>
            <a:off x="0"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ML</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 RISKS ASSOCIATED WITH OFI SECTOR </a:t>
            </a:r>
          </a:p>
        </p:txBody>
      </p:sp>
      <p:sp>
        <p:nvSpPr>
          <p:cNvPr id="7" name="TextBox 6">
            <a:extLst>
              <a:ext uri="{FF2B5EF4-FFF2-40B4-BE49-F238E27FC236}">
                <a16:creationId xmlns:a16="http://schemas.microsoft.com/office/drawing/2014/main" id="{49F25933-D559-773C-344A-E429A26C21DC}"/>
              </a:ext>
            </a:extLst>
          </p:cNvPr>
          <p:cNvSpPr txBox="1"/>
          <p:nvPr/>
        </p:nvSpPr>
        <p:spPr>
          <a:xfrm>
            <a:off x="765313" y="1952891"/>
            <a:ext cx="10721975" cy="73635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62626"/>
                </a:solidFill>
                <a:effectLst/>
                <a:uLnTx/>
                <a:uFillTx/>
                <a:ea typeface="Calibri" panose="020F0502020204030204" pitchFamily="34" charset="0"/>
                <a:cs typeface="Times New Roman" panose="02020603050405020304" pitchFamily="18" charset="0"/>
              </a:rPr>
              <a:t>The ML risk for most activities in the OFI Sector was </a:t>
            </a:r>
            <a:r>
              <a:rPr kumimoji="0" lang="en-US" sz="2000" b="1" i="0" u="none" strike="noStrike" kern="1200" cap="none" spc="0" normalizeH="0" baseline="0" noProof="0" dirty="0">
                <a:ln>
                  <a:noFill/>
                </a:ln>
                <a:solidFill>
                  <a:schemeClr val="accent6"/>
                </a:solidFill>
                <a:effectLst/>
                <a:uLnTx/>
                <a:uFillTx/>
                <a:ea typeface="Calibri" panose="020F0502020204030204" pitchFamily="34" charset="0"/>
                <a:cs typeface="Times New Roman" panose="02020603050405020304" pitchFamily="18" charset="0"/>
              </a:rPr>
              <a:t>Medium-Low</a:t>
            </a:r>
            <a:r>
              <a:rPr kumimoji="0" lang="en-US" sz="2000" b="0" i="0" u="none" strike="noStrike" kern="1200" cap="none" spc="0" normalizeH="0" baseline="0" noProof="0" dirty="0">
                <a:ln>
                  <a:noFill/>
                </a:ln>
                <a:solidFill>
                  <a:srgbClr val="262626"/>
                </a:solidFill>
                <a:effectLst/>
                <a:uLnTx/>
                <a:uFillTx/>
                <a:ea typeface="Calibri" panose="020F0502020204030204" pitchFamily="34" charset="0"/>
                <a:cs typeface="Times New Roman" panose="02020603050405020304" pitchFamily="18" charset="0"/>
              </a:rPr>
              <a:t>. Leasing was identified as having the highest ML risk level as </a:t>
            </a:r>
            <a:r>
              <a:rPr kumimoji="0" lang="en-US" sz="2000" b="1" i="0" u="none"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Medium-High</a:t>
            </a:r>
            <a:r>
              <a:rPr kumimoji="0" lang="en-US" sz="2000" b="0" i="0" u="none" strike="noStrike" kern="1200" cap="none" spc="0" normalizeH="0" baseline="0" noProof="0" dirty="0">
                <a:ln>
                  <a:noFill/>
                </a:ln>
                <a:solidFill>
                  <a:srgbClr val="262626"/>
                </a:solidFill>
                <a:effectLst/>
                <a:uLnTx/>
                <a:uFillTx/>
                <a:ea typeface="Calibri" panose="020F0502020204030204" pitchFamily="34" charset="0"/>
                <a:cs typeface="Times New Roman" panose="02020603050405020304" pitchFamily="18" charset="0"/>
              </a:rPr>
              <a:t> followed by PIS with a </a:t>
            </a:r>
            <a:r>
              <a:rPr kumimoji="0" lang="en-US" sz="2000" b="1" i="0" u="none" strike="noStrike" kern="1200" cap="none" spc="0" normalizeH="0" baseline="0" noProof="0" dirty="0">
                <a:ln>
                  <a:noFill/>
                </a:ln>
                <a:solidFill>
                  <a:srgbClr val="EED412"/>
                </a:solidFill>
                <a:effectLst/>
                <a:uLnTx/>
                <a:uFillTx/>
                <a:ea typeface="Calibri" panose="020F0502020204030204" pitchFamily="34" charset="0"/>
                <a:cs typeface="Times New Roman" panose="02020603050405020304" pitchFamily="18" charset="0"/>
              </a:rPr>
              <a:t>Medium</a:t>
            </a:r>
            <a:r>
              <a:rPr kumimoji="0" lang="en-US" sz="2000" b="0" i="0" u="none" strike="noStrike" kern="1200" cap="none" spc="0" normalizeH="0" baseline="0" noProof="0" dirty="0">
                <a:ln>
                  <a:noFill/>
                </a:ln>
                <a:solidFill>
                  <a:srgbClr val="262626"/>
                </a:solidFill>
                <a:effectLst/>
                <a:uLnTx/>
                <a:uFillTx/>
                <a:ea typeface="Calibri" panose="020F0502020204030204" pitchFamily="34" charset="0"/>
                <a:cs typeface="Times New Roman" panose="02020603050405020304" pitchFamily="18" charset="0"/>
              </a:rPr>
              <a:t> risk level</a:t>
            </a:r>
            <a:endParaRPr kumimoji="0" lang="aa-ET" sz="2000" b="0" i="0" u="none" strike="noStrike" kern="1200" cap="none" spc="0" normalizeH="0" baseline="0" noProof="0" dirty="0">
              <a:ln>
                <a:noFill/>
              </a:ln>
              <a:solidFill>
                <a:srgbClr val="262626"/>
              </a:solidFill>
              <a:effectLst/>
              <a:uLnTx/>
              <a:uFillTx/>
              <a:ea typeface="Calibri" panose="020F0502020204030204" pitchFamily="34" charset="0"/>
              <a:cs typeface="Times New Roman" panose="02020603050405020304" pitchFamily="18" charset="0"/>
            </a:endParaRPr>
          </a:p>
        </p:txBody>
      </p:sp>
      <p:pic>
        <p:nvPicPr>
          <p:cNvPr id="20" name="Content Placeholder 19">
            <a:extLst>
              <a:ext uri="{FF2B5EF4-FFF2-40B4-BE49-F238E27FC236}">
                <a16:creationId xmlns:a16="http://schemas.microsoft.com/office/drawing/2014/main" id="{55F6BAC1-506A-959D-E3CE-030A723F8DA3}"/>
              </a:ext>
            </a:extLst>
          </p:cNvPr>
          <p:cNvPicPr>
            <a:picLocks noGrp="1" noChangeAspect="1"/>
          </p:cNvPicPr>
          <p:nvPr>
            <p:ph idx="1"/>
          </p:nvPr>
        </p:nvPicPr>
        <p:blipFill>
          <a:blip r:embed="rId3"/>
          <a:stretch>
            <a:fillRect/>
          </a:stretch>
        </p:blipFill>
        <p:spPr>
          <a:xfrm>
            <a:off x="864296" y="3098323"/>
            <a:ext cx="10622992" cy="2883523"/>
          </a:xfrm>
          <a:prstGeom prst="rect">
            <a:avLst/>
          </a:prstGeom>
        </p:spPr>
      </p:pic>
    </p:spTree>
    <p:extLst>
      <p:ext uri="{BB962C8B-B14F-4D97-AF65-F5344CB8AC3E}">
        <p14:creationId xmlns:p14="http://schemas.microsoft.com/office/powerpoint/2010/main" val="18097883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FE9E-06CB-7021-A49F-5904F66B9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6C6F9-320B-5D67-41FF-C0B83678B626}"/>
              </a:ext>
            </a:extLst>
          </p:cNvPr>
          <p:cNvSpPr>
            <a:spLocks noGrp="1"/>
          </p:cNvSpPr>
          <p:nvPr>
            <p:ph type="title"/>
          </p:nvPr>
        </p:nvSpPr>
        <p:spPr>
          <a:xfrm>
            <a:off x="0" y="26279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OFI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9914644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6601-5629-0F7F-BC5D-9680DB589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41BB2-BEBE-C736-4A5E-7F19394449DE}"/>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OFI SECTOR </a:t>
            </a:r>
            <a:r>
              <a:rPr lang="en-US" sz="3200" b="1" dirty="0">
                <a:solidFill>
                  <a:schemeClr val="bg1"/>
                </a:solidFill>
                <a:latin typeface="Bell MT" panose="02020503060305020303" pitchFamily="18" charset="0"/>
              </a:rPr>
              <a:t>TF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3D0F1EE8-034F-0D93-72E9-2EA0441030BB}"/>
              </a:ext>
            </a:extLst>
          </p:cNvPr>
          <p:cNvSpPr>
            <a:spLocks noGrp="1"/>
          </p:cNvSpPr>
          <p:nvPr>
            <p:ph idx="1"/>
          </p:nvPr>
        </p:nvSpPr>
        <p:spPr>
          <a:xfrm>
            <a:off x="717886"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630238" indent="0" algn="just">
              <a:buNone/>
            </a:pPr>
            <a:endParaRPr lang="en-US" sz="2400" dirty="0"/>
          </a:p>
          <a:p>
            <a:pPr marL="0" indent="0" algn="just">
              <a:lnSpc>
                <a:spcPct val="107000"/>
              </a:lnSpc>
              <a:spcAft>
                <a:spcPts val="800"/>
              </a:spcAft>
              <a:buNone/>
            </a:pPr>
            <a:r>
              <a:rPr lang="en-US" sz="3200" dirty="0">
                <a:cs typeface="Times New Roman" panose="02020603050405020304" pitchFamily="18" charset="0"/>
              </a:rPr>
              <a:t>The TF threat rating for the activities in the OFI sector was assessed as </a:t>
            </a:r>
            <a:r>
              <a:rPr lang="en-US" sz="3200" dirty="0">
                <a:solidFill>
                  <a:schemeClr val="accent6">
                    <a:lumMod val="75000"/>
                  </a:schemeClr>
                </a:solidFill>
                <a:cs typeface="Times New Roman" panose="02020603050405020304" pitchFamily="18" charset="0"/>
              </a:rPr>
              <a:t>Low</a:t>
            </a:r>
            <a:r>
              <a:rPr lang="en-US" sz="3200" dirty="0">
                <a:cs typeface="Times New Roman" panose="02020603050405020304" pitchFamily="18" charset="0"/>
              </a:rPr>
              <a:t> except for PIS which was </a:t>
            </a:r>
            <a:r>
              <a:rPr lang="en-US" sz="3200" dirty="0">
                <a:solidFill>
                  <a:schemeClr val="accent6"/>
                </a:solidFill>
                <a:cs typeface="Times New Roman" panose="02020603050405020304" pitchFamily="18" charset="0"/>
              </a:rPr>
              <a:t>Medium-Low</a:t>
            </a:r>
            <a:r>
              <a:rPr lang="en-US" sz="3200" dirty="0">
                <a:cs typeface="Times New Roman" panose="02020603050405020304" pitchFamily="18" charset="0"/>
              </a:rPr>
              <a:t>. </a:t>
            </a:r>
            <a:r>
              <a:rPr lang="en-US" sz="2000" dirty="0">
                <a:cs typeface="Times New Roman" panose="02020603050405020304" pitchFamily="18" charset="0"/>
              </a:rPr>
              <a:t> </a:t>
            </a:r>
            <a:endParaRPr lang="en-GB" sz="3200" dirty="0">
              <a:solidFill>
                <a:srgbClr val="262626"/>
              </a:solidFill>
              <a:ea typeface="Calibri" panose="020F0502020204030204" pitchFamily="34" charset="0"/>
              <a:cs typeface="Times New Roman" panose="02020603050405020304" pitchFamily="18" charset="0"/>
            </a:endParaRPr>
          </a:p>
          <a:p>
            <a:endParaRPr lang="en-US" sz="2400" dirty="0"/>
          </a:p>
        </p:txBody>
      </p:sp>
      <p:graphicFrame>
        <p:nvGraphicFramePr>
          <p:cNvPr id="5" name="Diagram 4">
            <a:extLst>
              <a:ext uri="{FF2B5EF4-FFF2-40B4-BE49-F238E27FC236}">
                <a16:creationId xmlns:a16="http://schemas.microsoft.com/office/drawing/2014/main" id="{18DA874D-3902-8FA9-4410-94404FDC843B}"/>
              </a:ext>
            </a:extLst>
          </p:cNvPr>
          <p:cNvGraphicFramePr/>
          <p:nvPr>
            <p:extLst>
              <p:ext uri="{D42A27DB-BD31-4B8C-83A1-F6EECF244321}">
                <p14:modId xmlns:p14="http://schemas.microsoft.com/office/powerpoint/2010/main" val="1261039850"/>
              </p:ext>
            </p:extLst>
          </p:nvPr>
        </p:nvGraphicFramePr>
        <p:xfrm>
          <a:off x="717886" y="3264061"/>
          <a:ext cx="10127592" cy="2874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8254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8A20-B267-0334-C359-F89112038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1774F-F7E6-53F8-019B-7F69657169B5}"/>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OFI SECTOR </a:t>
            </a:r>
            <a:r>
              <a:rPr lang="en-US" sz="3200" b="1" dirty="0">
                <a:solidFill>
                  <a:schemeClr val="bg1"/>
                </a:solidFill>
                <a:latin typeface="Bell MT" panose="02020503060305020303" pitchFamily="18" charset="0"/>
              </a:rPr>
              <a:t>TF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1C410C06-B4D1-035C-8F4A-6FA1464515DC}"/>
              </a:ext>
            </a:extLst>
          </p:cNvPr>
          <p:cNvSpPr>
            <a:spLocks noGrp="1"/>
          </p:cNvSpPr>
          <p:nvPr>
            <p:ph idx="1"/>
          </p:nvPr>
        </p:nvSpPr>
        <p:spPr>
          <a:xfrm>
            <a:off x="717886"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r>
              <a:rPr lang="en-US" sz="2800" b="1" dirty="0">
                <a:solidFill>
                  <a:schemeClr val="bg1"/>
                </a:solidFill>
                <a:cs typeface="Times New Roman" panose="02020603050405020304" pitchFamily="18" charset="0"/>
              </a:rPr>
              <a:t>ML Risk Ratings of 5 most risky activities in the OF</a:t>
            </a:r>
            <a:endParaRPr lang="en-US" sz="2400" dirty="0"/>
          </a:p>
          <a:p>
            <a:pPr algn="just"/>
            <a:r>
              <a:rPr lang="en-GB" sz="2000" dirty="0">
                <a:solidFill>
                  <a:srgbClr val="262626"/>
                </a:solidFill>
                <a:ea typeface="Calibri" panose="020F0502020204030204" pitchFamily="34" charset="0"/>
                <a:cs typeface="Times New Roman" panose="02020603050405020304" pitchFamily="18" charset="0"/>
              </a:rPr>
              <a:t>T</a:t>
            </a:r>
            <a:r>
              <a:rPr lang="en-US" sz="2000" dirty="0">
                <a:solidFill>
                  <a:srgbClr val="262626"/>
                </a:solidFill>
                <a:ea typeface="Calibri" panose="020F0502020204030204" pitchFamily="34" charset="0"/>
                <a:cs typeface="Times New Roman" panose="02020603050405020304" pitchFamily="18" charset="0"/>
              </a:rPr>
              <a:t>he </a:t>
            </a:r>
            <a:r>
              <a:rPr lang="en-GB" sz="2000" dirty="0">
                <a:solidFill>
                  <a:srgbClr val="262626"/>
                </a:solidFill>
                <a:ea typeface="Calibri" panose="020F0502020204030204" pitchFamily="34" charset="0"/>
                <a:cs typeface="Times New Roman" panose="02020603050405020304" pitchFamily="18" charset="0"/>
              </a:rPr>
              <a:t>overall  TF vulnerability of all the activities under the OFI sector ranged from </a:t>
            </a:r>
            <a:r>
              <a:rPr lang="en-GB" sz="2000" b="1" dirty="0">
                <a:solidFill>
                  <a:schemeClr val="accent6">
                    <a:lumMod val="75000"/>
                  </a:schemeClr>
                </a:solidFill>
                <a:ea typeface="Calibri" panose="020F0502020204030204" pitchFamily="34" charset="0"/>
                <a:cs typeface="Times New Roman" panose="02020603050405020304" pitchFamily="18" charset="0"/>
              </a:rPr>
              <a:t>Low</a:t>
            </a:r>
            <a:r>
              <a:rPr lang="en-GB" sz="2000" dirty="0">
                <a:solidFill>
                  <a:srgbClr val="262626"/>
                </a:solidFill>
                <a:ea typeface="Calibri" panose="020F0502020204030204" pitchFamily="34" charset="0"/>
                <a:cs typeface="Times New Roman" panose="02020603050405020304" pitchFamily="18" charset="0"/>
              </a:rPr>
              <a:t> to </a:t>
            </a:r>
            <a:r>
              <a:rPr lang="en-GB" sz="2000" b="1" dirty="0">
                <a:solidFill>
                  <a:schemeClr val="accent6"/>
                </a:solidFill>
                <a:ea typeface="Calibri" panose="020F0502020204030204" pitchFamily="34" charset="0"/>
                <a:cs typeface="Times New Roman" panose="02020603050405020304" pitchFamily="18" charset="0"/>
              </a:rPr>
              <a:t>Medium-Low</a:t>
            </a:r>
            <a:r>
              <a:rPr lang="en-GB" sz="2000" dirty="0">
                <a:solidFill>
                  <a:srgbClr val="262626"/>
                </a:solidFill>
                <a:ea typeface="Calibri" panose="020F0502020204030204" pitchFamily="34" charset="0"/>
                <a:cs typeface="Times New Roman" panose="02020603050405020304" pitchFamily="18" charset="0"/>
              </a:rPr>
              <a:t>, </a:t>
            </a:r>
            <a:r>
              <a:rPr lang="en-US" sz="2000" dirty="0">
                <a:solidFill>
                  <a:srgbClr val="262626"/>
                </a:solidFill>
                <a:ea typeface="Calibri" panose="020F0502020204030204" pitchFamily="34" charset="0"/>
                <a:cs typeface="Times New Roman" panose="02020603050405020304" pitchFamily="18" charset="0"/>
              </a:rPr>
              <a:t>considering the controls in the sector. </a:t>
            </a:r>
          </a:p>
          <a:p>
            <a:pPr algn="just"/>
            <a:endParaRPr lang="en-US" sz="2000" dirty="0">
              <a:solidFill>
                <a:srgbClr val="262626"/>
              </a:solidFill>
              <a:ea typeface="Calibri" panose="020F0502020204030204" pitchFamily="34" charset="0"/>
              <a:cs typeface="Times New Roman" panose="02020603050405020304" pitchFamily="18" charset="0"/>
            </a:endParaRPr>
          </a:p>
          <a:p>
            <a:pPr algn="just"/>
            <a:r>
              <a:rPr lang="en-US" sz="2000" dirty="0">
                <a:solidFill>
                  <a:srgbClr val="262626"/>
                </a:solidFill>
                <a:ea typeface="Calibri" panose="020F0502020204030204" pitchFamily="34" charset="0"/>
                <a:cs typeface="Times New Roman" panose="02020603050405020304" pitchFamily="18" charset="0"/>
              </a:rPr>
              <a:t>The 5 most vulnerable activities to TF in the OFI section under the supervision of the FSC are: </a:t>
            </a:r>
          </a:p>
          <a:p>
            <a:endParaRPr lang="en-US" sz="1800" dirty="0">
              <a:solidFill>
                <a:srgbClr val="262626"/>
              </a:solidFill>
              <a:latin typeface="Palatino Linotype" panose="02040502050505030304" pitchFamily="18" charset="0"/>
              <a:ea typeface="Calibri" panose="020F0502020204030204" pitchFamily="34" charset="0"/>
            </a:endParaRPr>
          </a:p>
          <a:p>
            <a:endParaRPr lang="en-US" sz="1800" dirty="0">
              <a:solidFill>
                <a:srgbClr val="262626"/>
              </a:solidFill>
              <a:latin typeface="Palatino Linotype" panose="02040502050505030304" pitchFamily="18" charset="0"/>
              <a:ea typeface="Calibri" panose="020F0502020204030204" pitchFamily="34" charset="0"/>
            </a:endParaRPr>
          </a:p>
          <a:p>
            <a:pPr marL="0" indent="0">
              <a:buNone/>
            </a:pPr>
            <a:endParaRPr lang="en-US" sz="1800" dirty="0">
              <a:solidFill>
                <a:srgbClr val="262626"/>
              </a:solidFill>
              <a:latin typeface="Palatino Linotype" panose="02040502050505030304" pitchFamily="18" charset="0"/>
              <a:ea typeface="Calibri" panose="020F0502020204030204" pitchFamily="34" charset="0"/>
            </a:endParaRPr>
          </a:p>
          <a:p>
            <a:pPr marL="0" indent="0">
              <a:buNone/>
            </a:pPr>
            <a:endParaRPr lang="en-US" sz="1800" dirty="0"/>
          </a:p>
        </p:txBody>
      </p:sp>
      <p:graphicFrame>
        <p:nvGraphicFramePr>
          <p:cNvPr id="5" name="Diagram 4">
            <a:extLst>
              <a:ext uri="{FF2B5EF4-FFF2-40B4-BE49-F238E27FC236}">
                <a16:creationId xmlns:a16="http://schemas.microsoft.com/office/drawing/2014/main" id="{B940F9E5-B189-43E9-4D06-B80390D7DDA0}"/>
              </a:ext>
            </a:extLst>
          </p:cNvPr>
          <p:cNvGraphicFramePr/>
          <p:nvPr/>
        </p:nvGraphicFramePr>
        <p:xfrm>
          <a:off x="938463" y="3166109"/>
          <a:ext cx="9950115" cy="3030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93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cs typeface="Times New Roman" panose="02020603050405020304" pitchFamily="18" charset="0"/>
              </a:rPr>
            </a:br>
            <a:r>
              <a:rPr lang="en-GB" sz="3200" b="1" dirty="0">
                <a:solidFill>
                  <a:schemeClr val="bg1"/>
                </a:solidFill>
                <a:latin typeface="Bell MT" panose="02020503060305020303" pitchFamily="18" charset="0"/>
                <a:cs typeface="Times New Roman" panose="02020603050405020304" pitchFamily="18" charset="0"/>
              </a:rPr>
              <a:t>TAX CRIMES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p:cNvSpPr txBox="1"/>
          <p:nvPr/>
        </p:nvSpPr>
        <p:spPr>
          <a:xfrm>
            <a:off x="188686" y="1422400"/>
            <a:ext cx="11684000" cy="923330"/>
          </a:xfrm>
          <a:prstGeom prst="rect">
            <a:avLst/>
          </a:prstGeom>
          <a:noFill/>
        </p:spPr>
        <p:txBody>
          <a:bodyPr wrap="square" rtlCol="0">
            <a:spAutoFit/>
          </a:bodyPr>
          <a:lstStyle/>
          <a:p>
            <a:endParaRPr lang="en-GB" dirty="0"/>
          </a:p>
          <a:p>
            <a:endParaRPr lang="en-GB" dirty="0"/>
          </a:p>
          <a:p>
            <a:endParaRPr lang="en-GB" dirty="0"/>
          </a:p>
        </p:txBody>
      </p:sp>
      <p:sp>
        <p:nvSpPr>
          <p:cNvPr id="4" name="TextBox 3">
            <a:extLst>
              <a:ext uri="{FF2B5EF4-FFF2-40B4-BE49-F238E27FC236}">
                <a16:creationId xmlns:a16="http://schemas.microsoft.com/office/drawing/2014/main" id="{7B28EF0D-9504-71E6-4662-97E047D08A90}"/>
              </a:ext>
            </a:extLst>
          </p:cNvPr>
          <p:cNvSpPr txBox="1"/>
          <p:nvPr/>
        </p:nvSpPr>
        <p:spPr>
          <a:xfrm>
            <a:off x="454212" y="1361568"/>
            <a:ext cx="11365753" cy="4889737"/>
          </a:xfrm>
          <a:prstGeom prst="rect">
            <a:avLst/>
          </a:prstGeom>
          <a:noFill/>
        </p:spPr>
        <p:txBody>
          <a:bodyPr wrap="square" rtlCol="0">
            <a:spAutoFit/>
          </a:bodyPr>
          <a:lstStyle/>
          <a:p>
            <a:pPr marL="712788" indent="-285750">
              <a:lnSpc>
                <a:spcPct val="150000"/>
              </a:lnSpc>
              <a:buFont typeface="Arial" panose="020B0604020202020204" pitchFamily="34" charset="0"/>
              <a:buChar char="•"/>
              <a:tabLst>
                <a:tab pos="712788" algn="l"/>
              </a:tabLst>
            </a:pPr>
            <a:r>
              <a:rPr lang="en-US" sz="2100" dirty="0"/>
              <a:t>Lodged 171 cases at Court during FY 2016/2017 to 2021/2022 </a:t>
            </a:r>
          </a:p>
          <a:p>
            <a:pPr marL="712788" indent="-285750">
              <a:lnSpc>
                <a:spcPct val="150000"/>
              </a:lnSpc>
              <a:buFont typeface="Arial" panose="020B0604020202020204" pitchFamily="34" charset="0"/>
              <a:buChar char="•"/>
              <a:tabLst>
                <a:tab pos="712788" algn="l"/>
              </a:tabLst>
            </a:pPr>
            <a:r>
              <a:rPr lang="en-US" sz="2100" dirty="0"/>
              <a:t>148 Court decisions for the same period, securing USD 500,473 as the total amount of fines imposed on the court decisions obtained.</a:t>
            </a:r>
          </a:p>
          <a:p>
            <a:pPr marL="712788" indent="-285750">
              <a:lnSpc>
                <a:spcPct val="150000"/>
              </a:lnSpc>
              <a:buFont typeface="Arial" panose="020B0604020202020204" pitchFamily="34" charset="0"/>
              <a:buChar char="•"/>
              <a:tabLst>
                <a:tab pos="712788" algn="l"/>
              </a:tabLst>
            </a:pPr>
            <a:r>
              <a:rPr lang="en-US" sz="2100" dirty="0"/>
              <a:t>20 out of 667 tax investigations were referred to prosecution for tax evasion</a:t>
            </a:r>
          </a:p>
          <a:p>
            <a:pPr marL="712788" indent="-285750">
              <a:lnSpc>
                <a:spcPct val="150000"/>
              </a:lnSpc>
              <a:buFont typeface="Arial" panose="020B0604020202020204" pitchFamily="34" charset="0"/>
              <a:buChar char="•"/>
              <a:tabLst>
                <a:tab pos="712788" algn="l"/>
              </a:tabLst>
            </a:pPr>
            <a:r>
              <a:rPr lang="en-US" sz="2100" dirty="0"/>
              <a:t>Common typologies noted – involvement in drug trafficking</a:t>
            </a:r>
          </a:p>
          <a:p>
            <a:pPr marL="712788" indent="-285750">
              <a:lnSpc>
                <a:spcPct val="150000"/>
              </a:lnSpc>
              <a:buFont typeface="Arial" panose="020B0604020202020204" pitchFamily="34" charset="0"/>
              <a:buChar char="•"/>
              <a:tabLst>
                <a:tab pos="712788" algn="l"/>
              </a:tabLst>
            </a:pPr>
            <a:endParaRPr lang="en-US" sz="2100" dirty="0"/>
          </a:p>
          <a:p>
            <a:pPr marL="427038">
              <a:lnSpc>
                <a:spcPct val="150000"/>
              </a:lnSpc>
              <a:tabLst>
                <a:tab pos="712788" algn="l"/>
              </a:tabLst>
            </a:pPr>
            <a:r>
              <a:rPr lang="en-US" sz="2100" u="sng" dirty="0"/>
              <a:t>ML Investigations</a:t>
            </a:r>
          </a:p>
          <a:p>
            <a:pPr marL="712788" indent="-285750">
              <a:lnSpc>
                <a:spcPct val="150000"/>
              </a:lnSpc>
              <a:buFont typeface="Arial" panose="020B0604020202020204" pitchFamily="34" charset="0"/>
              <a:buChar char="•"/>
              <a:tabLst>
                <a:tab pos="712788" algn="l"/>
              </a:tabLst>
            </a:pPr>
            <a:r>
              <a:rPr lang="en-US" sz="2100" dirty="0"/>
              <a:t>Referrals made to LEAs  - Outcome of one case led to the taxpayer sentenced to pay the tax fine. Another VAT fraud case will be lodged for prosecution shortly. This case is being prosecuted for money laundering offences</a:t>
            </a:r>
            <a:r>
              <a:rPr lang="en-US" dirty="0"/>
              <a:t>. </a:t>
            </a:r>
            <a:endParaRPr lang="en-GB" dirty="0"/>
          </a:p>
        </p:txBody>
      </p:sp>
    </p:spTree>
    <p:extLst>
      <p:ext uri="{BB962C8B-B14F-4D97-AF65-F5344CB8AC3E}">
        <p14:creationId xmlns:p14="http://schemas.microsoft.com/office/powerpoint/2010/main" val="411076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6C55E-CBAC-428E-CA14-42172852C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AE094-5AF6-00BF-E177-A5D9CE5755BF}"/>
              </a:ext>
            </a:extLst>
          </p:cNvPr>
          <p:cNvSpPr>
            <a:spLocks noGrp="1"/>
          </p:cNvSpPr>
          <p:nvPr>
            <p:ph type="title"/>
          </p:nvPr>
        </p:nvSpPr>
        <p:spPr>
          <a:xfrm>
            <a:off x="0" y="0"/>
            <a:ext cx="12192000" cy="1097740"/>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CFT CONTROLS  &amp; RESIDUAL TF VULNERABILITY</a:t>
            </a:r>
            <a:endParaRPr lang="en-GB" sz="3200" b="1" dirty="0">
              <a:solidFill>
                <a:schemeClr val="bg1"/>
              </a:solidFill>
              <a:latin typeface="Bell MT" panose="02020503060305020303" pitchFamily="18" charset="0"/>
            </a:endParaRPr>
          </a:p>
        </p:txBody>
      </p:sp>
      <p:graphicFrame>
        <p:nvGraphicFramePr>
          <p:cNvPr id="3" name="Diagram 2">
            <a:extLst>
              <a:ext uri="{FF2B5EF4-FFF2-40B4-BE49-F238E27FC236}">
                <a16:creationId xmlns:a16="http://schemas.microsoft.com/office/drawing/2014/main" id="{B14A27A1-97EB-FE1A-7813-B98729616047}"/>
              </a:ext>
            </a:extLst>
          </p:cNvPr>
          <p:cNvGraphicFramePr/>
          <p:nvPr>
            <p:extLst>
              <p:ext uri="{D42A27DB-BD31-4B8C-83A1-F6EECF244321}">
                <p14:modId xmlns:p14="http://schemas.microsoft.com/office/powerpoint/2010/main" val="2010451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16700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06DB-B354-675C-2456-C524E96898B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ACFF0A4-5112-5162-E3F1-AFB36AEB2FC5}"/>
              </a:ext>
            </a:extLst>
          </p:cNvPr>
          <p:cNvSpPr txBox="1">
            <a:spLocks/>
          </p:cNvSpPr>
          <p:nvPr/>
        </p:nvSpPr>
        <p:spPr>
          <a:xfrm>
            <a:off x="30300"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TF</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 RISKS ASSOCIATED WITH OFI SECTOR </a:t>
            </a:r>
          </a:p>
        </p:txBody>
      </p:sp>
      <p:sp>
        <p:nvSpPr>
          <p:cNvPr id="7" name="TextBox 6">
            <a:extLst>
              <a:ext uri="{FF2B5EF4-FFF2-40B4-BE49-F238E27FC236}">
                <a16:creationId xmlns:a16="http://schemas.microsoft.com/office/drawing/2014/main" id="{0BE92B56-D9A9-124E-D15A-DBFAB52CAD02}"/>
              </a:ext>
            </a:extLst>
          </p:cNvPr>
          <p:cNvSpPr txBox="1"/>
          <p:nvPr/>
        </p:nvSpPr>
        <p:spPr>
          <a:xfrm>
            <a:off x="765313" y="1952891"/>
            <a:ext cx="10721975" cy="105804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62626"/>
                </a:solidFill>
                <a:effectLst/>
                <a:uLnTx/>
                <a:uFillTx/>
                <a:ea typeface="Calibri" panose="020F0502020204030204" pitchFamily="34" charset="0"/>
                <a:cs typeface="Times New Roman" panose="02020603050405020304" pitchFamily="18" charset="0"/>
              </a:rPr>
              <a:t>The TF risk assessment showed that potential channels for TF activities are PIS, Custodian (Non-CIS), Credit Finance, Treasury Management, and Investment Banking and they were assessed as </a:t>
            </a:r>
            <a:r>
              <a:rPr kumimoji="0" lang="en-US" sz="2000" b="1" i="0" u="none" strike="noStrike" kern="1200" cap="none" spc="0" normalizeH="0" baseline="0" noProof="0" dirty="0">
                <a:ln>
                  <a:noFill/>
                </a:ln>
                <a:solidFill>
                  <a:schemeClr val="accent6"/>
                </a:solidFill>
                <a:effectLst/>
                <a:uLnTx/>
                <a:uFillTx/>
                <a:ea typeface="Calibri" panose="020F0502020204030204" pitchFamily="34" charset="0"/>
                <a:cs typeface="Times New Roman" panose="02020603050405020304" pitchFamily="18" charset="0"/>
              </a:rPr>
              <a:t>Medium-Low.</a:t>
            </a:r>
          </a:p>
        </p:txBody>
      </p:sp>
      <p:pic>
        <p:nvPicPr>
          <p:cNvPr id="10" name="Content Placeholder 9">
            <a:extLst>
              <a:ext uri="{FF2B5EF4-FFF2-40B4-BE49-F238E27FC236}">
                <a16:creationId xmlns:a16="http://schemas.microsoft.com/office/drawing/2014/main" id="{05D7ADE5-B0F1-0BE4-D398-43493D16DC5F}"/>
              </a:ext>
            </a:extLst>
          </p:cNvPr>
          <p:cNvPicPr>
            <a:picLocks noGrp="1" noChangeAspect="1"/>
          </p:cNvPicPr>
          <p:nvPr>
            <p:ph idx="1"/>
          </p:nvPr>
        </p:nvPicPr>
        <p:blipFill>
          <a:blip r:embed="rId3"/>
          <a:stretch>
            <a:fillRect/>
          </a:stretch>
        </p:blipFill>
        <p:spPr>
          <a:xfrm>
            <a:off x="864296" y="3180492"/>
            <a:ext cx="10496811" cy="2782305"/>
          </a:xfrm>
          <a:prstGeom prst="rect">
            <a:avLst/>
          </a:prstGeom>
        </p:spPr>
      </p:pic>
    </p:spTree>
    <p:extLst>
      <p:ext uri="{BB962C8B-B14F-4D97-AF65-F5344CB8AC3E}">
        <p14:creationId xmlns:p14="http://schemas.microsoft.com/office/powerpoint/2010/main" val="12282279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C8837-FE49-1968-C4B4-F213382D9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A98C1-D51B-79FE-516E-09860E4CACB3}"/>
              </a:ext>
            </a:extLst>
          </p:cNvPr>
          <p:cNvSpPr>
            <a:spLocks noGrp="1"/>
          </p:cNvSpPr>
          <p:nvPr>
            <p:ph type="title"/>
          </p:nvPr>
        </p:nvSpPr>
        <p:spPr>
          <a:xfrm>
            <a:off x="0" y="24565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TCSPs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3111451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8809A9B-0C63-1841-BE5F-3CFC4D399E7E}"/>
              </a:ext>
            </a:extLst>
          </p:cNvPr>
          <p:cNvSpPr txBox="1"/>
          <p:nvPr/>
        </p:nvSpPr>
        <p:spPr>
          <a:xfrm>
            <a:off x="4451183" y="3321053"/>
            <a:ext cx="654346"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02</a:t>
            </a:r>
          </a:p>
        </p:txBody>
      </p:sp>
      <p:sp>
        <p:nvSpPr>
          <p:cNvPr id="18" name="TextBox 17">
            <a:extLst>
              <a:ext uri="{FF2B5EF4-FFF2-40B4-BE49-F238E27FC236}">
                <a16:creationId xmlns:a16="http://schemas.microsoft.com/office/drawing/2014/main" id="{22003145-A05F-6548-BDAB-429DA96B5026}"/>
              </a:ext>
            </a:extLst>
          </p:cNvPr>
          <p:cNvSpPr txBox="1"/>
          <p:nvPr/>
        </p:nvSpPr>
        <p:spPr>
          <a:xfrm>
            <a:off x="10512438" y="3343858"/>
            <a:ext cx="694422"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04</a:t>
            </a:r>
          </a:p>
        </p:txBody>
      </p:sp>
      <p:sp>
        <p:nvSpPr>
          <p:cNvPr id="19" name="TextBox 18">
            <a:extLst>
              <a:ext uri="{FF2B5EF4-FFF2-40B4-BE49-F238E27FC236}">
                <a16:creationId xmlns:a16="http://schemas.microsoft.com/office/drawing/2014/main" id="{B40862BC-883E-FE4C-B30A-4C092024A270}"/>
              </a:ext>
            </a:extLst>
          </p:cNvPr>
          <p:cNvSpPr txBox="1"/>
          <p:nvPr/>
        </p:nvSpPr>
        <p:spPr>
          <a:xfrm>
            <a:off x="8332792" y="3163739"/>
            <a:ext cx="684803"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05</a:t>
            </a:r>
          </a:p>
        </p:txBody>
      </p:sp>
      <p:sp>
        <p:nvSpPr>
          <p:cNvPr id="24" name="Title 1">
            <a:extLst>
              <a:ext uri="{FF2B5EF4-FFF2-40B4-BE49-F238E27FC236}">
                <a16:creationId xmlns:a16="http://schemas.microsoft.com/office/drawing/2014/main" id="{402BB2F0-EBED-F25B-0782-51644105AFDF}"/>
              </a:ext>
            </a:extLst>
          </p:cNvPr>
          <p:cNvSpPr txBox="1">
            <a:spLocks/>
          </p:cNvSpPr>
          <p:nvPr/>
        </p:nvSpPr>
        <p:spPr>
          <a:xfrm>
            <a:off x="0" y="-1"/>
            <a:ext cx="12192000" cy="772716"/>
          </a:xfrm>
          <a:prstGeom prst="rect">
            <a:avLst/>
          </a:prstGeom>
          <a:solidFill>
            <a:schemeClr val="tx2">
              <a:lumMod val="90000"/>
              <a:lumOff val="1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OVERVIEW OF </a:t>
            </a:r>
            <a:r>
              <a:rPr kumimoji="0" lang="en-GB" sz="28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TCSPs SECTOR </a:t>
            </a:r>
            <a:endPar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endParaRPr>
          </a:p>
        </p:txBody>
      </p:sp>
      <p:graphicFrame>
        <p:nvGraphicFramePr>
          <p:cNvPr id="145" name="Diagram 144">
            <a:extLst>
              <a:ext uri="{FF2B5EF4-FFF2-40B4-BE49-F238E27FC236}">
                <a16:creationId xmlns:a16="http://schemas.microsoft.com/office/drawing/2014/main" id="{ACA695FE-610D-C5BB-2A14-09AC998B40D8}"/>
              </a:ext>
            </a:extLst>
          </p:cNvPr>
          <p:cNvGraphicFramePr/>
          <p:nvPr>
            <p:extLst>
              <p:ext uri="{D42A27DB-BD31-4B8C-83A1-F6EECF244321}">
                <p14:modId xmlns:p14="http://schemas.microsoft.com/office/powerpoint/2010/main" val="273569470"/>
              </p:ext>
            </p:extLst>
          </p:nvPr>
        </p:nvGraphicFramePr>
        <p:xfrm>
          <a:off x="5652482" y="4005708"/>
          <a:ext cx="6368068" cy="324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6" name="Content Placeholder 17" title="Sector Statistics ">
            <a:extLst>
              <a:ext uri="{FF2B5EF4-FFF2-40B4-BE49-F238E27FC236}">
                <a16:creationId xmlns:a16="http://schemas.microsoft.com/office/drawing/2014/main" id="{541F6747-5058-8F48-BCD9-E9D6ADD2E646}"/>
              </a:ext>
            </a:extLst>
          </p:cNvPr>
          <p:cNvGraphicFramePr>
            <a:graphicFrameLocks/>
          </p:cNvGraphicFramePr>
          <p:nvPr>
            <p:extLst>
              <p:ext uri="{D42A27DB-BD31-4B8C-83A1-F6EECF244321}">
                <p14:modId xmlns:p14="http://schemas.microsoft.com/office/powerpoint/2010/main" val="4013205468"/>
              </p:ext>
            </p:extLst>
          </p:nvPr>
        </p:nvGraphicFramePr>
        <p:xfrm>
          <a:off x="6329504" y="1280774"/>
          <a:ext cx="4877355" cy="2714654"/>
        </p:xfrm>
        <a:graphic>
          <a:graphicData uri="http://schemas.openxmlformats.org/drawingml/2006/chart">
            <c:chart xmlns:c="http://schemas.openxmlformats.org/drawingml/2006/chart" xmlns:r="http://schemas.openxmlformats.org/officeDocument/2006/relationships" r:id="rId8"/>
          </a:graphicData>
        </a:graphic>
      </p:graphicFrame>
      <p:sp>
        <p:nvSpPr>
          <p:cNvPr id="148" name="TextBox 147">
            <a:extLst>
              <a:ext uri="{FF2B5EF4-FFF2-40B4-BE49-F238E27FC236}">
                <a16:creationId xmlns:a16="http://schemas.microsoft.com/office/drawing/2014/main" id="{B09F49EF-7D39-D9B1-9762-048CC1042983}"/>
              </a:ext>
            </a:extLst>
          </p:cNvPr>
          <p:cNvSpPr txBox="1"/>
          <p:nvPr/>
        </p:nvSpPr>
        <p:spPr>
          <a:xfrm>
            <a:off x="668312" y="950616"/>
            <a:ext cx="4227630" cy="368943"/>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Breakdown of  TCSPs</a:t>
            </a:r>
            <a:endParaRPr kumimoji="0" lang="aa-ET"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9" name="TextBox 148">
            <a:extLst>
              <a:ext uri="{FF2B5EF4-FFF2-40B4-BE49-F238E27FC236}">
                <a16:creationId xmlns:a16="http://schemas.microsoft.com/office/drawing/2014/main" id="{26D67772-C30F-1E32-5BFC-53A7E3612845}"/>
              </a:ext>
            </a:extLst>
          </p:cNvPr>
          <p:cNvSpPr txBox="1"/>
          <p:nvPr/>
        </p:nvSpPr>
        <p:spPr>
          <a:xfrm>
            <a:off x="6329504" y="4316554"/>
            <a:ext cx="3352471" cy="369332"/>
          </a:xfrm>
          <a:prstGeom prst="rect">
            <a:avLst/>
          </a:prstGeom>
          <a:solidFill>
            <a:schemeClr val="bg1">
              <a:lumMod val="85000"/>
              <a:alpha val="54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Economic impact</a:t>
            </a:r>
            <a:endParaRPr kumimoji="0" lang="aa-ET"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4" name="TextBox 153">
            <a:extLst>
              <a:ext uri="{FF2B5EF4-FFF2-40B4-BE49-F238E27FC236}">
                <a16:creationId xmlns:a16="http://schemas.microsoft.com/office/drawing/2014/main" id="{8C63A175-5CB7-F828-CC5C-CF3A5FEB0044}"/>
              </a:ext>
            </a:extLst>
          </p:cNvPr>
          <p:cNvSpPr txBox="1"/>
          <p:nvPr/>
        </p:nvSpPr>
        <p:spPr>
          <a:xfrm>
            <a:off x="6329505" y="957726"/>
            <a:ext cx="4877354" cy="369332"/>
          </a:xfrm>
          <a:prstGeom prst="rect">
            <a:avLst/>
          </a:prstGeom>
          <a:solidFill>
            <a:schemeClr val="bg1">
              <a:lumMod val="85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Breakdown of entities managed</a:t>
            </a:r>
            <a:endParaRPr kumimoji="0" lang="aa-ET"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167" name="Chart 166">
            <a:extLst>
              <a:ext uri="{FF2B5EF4-FFF2-40B4-BE49-F238E27FC236}">
                <a16:creationId xmlns:a16="http://schemas.microsoft.com/office/drawing/2014/main" id="{B6DACC82-227A-D474-A2A7-8663A5B30AC5}"/>
              </a:ext>
            </a:extLst>
          </p:cNvPr>
          <p:cNvGraphicFramePr/>
          <p:nvPr/>
        </p:nvGraphicFramePr>
        <p:xfrm>
          <a:off x="617447" y="1219480"/>
          <a:ext cx="4329361" cy="277594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9" name="Diagram 168">
            <a:extLst>
              <a:ext uri="{FF2B5EF4-FFF2-40B4-BE49-F238E27FC236}">
                <a16:creationId xmlns:a16="http://schemas.microsoft.com/office/drawing/2014/main" id="{954A535B-F9B1-DA24-1E5B-35590CE727D5}"/>
              </a:ext>
            </a:extLst>
          </p:cNvPr>
          <p:cNvGraphicFramePr/>
          <p:nvPr/>
        </p:nvGraphicFramePr>
        <p:xfrm>
          <a:off x="91880" y="4121226"/>
          <a:ext cx="5292357" cy="25997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8860476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CBBA-302B-A8D3-410D-1D933524F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3DB01-466E-9C94-C2C3-609B71BB7048}"/>
              </a:ext>
            </a:extLst>
          </p:cNvPr>
          <p:cNvSpPr>
            <a:spLocks noGrp="1"/>
          </p:cNvSpPr>
          <p:nvPr>
            <p:ph type="title"/>
          </p:nvPr>
        </p:nvSpPr>
        <p:spPr>
          <a:xfrm>
            <a:off x="0" y="0"/>
            <a:ext cx="12192000" cy="902369"/>
          </a:xfrm>
          <a:solidFill>
            <a:schemeClr val="tx2">
              <a:lumMod val="90000"/>
              <a:lumOff val="1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TCSPs SECTOR </a:t>
            </a:r>
            <a:r>
              <a:rPr lang="en-US" sz="3200" b="1" dirty="0">
                <a:solidFill>
                  <a:schemeClr val="bg1"/>
                </a:solidFill>
                <a:latin typeface="Bell MT" panose="02020503060305020303" pitchFamily="18" charset="0"/>
              </a:rPr>
              <a:t>ML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CB8C5E92-944A-8A36-DABA-362C1FE89A31}"/>
              </a:ext>
            </a:extLst>
          </p:cNvPr>
          <p:cNvGraphicFramePr>
            <a:graphicFrameLocks noGrp="1"/>
          </p:cNvGraphicFramePr>
          <p:nvPr>
            <p:ph idx="1"/>
          </p:nvPr>
        </p:nvGraphicFramePr>
        <p:xfrm>
          <a:off x="4481740" y="1175304"/>
          <a:ext cx="6771013" cy="5163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70E8936C-4FF7-37FA-A54F-C2A439ED67C8}"/>
              </a:ext>
            </a:extLst>
          </p:cNvPr>
          <p:cNvGraphicFramePr/>
          <p:nvPr/>
        </p:nvGraphicFramePr>
        <p:xfrm>
          <a:off x="-214859" y="1353884"/>
          <a:ext cx="5399314" cy="5163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9702A4ED-4380-BF56-85EF-7CAD51845014}"/>
              </a:ext>
            </a:extLst>
          </p:cNvPr>
          <p:cNvSpPr txBox="1"/>
          <p:nvPr/>
        </p:nvSpPr>
        <p:spPr>
          <a:xfrm>
            <a:off x="-667977" y="1353884"/>
            <a:ext cx="630555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Common Typologies</a:t>
            </a:r>
          </a:p>
        </p:txBody>
      </p:sp>
    </p:spTree>
    <p:extLst>
      <p:ext uri="{BB962C8B-B14F-4D97-AF65-F5344CB8AC3E}">
        <p14:creationId xmlns:p14="http://schemas.microsoft.com/office/powerpoint/2010/main" val="9898271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7">
            <a:extLst>
              <a:ext uri="{FF2B5EF4-FFF2-40B4-BE49-F238E27FC236}">
                <a16:creationId xmlns:a16="http://schemas.microsoft.com/office/drawing/2014/main" id="{F2D6AE7B-01A0-B24A-A24E-324CCC812DE1}"/>
              </a:ext>
            </a:extLst>
          </p:cNvPr>
          <p:cNvSpPr>
            <a:spLocks/>
          </p:cNvSpPr>
          <p:nvPr/>
        </p:nvSpPr>
        <p:spPr bwMode="auto">
          <a:xfrm>
            <a:off x="3951055" y="2799509"/>
            <a:ext cx="3458927" cy="431103"/>
          </a:xfrm>
          <a:custGeom>
            <a:avLst/>
            <a:gdLst>
              <a:gd name="T0" fmla="*/ 303 w 1433"/>
              <a:gd name="T1" fmla="*/ 179 h 179"/>
              <a:gd name="T2" fmla="*/ 716 w 1433"/>
              <a:gd name="T3" fmla="*/ 161 h 179"/>
              <a:gd name="T4" fmla="*/ 1130 w 1433"/>
              <a:gd name="T5" fmla="*/ 179 h 179"/>
              <a:gd name="T6" fmla="*/ 1433 w 1433"/>
              <a:gd name="T7" fmla="*/ 98 h 179"/>
              <a:gd name="T8" fmla="*/ 716 w 1433"/>
              <a:gd name="T9" fmla="*/ 0 h 179"/>
              <a:gd name="T10" fmla="*/ 0 w 1433"/>
              <a:gd name="T11" fmla="*/ 98 h 179"/>
              <a:gd name="T12" fmla="*/ 303 w 1433"/>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433" h="179">
                <a:moveTo>
                  <a:pt x="303" y="179"/>
                </a:moveTo>
                <a:cubicBezTo>
                  <a:pt x="420" y="167"/>
                  <a:pt x="562" y="161"/>
                  <a:pt x="716" y="161"/>
                </a:cubicBezTo>
                <a:cubicBezTo>
                  <a:pt x="870" y="161"/>
                  <a:pt x="1013" y="167"/>
                  <a:pt x="1130" y="179"/>
                </a:cubicBezTo>
                <a:cubicBezTo>
                  <a:pt x="1313" y="161"/>
                  <a:pt x="1433" y="131"/>
                  <a:pt x="1433" y="98"/>
                </a:cubicBezTo>
                <a:cubicBezTo>
                  <a:pt x="1433" y="44"/>
                  <a:pt x="1112" y="0"/>
                  <a:pt x="716" y="0"/>
                </a:cubicBezTo>
                <a:cubicBezTo>
                  <a:pt x="321" y="0"/>
                  <a:pt x="0" y="44"/>
                  <a:pt x="0" y="98"/>
                </a:cubicBezTo>
                <a:cubicBezTo>
                  <a:pt x="0" y="131"/>
                  <a:pt x="119" y="161"/>
                  <a:pt x="303" y="179"/>
                </a:cubicBezTo>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3" name="Freeform 196">
            <a:extLst>
              <a:ext uri="{FF2B5EF4-FFF2-40B4-BE49-F238E27FC236}">
                <a16:creationId xmlns:a16="http://schemas.microsoft.com/office/drawing/2014/main" id="{A53A0FEF-60DE-0E40-9357-2F0FD288A89D}"/>
              </a:ext>
            </a:extLst>
          </p:cNvPr>
          <p:cNvSpPr>
            <a:spLocks/>
          </p:cNvSpPr>
          <p:nvPr/>
        </p:nvSpPr>
        <p:spPr bwMode="auto">
          <a:xfrm>
            <a:off x="4552260" y="3835235"/>
            <a:ext cx="2416535" cy="311540"/>
          </a:xfrm>
          <a:custGeom>
            <a:avLst/>
            <a:gdLst>
              <a:gd name="T0" fmla="*/ 200 w 1001"/>
              <a:gd name="T1" fmla="*/ 129 h 129"/>
              <a:gd name="T2" fmla="*/ 501 w 1001"/>
              <a:gd name="T3" fmla="*/ 115 h 129"/>
              <a:gd name="T4" fmla="*/ 801 w 1001"/>
              <a:gd name="T5" fmla="*/ 129 h 129"/>
              <a:gd name="T6" fmla="*/ 1001 w 1001"/>
              <a:gd name="T7" fmla="*/ 72 h 129"/>
              <a:gd name="T8" fmla="*/ 501 w 1001"/>
              <a:gd name="T9" fmla="*/ 0 h 129"/>
              <a:gd name="T10" fmla="*/ 0 w 1001"/>
              <a:gd name="T11" fmla="*/ 72 h 129"/>
              <a:gd name="T12" fmla="*/ 200 w 1001"/>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001" h="129">
                <a:moveTo>
                  <a:pt x="200" y="129"/>
                </a:moveTo>
                <a:cubicBezTo>
                  <a:pt x="284" y="120"/>
                  <a:pt x="388" y="115"/>
                  <a:pt x="501" y="115"/>
                </a:cubicBezTo>
                <a:cubicBezTo>
                  <a:pt x="613" y="115"/>
                  <a:pt x="717" y="120"/>
                  <a:pt x="801" y="129"/>
                </a:cubicBezTo>
                <a:cubicBezTo>
                  <a:pt x="923" y="116"/>
                  <a:pt x="1001" y="95"/>
                  <a:pt x="1001" y="72"/>
                </a:cubicBezTo>
                <a:cubicBezTo>
                  <a:pt x="1001" y="32"/>
                  <a:pt x="777" y="0"/>
                  <a:pt x="501" y="0"/>
                </a:cubicBezTo>
                <a:cubicBezTo>
                  <a:pt x="224" y="0"/>
                  <a:pt x="0" y="32"/>
                  <a:pt x="0" y="72"/>
                </a:cubicBezTo>
                <a:cubicBezTo>
                  <a:pt x="0" y="95"/>
                  <a:pt x="79" y="116"/>
                  <a:pt x="200" y="129"/>
                </a:cubicBezTo>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4" name="Oval 195">
            <a:extLst>
              <a:ext uri="{FF2B5EF4-FFF2-40B4-BE49-F238E27FC236}">
                <a16:creationId xmlns:a16="http://schemas.microsoft.com/office/drawing/2014/main" id="{6A1EDC14-19A8-9445-8366-856B9AE356B3}"/>
              </a:ext>
            </a:extLst>
          </p:cNvPr>
          <p:cNvSpPr>
            <a:spLocks noChangeArrowheads="1"/>
          </p:cNvSpPr>
          <p:nvPr/>
        </p:nvSpPr>
        <p:spPr bwMode="auto">
          <a:xfrm>
            <a:off x="5029520" y="4819017"/>
            <a:ext cx="1602388" cy="261166"/>
          </a:xfrm>
          <a:prstGeom prst="ellipse">
            <a:avLst/>
          </a:prstGeom>
          <a:solidFill>
            <a:schemeClr val="accent4">
              <a:lumMod val="7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5" name="Freeform 191">
            <a:extLst>
              <a:ext uri="{FF2B5EF4-FFF2-40B4-BE49-F238E27FC236}">
                <a16:creationId xmlns:a16="http://schemas.microsoft.com/office/drawing/2014/main" id="{81380FA8-0E18-4C46-8B48-8E6BEA468BC4}"/>
              </a:ext>
            </a:extLst>
          </p:cNvPr>
          <p:cNvSpPr>
            <a:spLocks/>
          </p:cNvSpPr>
          <p:nvPr/>
        </p:nvSpPr>
        <p:spPr bwMode="auto">
          <a:xfrm>
            <a:off x="3373445" y="1470144"/>
            <a:ext cx="4614148" cy="609606"/>
          </a:xfrm>
          <a:custGeom>
            <a:avLst/>
            <a:gdLst>
              <a:gd name="T0" fmla="*/ 318 w 1911"/>
              <a:gd name="T1" fmla="*/ 252 h 252"/>
              <a:gd name="T2" fmla="*/ 955 w 1911"/>
              <a:gd name="T3" fmla="*/ 215 h 252"/>
              <a:gd name="T4" fmla="*/ 1593 w 1911"/>
              <a:gd name="T5" fmla="*/ 252 h 252"/>
              <a:gd name="T6" fmla="*/ 1911 w 1911"/>
              <a:gd name="T7" fmla="*/ 144 h 252"/>
              <a:gd name="T8" fmla="*/ 955 w 1911"/>
              <a:gd name="T9" fmla="*/ 0 h 252"/>
              <a:gd name="T10" fmla="*/ 0 w 1911"/>
              <a:gd name="T11" fmla="*/ 144 h 252"/>
              <a:gd name="T12" fmla="*/ 318 w 1911"/>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911" h="252">
                <a:moveTo>
                  <a:pt x="318" y="252"/>
                </a:moveTo>
                <a:cubicBezTo>
                  <a:pt x="487" y="229"/>
                  <a:pt x="711" y="215"/>
                  <a:pt x="955" y="215"/>
                </a:cubicBezTo>
                <a:cubicBezTo>
                  <a:pt x="1200" y="215"/>
                  <a:pt x="1424" y="229"/>
                  <a:pt x="1593" y="252"/>
                </a:cubicBezTo>
                <a:cubicBezTo>
                  <a:pt x="1788" y="225"/>
                  <a:pt x="1911" y="187"/>
                  <a:pt x="1911" y="144"/>
                </a:cubicBezTo>
                <a:cubicBezTo>
                  <a:pt x="1911" y="65"/>
                  <a:pt x="1483" y="0"/>
                  <a:pt x="955" y="0"/>
                </a:cubicBezTo>
                <a:cubicBezTo>
                  <a:pt x="428" y="0"/>
                  <a:pt x="0" y="65"/>
                  <a:pt x="0" y="144"/>
                </a:cubicBezTo>
                <a:cubicBezTo>
                  <a:pt x="0" y="187"/>
                  <a:pt x="123" y="225"/>
                  <a:pt x="318" y="252"/>
                </a:cubicBezTo>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7" name="Freeform 198">
            <a:extLst>
              <a:ext uri="{FF2B5EF4-FFF2-40B4-BE49-F238E27FC236}">
                <a16:creationId xmlns:a16="http://schemas.microsoft.com/office/drawing/2014/main" id="{785EDF3E-5ED3-5444-A270-CBB48A54AA03}"/>
              </a:ext>
            </a:extLst>
          </p:cNvPr>
          <p:cNvSpPr>
            <a:spLocks/>
          </p:cNvSpPr>
          <p:nvPr/>
        </p:nvSpPr>
        <p:spPr bwMode="auto">
          <a:xfrm>
            <a:off x="3162820" y="603855"/>
            <a:ext cx="3044664" cy="5313369"/>
          </a:xfrm>
          <a:custGeom>
            <a:avLst/>
            <a:gdLst>
              <a:gd name="T0" fmla="*/ 935 w 1261"/>
              <a:gd name="T1" fmla="*/ 0 h 2272"/>
              <a:gd name="T2" fmla="*/ 0 w 1261"/>
              <a:gd name="T3" fmla="*/ 0 h 2272"/>
              <a:gd name="T4" fmla="*/ 0 w 1261"/>
              <a:gd name="T5" fmla="*/ 262 h 2272"/>
              <a:gd name="T6" fmla="*/ 935 w 1261"/>
              <a:gd name="T7" fmla="*/ 262 h 2272"/>
              <a:gd name="T8" fmla="*/ 999 w 1261"/>
              <a:gd name="T9" fmla="*/ 340 h 2272"/>
              <a:gd name="T10" fmla="*/ 999 w 1261"/>
              <a:gd name="T11" fmla="*/ 2272 h 2272"/>
              <a:gd name="T12" fmla="*/ 1261 w 1261"/>
              <a:gd name="T13" fmla="*/ 2272 h 2272"/>
              <a:gd name="T14" fmla="*/ 1261 w 1261"/>
              <a:gd name="T15" fmla="*/ 340 h 2272"/>
              <a:gd name="T16" fmla="*/ 935 w 1261"/>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1" h="2272">
                <a:moveTo>
                  <a:pt x="935" y="0"/>
                </a:moveTo>
                <a:cubicBezTo>
                  <a:pt x="0" y="0"/>
                  <a:pt x="0" y="0"/>
                  <a:pt x="0" y="0"/>
                </a:cubicBezTo>
                <a:cubicBezTo>
                  <a:pt x="0" y="262"/>
                  <a:pt x="0" y="262"/>
                  <a:pt x="0" y="262"/>
                </a:cubicBezTo>
                <a:cubicBezTo>
                  <a:pt x="935" y="262"/>
                  <a:pt x="935" y="262"/>
                  <a:pt x="935" y="262"/>
                </a:cubicBezTo>
                <a:cubicBezTo>
                  <a:pt x="980" y="262"/>
                  <a:pt x="999" y="301"/>
                  <a:pt x="999" y="340"/>
                </a:cubicBezTo>
                <a:cubicBezTo>
                  <a:pt x="999" y="2272"/>
                  <a:pt x="999" y="2272"/>
                  <a:pt x="999" y="2272"/>
                </a:cubicBezTo>
                <a:cubicBezTo>
                  <a:pt x="1261" y="2272"/>
                  <a:pt x="1261" y="2272"/>
                  <a:pt x="1261" y="2272"/>
                </a:cubicBezTo>
                <a:cubicBezTo>
                  <a:pt x="1261" y="340"/>
                  <a:pt x="1261" y="340"/>
                  <a:pt x="1261" y="340"/>
                </a:cubicBezTo>
                <a:cubicBezTo>
                  <a:pt x="1261" y="9"/>
                  <a:pt x="935" y="0"/>
                  <a:pt x="935" y="0"/>
                </a:cubicBezTo>
              </a:path>
            </a:pathLst>
          </a:custGeom>
          <a:solidFill>
            <a:schemeClr val="accent6">
              <a:lumMod val="20000"/>
              <a:lumOff val="80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nvGrpSpPr>
          <p:cNvPr id="8" name="Group 7">
            <a:extLst>
              <a:ext uri="{FF2B5EF4-FFF2-40B4-BE49-F238E27FC236}">
                <a16:creationId xmlns:a16="http://schemas.microsoft.com/office/drawing/2014/main" id="{B0680F48-CD05-0C44-9281-D7D6EF827A0F}"/>
              </a:ext>
            </a:extLst>
          </p:cNvPr>
          <p:cNvGrpSpPr/>
          <p:nvPr/>
        </p:nvGrpSpPr>
        <p:grpSpPr>
          <a:xfrm>
            <a:off x="3951054" y="3033576"/>
            <a:ext cx="3458927" cy="756115"/>
            <a:chOff x="2972378" y="3957041"/>
            <a:chExt cx="3459828" cy="756312"/>
          </a:xfrm>
        </p:grpSpPr>
        <p:sp>
          <p:nvSpPr>
            <p:cNvPr id="9" name="Freeform 203">
              <a:extLst>
                <a:ext uri="{FF2B5EF4-FFF2-40B4-BE49-F238E27FC236}">
                  <a16:creationId xmlns:a16="http://schemas.microsoft.com/office/drawing/2014/main" id="{7E5A7AEC-84B8-DF4C-8913-2A4D7C1C8D3F}"/>
                </a:ext>
              </a:extLst>
            </p:cNvPr>
            <p:cNvSpPr>
              <a:spLocks/>
            </p:cNvSpPr>
            <p:nvPr/>
          </p:nvSpPr>
          <p:spPr bwMode="auto">
            <a:xfrm>
              <a:off x="2972378" y="3957041"/>
              <a:ext cx="3459828" cy="756312"/>
            </a:xfrm>
            <a:custGeom>
              <a:avLst/>
              <a:gdLst>
                <a:gd name="T0" fmla="*/ 716 w 1433"/>
                <a:gd name="T1" fmla="*/ 94 h 313"/>
                <a:gd name="T2" fmla="*/ 0 w 1433"/>
                <a:gd name="T3" fmla="*/ 0 h 313"/>
                <a:gd name="T4" fmla="*/ 128 w 1433"/>
                <a:gd name="T5" fmla="*/ 225 h 313"/>
                <a:gd name="T6" fmla="*/ 716 w 1433"/>
                <a:gd name="T7" fmla="*/ 313 h 313"/>
                <a:gd name="T8" fmla="*/ 1305 w 1433"/>
                <a:gd name="T9" fmla="*/ 225 h 313"/>
                <a:gd name="T10" fmla="*/ 1433 w 1433"/>
                <a:gd name="T11" fmla="*/ 0 h 313"/>
                <a:gd name="T12" fmla="*/ 716 w 1433"/>
                <a:gd name="T13" fmla="*/ 94 h 313"/>
              </a:gdLst>
              <a:ahLst/>
              <a:cxnLst>
                <a:cxn ang="0">
                  <a:pos x="T0" y="T1"/>
                </a:cxn>
                <a:cxn ang="0">
                  <a:pos x="T2" y="T3"/>
                </a:cxn>
                <a:cxn ang="0">
                  <a:pos x="T4" y="T5"/>
                </a:cxn>
                <a:cxn ang="0">
                  <a:pos x="T6" y="T7"/>
                </a:cxn>
                <a:cxn ang="0">
                  <a:pos x="T8" y="T9"/>
                </a:cxn>
                <a:cxn ang="0">
                  <a:pos x="T10" y="T11"/>
                </a:cxn>
                <a:cxn ang="0">
                  <a:pos x="T12" y="T13"/>
                </a:cxn>
              </a:cxnLst>
              <a:rect l="0" t="0" r="r" b="b"/>
              <a:pathLst>
                <a:path w="1433" h="313">
                  <a:moveTo>
                    <a:pt x="716" y="94"/>
                  </a:moveTo>
                  <a:cubicBezTo>
                    <a:pt x="351" y="94"/>
                    <a:pt x="49" y="53"/>
                    <a:pt x="0" y="0"/>
                  </a:cubicBezTo>
                  <a:cubicBezTo>
                    <a:pt x="128" y="225"/>
                    <a:pt x="128" y="225"/>
                    <a:pt x="128" y="225"/>
                  </a:cubicBezTo>
                  <a:cubicBezTo>
                    <a:pt x="148" y="274"/>
                    <a:pt x="404" y="313"/>
                    <a:pt x="716" y="313"/>
                  </a:cubicBezTo>
                  <a:cubicBezTo>
                    <a:pt x="1029" y="313"/>
                    <a:pt x="1285" y="274"/>
                    <a:pt x="1305" y="225"/>
                  </a:cubicBezTo>
                  <a:cubicBezTo>
                    <a:pt x="1433" y="0"/>
                    <a:pt x="1433" y="0"/>
                    <a:pt x="1433" y="0"/>
                  </a:cubicBezTo>
                  <a:cubicBezTo>
                    <a:pt x="1385" y="53"/>
                    <a:pt x="1082" y="94"/>
                    <a:pt x="716" y="94"/>
                  </a:cubicBezTo>
                </a:path>
              </a:pathLst>
            </a:custGeom>
            <a:solidFill>
              <a:schemeClr val="accent2"/>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10" name="Freeform 213">
              <a:extLst>
                <a:ext uri="{FF2B5EF4-FFF2-40B4-BE49-F238E27FC236}">
                  <a16:creationId xmlns:a16="http://schemas.microsoft.com/office/drawing/2014/main" id="{082C4EF5-9979-6F4E-871B-7E5FC60ACDE0}"/>
                </a:ext>
              </a:extLst>
            </p:cNvPr>
            <p:cNvSpPr>
              <a:spLocks/>
            </p:cNvSpPr>
            <p:nvPr/>
          </p:nvSpPr>
          <p:spPr bwMode="auto">
            <a:xfrm>
              <a:off x="3971248" y="4160858"/>
              <a:ext cx="1462089" cy="552494"/>
            </a:xfrm>
            <a:custGeom>
              <a:avLst/>
              <a:gdLst>
                <a:gd name="T0" fmla="*/ 171 w 605"/>
                <a:gd name="T1" fmla="*/ 226 h 229"/>
                <a:gd name="T2" fmla="*/ 279 w 605"/>
                <a:gd name="T3" fmla="*/ 229 h 229"/>
                <a:gd name="T4" fmla="*/ 279 w 605"/>
                <a:gd name="T5" fmla="*/ 229 h 229"/>
                <a:gd name="T6" fmla="*/ 280 w 605"/>
                <a:gd name="T7" fmla="*/ 229 h 229"/>
                <a:gd name="T8" fmla="*/ 281 w 605"/>
                <a:gd name="T9" fmla="*/ 229 h 229"/>
                <a:gd name="T10" fmla="*/ 284 w 605"/>
                <a:gd name="T11" fmla="*/ 229 h 229"/>
                <a:gd name="T12" fmla="*/ 287 w 605"/>
                <a:gd name="T13" fmla="*/ 229 h 229"/>
                <a:gd name="T14" fmla="*/ 288 w 605"/>
                <a:gd name="T15" fmla="*/ 229 h 229"/>
                <a:gd name="T16" fmla="*/ 288 w 605"/>
                <a:gd name="T17" fmla="*/ 229 h 229"/>
                <a:gd name="T18" fmla="*/ 289 w 605"/>
                <a:gd name="T19" fmla="*/ 229 h 229"/>
                <a:gd name="T20" fmla="*/ 290 w 605"/>
                <a:gd name="T21" fmla="*/ 229 h 229"/>
                <a:gd name="T22" fmla="*/ 291 w 605"/>
                <a:gd name="T23" fmla="*/ 229 h 229"/>
                <a:gd name="T24" fmla="*/ 292 w 605"/>
                <a:gd name="T25" fmla="*/ 229 h 229"/>
                <a:gd name="T26" fmla="*/ 292 w 605"/>
                <a:gd name="T27" fmla="*/ 229 h 229"/>
                <a:gd name="T28" fmla="*/ 293 w 605"/>
                <a:gd name="T29" fmla="*/ 229 h 229"/>
                <a:gd name="T30" fmla="*/ 294 w 605"/>
                <a:gd name="T31" fmla="*/ 229 h 229"/>
                <a:gd name="T32" fmla="*/ 295 w 605"/>
                <a:gd name="T33" fmla="*/ 229 h 229"/>
                <a:gd name="T34" fmla="*/ 295 w 605"/>
                <a:gd name="T35" fmla="*/ 229 h 229"/>
                <a:gd name="T36" fmla="*/ 296 w 605"/>
                <a:gd name="T37" fmla="*/ 229 h 229"/>
                <a:gd name="T38" fmla="*/ 297 w 605"/>
                <a:gd name="T39" fmla="*/ 229 h 229"/>
                <a:gd name="T40" fmla="*/ 298 w 605"/>
                <a:gd name="T41" fmla="*/ 229 h 229"/>
                <a:gd name="T42" fmla="*/ 299 w 605"/>
                <a:gd name="T43" fmla="*/ 229 h 229"/>
                <a:gd name="T44" fmla="*/ 300 w 605"/>
                <a:gd name="T45" fmla="*/ 229 h 229"/>
                <a:gd name="T46" fmla="*/ 301 w 605"/>
                <a:gd name="T47" fmla="*/ 229 h 229"/>
                <a:gd name="T48" fmla="*/ 301 w 605"/>
                <a:gd name="T49" fmla="*/ 229 h 229"/>
                <a:gd name="T50" fmla="*/ 302 w 605"/>
                <a:gd name="T51" fmla="*/ 229 h 229"/>
                <a:gd name="T52" fmla="*/ 303 w 605"/>
                <a:gd name="T53" fmla="*/ 229 h 229"/>
                <a:gd name="T54" fmla="*/ 304 w 605"/>
                <a:gd name="T55" fmla="*/ 229 h 229"/>
                <a:gd name="T56" fmla="*/ 305 w 605"/>
                <a:gd name="T57" fmla="*/ 229 h 229"/>
                <a:gd name="T58" fmla="*/ 305 w 605"/>
                <a:gd name="T59" fmla="*/ 229 h 229"/>
                <a:gd name="T60" fmla="*/ 307 w 605"/>
                <a:gd name="T61" fmla="*/ 229 h 229"/>
                <a:gd name="T62" fmla="*/ 309 w 605"/>
                <a:gd name="T63" fmla="*/ 229 h 229"/>
                <a:gd name="T64" fmla="*/ 605 w 605"/>
                <a:gd name="T65" fmla="*/ 0 h 229"/>
                <a:gd name="T66" fmla="*/ 318 w 605"/>
                <a:gd name="T67" fmla="*/ 10 h 229"/>
                <a:gd name="T68" fmla="*/ 314 w 605"/>
                <a:gd name="T69" fmla="*/ 10 h 229"/>
                <a:gd name="T70" fmla="*/ 314 w 605"/>
                <a:gd name="T71" fmla="*/ 10 h 229"/>
                <a:gd name="T72" fmla="*/ 312 w 605"/>
                <a:gd name="T73" fmla="*/ 10 h 229"/>
                <a:gd name="T74" fmla="*/ 311 w 605"/>
                <a:gd name="T75" fmla="*/ 10 h 229"/>
                <a:gd name="T76" fmla="*/ 310 w 605"/>
                <a:gd name="T77" fmla="*/ 10 h 229"/>
                <a:gd name="T78" fmla="*/ 309 w 605"/>
                <a:gd name="T79" fmla="*/ 10 h 229"/>
                <a:gd name="T80" fmla="*/ 308 w 605"/>
                <a:gd name="T81" fmla="*/ 10 h 229"/>
                <a:gd name="T82" fmla="*/ 307 w 605"/>
                <a:gd name="T83" fmla="*/ 10 h 229"/>
                <a:gd name="T84" fmla="*/ 306 w 605"/>
                <a:gd name="T85" fmla="*/ 10 h 229"/>
                <a:gd name="T86" fmla="*/ 305 w 605"/>
                <a:gd name="T87" fmla="*/ 10 h 229"/>
                <a:gd name="T88" fmla="*/ 304 w 605"/>
                <a:gd name="T89" fmla="*/ 10 h 229"/>
                <a:gd name="T90" fmla="*/ 303 w 605"/>
                <a:gd name="T91" fmla="*/ 10 h 229"/>
                <a:gd name="T92" fmla="*/ 302 w 605"/>
                <a:gd name="T93" fmla="*/ 10 h 229"/>
                <a:gd name="T94" fmla="*/ 301 w 605"/>
                <a:gd name="T95" fmla="*/ 10 h 229"/>
                <a:gd name="T96" fmla="*/ 300 w 605"/>
                <a:gd name="T97" fmla="*/ 10 h 229"/>
                <a:gd name="T98" fmla="*/ 298 w 605"/>
                <a:gd name="T99" fmla="*/ 10 h 229"/>
                <a:gd name="T100" fmla="*/ 297 w 605"/>
                <a:gd name="T101" fmla="*/ 10 h 229"/>
                <a:gd name="T102" fmla="*/ 296 w 605"/>
                <a:gd name="T103" fmla="*/ 10 h 229"/>
                <a:gd name="T104" fmla="*/ 295 w 605"/>
                <a:gd name="T105" fmla="*/ 10 h 229"/>
                <a:gd name="T106" fmla="*/ 294 w 605"/>
                <a:gd name="T107" fmla="*/ 10 h 229"/>
                <a:gd name="T108" fmla="*/ 293 w 605"/>
                <a:gd name="T109" fmla="*/ 10 h 229"/>
                <a:gd name="T110" fmla="*/ 291 w 605"/>
                <a:gd name="T111" fmla="*/ 10 h 229"/>
                <a:gd name="T112" fmla="*/ 288 w 605"/>
                <a:gd name="T113" fmla="*/ 10 h 229"/>
                <a:gd name="T114" fmla="*/ 171 w 605"/>
                <a:gd name="T115" fmla="*/ 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5" h="229">
                  <a:moveTo>
                    <a:pt x="0" y="0"/>
                  </a:moveTo>
                  <a:cubicBezTo>
                    <a:pt x="57" y="220"/>
                    <a:pt x="57" y="220"/>
                    <a:pt x="57" y="220"/>
                  </a:cubicBezTo>
                  <a:cubicBezTo>
                    <a:pt x="93" y="223"/>
                    <a:pt x="131" y="225"/>
                    <a:pt x="171" y="226"/>
                  </a:cubicBezTo>
                  <a:cubicBezTo>
                    <a:pt x="205" y="228"/>
                    <a:pt x="240" y="228"/>
                    <a:pt x="275" y="229"/>
                  </a:cubicBezTo>
                  <a:cubicBezTo>
                    <a:pt x="275" y="229"/>
                    <a:pt x="275" y="229"/>
                    <a:pt x="275" y="229"/>
                  </a:cubicBezTo>
                  <a:cubicBezTo>
                    <a:pt x="276" y="229"/>
                    <a:pt x="278" y="229"/>
                    <a:pt x="279" y="229"/>
                  </a:cubicBezTo>
                  <a:cubicBezTo>
                    <a:pt x="279" y="229"/>
                    <a:pt x="279" y="229"/>
                    <a:pt x="279" y="229"/>
                  </a:cubicBezTo>
                  <a:cubicBezTo>
                    <a:pt x="279" y="229"/>
                    <a:pt x="279" y="229"/>
                    <a:pt x="279" y="229"/>
                  </a:cubicBezTo>
                  <a:cubicBezTo>
                    <a:pt x="279" y="229"/>
                    <a:pt x="279" y="229"/>
                    <a:pt x="279" y="229"/>
                  </a:cubicBezTo>
                  <a:cubicBezTo>
                    <a:pt x="279" y="229"/>
                    <a:pt x="279" y="229"/>
                    <a:pt x="280" y="229"/>
                  </a:cubicBezTo>
                  <a:cubicBezTo>
                    <a:pt x="280" y="229"/>
                    <a:pt x="280" y="229"/>
                    <a:pt x="280" y="229"/>
                  </a:cubicBezTo>
                  <a:cubicBezTo>
                    <a:pt x="280" y="229"/>
                    <a:pt x="280" y="229"/>
                    <a:pt x="280" y="229"/>
                  </a:cubicBezTo>
                  <a:cubicBezTo>
                    <a:pt x="280" y="229"/>
                    <a:pt x="280" y="229"/>
                    <a:pt x="280" y="229"/>
                  </a:cubicBezTo>
                  <a:cubicBezTo>
                    <a:pt x="280" y="229"/>
                    <a:pt x="280" y="229"/>
                    <a:pt x="281" y="229"/>
                  </a:cubicBezTo>
                  <a:cubicBezTo>
                    <a:pt x="281" y="229"/>
                    <a:pt x="281" y="229"/>
                    <a:pt x="281" y="229"/>
                  </a:cubicBezTo>
                  <a:cubicBezTo>
                    <a:pt x="282" y="229"/>
                    <a:pt x="282" y="229"/>
                    <a:pt x="283" y="229"/>
                  </a:cubicBezTo>
                  <a:cubicBezTo>
                    <a:pt x="283" y="229"/>
                    <a:pt x="283" y="229"/>
                    <a:pt x="283" y="229"/>
                  </a:cubicBezTo>
                  <a:cubicBezTo>
                    <a:pt x="284" y="229"/>
                    <a:pt x="284" y="229"/>
                    <a:pt x="284" y="229"/>
                  </a:cubicBezTo>
                  <a:cubicBezTo>
                    <a:pt x="284" y="229"/>
                    <a:pt x="284" y="229"/>
                    <a:pt x="284" y="229"/>
                  </a:cubicBezTo>
                  <a:cubicBezTo>
                    <a:pt x="285" y="229"/>
                    <a:pt x="286" y="229"/>
                    <a:pt x="287" y="229"/>
                  </a:cubicBezTo>
                  <a:cubicBezTo>
                    <a:pt x="287" y="229"/>
                    <a:pt x="287" y="229"/>
                    <a:pt x="287" y="229"/>
                  </a:cubicBezTo>
                  <a:cubicBezTo>
                    <a:pt x="287" y="229"/>
                    <a:pt x="287" y="229"/>
                    <a:pt x="287" y="229"/>
                  </a:cubicBezTo>
                  <a:cubicBezTo>
                    <a:pt x="287" y="229"/>
                    <a:pt x="287" y="229"/>
                    <a:pt x="287" y="229"/>
                  </a:cubicBezTo>
                  <a:cubicBezTo>
                    <a:pt x="288" y="229"/>
                    <a:pt x="288" y="229"/>
                    <a:pt x="288" y="229"/>
                  </a:cubicBezTo>
                  <a:cubicBezTo>
                    <a:pt x="288" y="229"/>
                    <a:pt x="288" y="229"/>
                    <a:pt x="288" y="229"/>
                  </a:cubicBezTo>
                  <a:cubicBezTo>
                    <a:pt x="288" y="229"/>
                    <a:pt x="288" y="229"/>
                    <a:pt x="288" y="229"/>
                  </a:cubicBezTo>
                  <a:cubicBezTo>
                    <a:pt x="288" y="229"/>
                    <a:pt x="288" y="229"/>
                    <a:pt x="288" y="229"/>
                  </a:cubicBezTo>
                  <a:cubicBezTo>
                    <a:pt x="288" y="229"/>
                    <a:pt x="289" y="229"/>
                    <a:pt x="289" y="229"/>
                  </a:cubicBezTo>
                  <a:cubicBezTo>
                    <a:pt x="289" y="229"/>
                    <a:pt x="289" y="229"/>
                    <a:pt x="289" y="229"/>
                  </a:cubicBezTo>
                  <a:cubicBezTo>
                    <a:pt x="289" y="229"/>
                    <a:pt x="289" y="229"/>
                    <a:pt x="289" y="229"/>
                  </a:cubicBezTo>
                  <a:cubicBezTo>
                    <a:pt x="289" y="229"/>
                    <a:pt x="289" y="229"/>
                    <a:pt x="289" y="229"/>
                  </a:cubicBezTo>
                  <a:cubicBezTo>
                    <a:pt x="289" y="229"/>
                    <a:pt x="290" y="229"/>
                    <a:pt x="290" y="229"/>
                  </a:cubicBezTo>
                  <a:cubicBezTo>
                    <a:pt x="290" y="229"/>
                    <a:pt x="290" y="229"/>
                    <a:pt x="290" y="229"/>
                  </a:cubicBezTo>
                  <a:cubicBezTo>
                    <a:pt x="290" y="229"/>
                    <a:pt x="290" y="229"/>
                    <a:pt x="290" y="229"/>
                  </a:cubicBezTo>
                  <a:cubicBezTo>
                    <a:pt x="290" y="229"/>
                    <a:pt x="291" y="229"/>
                    <a:pt x="291" y="229"/>
                  </a:cubicBezTo>
                  <a:cubicBezTo>
                    <a:pt x="291" y="229"/>
                    <a:pt x="291" y="229"/>
                    <a:pt x="291" y="229"/>
                  </a:cubicBezTo>
                  <a:cubicBezTo>
                    <a:pt x="291" y="229"/>
                    <a:pt x="291" y="229"/>
                    <a:pt x="291" y="229"/>
                  </a:cubicBezTo>
                  <a:cubicBezTo>
                    <a:pt x="291" y="229"/>
                    <a:pt x="291" y="229"/>
                    <a:pt x="291" y="229"/>
                  </a:cubicBezTo>
                  <a:cubicBezTo>
                    <a:pt x="291" y="229"/>
                    <a:pt x="291" y="229"/>
                    <a:pt x="292" y="229"/>
                  </a:cubicBezTo>
                  <a:cubicBezTo>
                    <a:pt x="292" y="229"/>
                    <a:pt x="292" y="229"/>
                    <a:pt x="292" y="229"/>
                  </a:cubicBezTo>
                  <a:cubicBezTo>
                    <a:pt x="292" y="229"/>
                    <a:pt x="292" y="229"/>
                    <a:pt x="292" y="229"/>
                  </a:cubicBezTo>
                  <a:cubicBezTo>
                    <a:pt x="292" y="229"/>
                    <a:pt x="292" y="229"/>
                    <a:pt x="292" y="229"/>
                  </a:cubicBezTo>
                  <a:cubicBezTo>
                    <a:pt x="292" y="229"/>
                    <a:pt x="292" y="229"/>
                    <a:pt x="293" y="229"/>
                  </a:cubicBezTo>
                  <a:cubicBezTo>
                    <a:pt x="293" y="229"/>
                    <a:pt x="293" y="229"/>
                    <a:pt x="293" y="229"/>
                  </a:cubicBezTo>
                  <a:cubicBezTo>
                    <a:pt x="293" y="229"/>
                    <a:pt x="293" y="229"/>
                    <a:pt x="293" y="229"/>
                  </a:cubicBezTo>
                  <a:cubicBezTo>
                    <a:pt x="293" y="229"/>
                    <a:pt x="293" y="229"/>
                    <a:pt x="293" y="229"/>
                  </a:cubicBezTo>
                  <a:cubicBezTo>
                    <a:pt x="293" y="229"/>
                    <a:pt x="294" y="229"/>
                    <a:pt x="294" y="229"/>
                  </a:cubicBezTo>
                  <a:cubicBezTo>
                    <a:pt x="294" y="229"/>
                    <a:pt x="294" y="229"/>
                    <a:pt x="294" y="229"/>
                  </a:cubicBezTo>
                  <a:cubicBezTo>
                    <a:pt x="294" y="229"/>
                    <a:pt x="294" y="229"/>
                    <a:pt x="294" y="229"/>
                  </a:cubicBezTo>
                  <a:cubicBezTo>
                    <a:pt x="294" y="229"/>
                    <a:pt x="294" y="229"/>
                    <a:pt x="294" y="229"/>
                  </a:cubicBezTo>
                  <a:cubicBezTo>
                    <a:pt x="294" y="229"/>
                    <a:pt x="295" y="229"/>
                    <a:pt x="295" y="229"/>
                  </a:cubicBezTo>
                  <a:cubicBezTo>
                    <a:pt x="295" y="229"/>
                    <a:pt x="295" y="229"/>
                    <a:pt x="295" y="229"/>
                  </a:cubicBezTo>
                  <a:cubicBezTo>
                    <a:pt x="295" y="229"/>
                    <a:pt x="295" y="229"/>
                    <a:pt x="295" y="229"/>
                  </a:cubicBezTo>
                  <a:cubicBezTo>
                    <a:pt x="295" y="229"/>
                    <a:pt x="295" y="229"/>
                    <a:pt x="295" y="229"/>
                  </a:cubicBezTo>
                  <a:cubicBezTo>
                    <a:pt x="295" y="229"/>
                    <a:pt x="296" y="229"/>
                    <a:pt x="296" y="229"/>
                  </a:cubicBezTo>
                  <a:cubicBezTo>
                    <a:pt x="296" y="229"/>
                    <a:pt x="296" y="229"/>
                    <a:pt x="296" y="229"/>
                  </a:cubicBezTo>
                  <a:cubicBezTo>
                    <a:pt x="296" y="229"/>
                    <a:pt x="296" y="229"/>
                    <a:pt x="296" y="229"/>
                  </a:cubicBezTo>
                  <a:cubicBezTo>
                    <a:pt x="296" y="229"/>
                    <a:pt x="296" y="229"/>
                    <a:pt x="296" y="229"/>
                  </a:cubicBezTo>
                  <a:cubicBezTo>
                    <a:pt x="296" y="229"/>
                    <a:pt x="297" y="229"/>
                    <a:pt x="297" y="229"/>
                  </a:cubicBezTo>
                  <a:cubicBezTo>
                    <a:pt x="297" y="229"/>
                    <a:pt x="297" y="229"/>
                    <a:pt x="297" y="229"/>
                  </a:cubicBezTo>
                  <a:cubicBezTo>
                    <a:pt x="297" y="229"/>
                    <a:pt x="297" y="229"/>
                    <a:pt x="297" y="229"/>
                  </a:cubicBezTo>
                  <a:cubicBezTo>
                    <a:pt x="297" y="229"/>
                    <a:pt x="297" y="229"/>
                    <a:pt x="297" y="229"/>
                  </a:cubicBezTo>
                  <a:cubicBezTo>
                    <a:pt x="298" y="229"/>
                    <a:pt x="298" y="229"/>
                    <a:pt x="298" y="229"/>
                  </a:cubicBezTo>
                  <a:cubicBezTo>
                    <a:pt x="298" y="229"/>
                    <a:pt x="298" y="229"/>
                    <a:pt x="298" y="229"/>
                  </a:cubicBezTo>
                  <a:cubicBezTo>
                    <a:pt x="299" y="229"/>
                    <a:pt x="299" y="229"/>
                    <a:pt x="299" y="229"/>
                  </a:cubicBezTo>
                  <a:cubicBezTo>
                    <a:pt x="299" y="229"/>
                    <a:pt x="299" y="229"/>
                    <a:pt x="299" y="229"/>
                  </a:cubicBezTo>
                  <a:cubicBezTo>
                    <a:pt x="299" y="229"/>
                    <a:pt x="299" y="229"/>
                    <a:pt x="299" y="229"/>
                  </a:cubicBezTo>
                  <a:cubicBezTo>
                    <a:pt x="299" y="229"/>
                    <a:pt x="299" y="229"/>
                    <a:pt x="299" y="229"/>
                  </a:cubicBezTo>
                  <a:cubicBezTo>
                    <a:pt x="300" y="229"/>
                    <a:pt x="300" y="229"/>
                    <a:pt x="300" y="229"/>
                  </a:cubicBezTo>
                  <a:cubicBezTo>
                    <a:pt x="300" y="229"/>
                    <a:pt x="300" y="229"/>
                    <a:pt x="300" y="229"/>
                  </a:cubicBezTo>
                  <a:cubicBezTo>
                    <a:pt x="300" y="229"/>
                    <a:pt x="300" y="229"/>
                    <a:pt x="300" y="229"/>
                  </a:cubicBezTo>
                  <a:cubicBezTo>
                    <a:pt x="300" y="229"/>
                    <a:pt x="300" y="229"/>
                    <a:pt x="301" y="229"/>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2" y="229"/>
                    <a:pt x="302" y="229"/>
                    <a:pt x="302" y="229"/>
                  </a:cubicBezTo>
                  <a:cubicBezTo>
                    <a:pt x="302" y="229"/>
                    <a:pt x="302" y="229"/>
                    <a:pt x="302" y="229"/>
                  </a:cubicBezTo>
                  <a:cubicBezTo>
                    <a:pt x="302" y="229"/>
                    <a:pt x="302" y="229"/>
                    <a:pt x="302" y="229"/>
                  </a:cubicBezTo>
                  <a:cubicBezTo>
                    <a:pt x="303" y="229"/>
                    <a:pt x="303" y="229"/>
                    <a:pt x="303" y="229"/>
                  </a:cubicBezTo>
                  <a:cubicBezTo>
                    <a:pt x="303" y="229"/>
                    <a:pt x="303" y="229"/>
                    <a:pt x="303" y="229"/>
                  </a:cubicBezTo>
                  <a:cubicBezTo>
                    <a:pt x="303" y="229"/>
                    <a:pt x="303" y="229"/>
                    <a:pt x="303" y="229"/>
                  </a:cubicBezTo>
                  <a:cubicBezTo>
                    <a:pt x="303" y="229"/>
                    <a:pt x="304" y="229"/>
                    <a:pt x="304" y="229"/>
                  </a:cubicBezTo>
                  <a:cubicBezTo>
                    <a:pt x="304" y="229"/>
                    <a:pt x="304" y="229"/>
                    <a:pt x="304" y="229"/>
                  </a:cubicBezTo>
                  <a:cubicBezTo>
                    <a:pt x="304" y="229"/>
                    <a:pt x="304" y="229"/>
                    <a:pt x="304" y="229"/>
                  </a:cubicBezTo>
                  <a:cubicBezTo>
                    <a:pt x="304" y="229"/>
                    <a:pt x="304" y="229"/>
                    <a:pt x="304" y="229"/>
                  </a:cubicBezTo>
                  <a:cubicBezTo>
                    <a:pt x="304" y="229"/>
                    <a:pt x="305" y="229"/>
                    <a:pt x="305" y="229"/>
                  </a:cubicBezTo>
                  <a:cubicBezTo>
                    <a:pt x="305" y="229"/>
                    <a:pt x="305" y="229"/>
                    <a:pt x="305" y="229"/>
                  </a:cubicBezTo>
                  <a:cubicBezTo>
                    <a:pt x="305" y="229"/>
                    <a:pt x="305" y="229"/>
                    <a:pt x="305" y="229"/>
                  </a:cubicBezTo>
                  <a:cubicBezTo>
                    <a:pt x="305" y="229"/>
                    <a:pt x="305" y="229"/>
                    <a:pt x="305" y="229"/>
                  </a:cubicBezTo>
                  <a:cubicBezTo>
                    <a:pt x="306" y="229"/>
                    <a:pt x="306" y="229"/>
                    <a:pt x="306" y="229"/>
                  </a:cubicBezTo>
                  <a:cubicBezTo>
                    <a:pt x="306" y="229"/>
                    <a:pt x="306" y="229"/>
                    <a:pt x="307" y="229"/>
                  </a:cubicBezTo>
                  <a:cubicBezTo>
                    <a:pt x="307" y="229"/>
                    <a:pt x="307" y="229"/>
                    <a:pt x="307" y="229"/>
                  </a:cubicBezTo>
                  <a:cubicBezTo>
                    <a:pt x="307" y="229"/>
                    <a:pt x="307" y="229"/>
                    <a:pt x="308" y="229"/>
                  </a:cubicBezTo>
                  <a:cubicBezTo>
                    <a:pt x="308" y="229"/>
                    <a:pt x="308" y="229"/>
                    <a:pt x="308" y="229"/>
                  </a:cubicBezTo>
                  <a:cubicBezTo>
                    <a:pt x="308" y="229"/>
                    <a:pt x="308" y="229"/>
                    <a:pt x="309" y="229"/>
                  </a:cubicBezTo>
                  <a:cubicBezTo>
                    <a:pt x="309" y="229"/>
                    <a:pt x="309" y="229"/>
                    <a:pt x="309" y="229"/>
                  </a:cubicBezTo>
                  <a:cubicBezTo>
                    <a:pt x="394" y="229"/>
                    <a:pt x="475" y="226"/>
                    <a:pt x="548" y="220"/>
                  </a:cubicBezTo>
                  <a:cubicBezTo>
                    <a:pt x="605" y="0"/>
                    <a:pt x="605" y="0"/>
                    <a:pt x="605" y="0"/>
                  </a:cubicBezTo>
                  <a:cubicBezTo>
                    <a:pt x="551" y="4"/>
                    <a:pt x="494" y="6"/>
                    <a:pt x="433" y="8"/>
                  </a:cubicBezTo>
                  <a:cubicBezTo>
                    <a:pt x="396" y="9"/>
                    <a:pt x="357" y="10"/>
                    <a:pt x="318" y="10"/>
                  </a:cubicBezTo>
                  <a:cubicBezTo>
                    <a:pt x="318" y="10"/>
                    <a:pt x="318" y="10"/>
                    <a:pt x="318" y="10"/>
                  </a:cubicBezTo>
                  <a:cubicBezTo>
                    <a:pt x="317" y="10"/>
                    <a:pt x="316" y="10"/>
                    <a:pt x="315" y="10"/>
                  </a:cubicBezTo>
                  <a:cubicBezTo>
                    <a:pt x="315" y="10"/>
                    <a:pt x="315" y="10"/>
                    <a:pt x="315" y="10"/>
                  </a:cubicBezTo>
                  <a:cubicBezTo>
                    <a:pt x="315" y="10"/>
                    <a:pt x="315" y="10"/>
                    <a:pt x="314" y="10"/>
                  </a:cubicBezTo>
                  <a:cubicBezTo>
                    <a:pt x="314" y="10"/>
                    <a:pt x="314" y="10"/>
                    <a:pt x="314" y="10"/>
                  </a:cubicBezTo>
                  <a:cubicBezTo>
                    <a:pt x="314" y="10"/>
                    <a:pt x="314" y="10"/>
                    <a:pt x="314" y="10"/>
                  </a:cubicBezTo>
                  <a:cubicBezTo>
                    <a:pt x="314" y="10"/>
                    <a:pt x="314" y="10"/>
                    <a:pt x="314" y="10"/>
                  </a:cubicBezTo>
                  <a:cubicBezTo>
                    <a:pt x="313" y="10"/>
                    <a:pt x="313" y="10"/>
                    <a:pt x="313" y="10"/>
                  </a:cubicBezTo>
                  <a:cubicBezTo>
                    <a:pt x="313" y="10"/>
                    <a:pt x="312" y="10"/>
                    <a:pt x="312" y="10"/>
                  </a:cubicBezTo>
                  <a:cubicBezTo>
                    <a:pt x="312" y="10"/>
                    <a:pt x="312" y="10"/>
                    <a:pt x="312" y="10"/>
                  </a:cubicBezTo>
                  <a:cubicBezTo>
                    <a:pt x="312" y="10"/>
                    <a:pt x="312" y="10"/>
                    <a:pt x="312" y="10"/>
                  </a:cubicBezTo>
                  <a:cubicBezTo>
                    <a:pt x="312" y="10"/>
                    <a:pt x="312" y="10"/>
                    <a:pt x="311" y="10"/>
                  </a:cubicBezTo>
                  <a:cubicBezTo>
                    <a:pt x="311" y="10"/>
                    <a:pt x="311" y="10"/>
                    <a:pt x="311" y="10"/>
                  </a:cubicBezTo>
                  <a:cubicBezTo>
                    <a:pt x="311" y="10"/>
                    <a:pt x="311" y="10"/>
                    <a:pt x="311" y="10"/>
                  </a:cubicBezTo>
                  <a:cubicBezTo>
                    <a:pt x="311" y="10"/>
                    <a:pt x="311" y="10"/>
                    <a:pt x="311" y="10"/>
                  </a:cubicBezTo>
                  <a:cubicBezTo>
                    <a:pt x="310" y="10"/>
                    <a:pt x="310" y="10"/>
                    <a:pt x="310" y="10"/>
                  </a:cubicBezTo>
                  <a:cubicBezTo>
                    <a:pt x="310" y="10"/>
                    <a:pt x="310" y="10"/>
                    <a:pt x="310" y="10"/>
                  </a:cubicBezTo>
                  <a:cubicBezTo>
                    <a:pt x="310" y="10"/>
                    <a:pt x="309" y="10"/>
                    <a:pt x="309" y="10"/>
                  </a:cubicBezTo>
                  <a:cubicBezTo>
                    <a:pt x="309" y="10"/>
                    <a:pt x="309" y="10"/>
                    <a:pt x="309" y="10"/>
                  </a:cubicBezTo>
                  <a:cubicBezTo>
                    <a:pt x="308" y="10"/>
                    <a:pt x="308" y="10"/>
                    <a:pt x="308" y="10"/>
                  </a:cubicBezTo>
                  <a:cubicBezTo>
                    <a:pt x="308" y="10"/>
                    <a:pt x="308" y="10"/>
                    <a:pt x="308" y="10"/>
                  </a:cubicBezTo>
                  <a:cubicBezTo>
                    <a:pt x="308" y="10"/>
                    <a:pt x="308" y="10"/>
                    <a:pt x="308" y="10"/>
                  </a:cubicBezTo>
                  <a:cubicBezTo>
                    <a:pt x="308" y="10"/>
                    <a:pt x="307" y="10"/>
                    <a:pt x="307" y="10"/>
                  </a:cubicBezTo>
                  <a:cubicBezTo>
                    <a:pt x="307" y="10"/>
                    <a:pt x="307" y="10"/>
                    <a:pt x="307" y="10"/>
                  </a:cubicBezTo>
                  <a:cubicBezTo>
                    <a:pt x="307" y="10"/>
                    <a:pt x="307" y="10"/>
                    <a:pt x="307" y="10"/>
                  </a:cubicBezTo>
                  <a:cubicBezTo>
                    <a:pt x="307" y="10"/>
                    <a:pt x="306" y="10"/>
                    <a:pt x="306" y="10"/>
                  </a:cubicBezTo>
                  <a:cubicBezTo>
                    <a:pt x="306" y="10"/>
                    <a:pt x="306" y="10"/>
                    <a:pt x="306" y="10"/>
                  </a:cubicBezTo>
                  <a:cubicBezTo>
                    <a:pt x="306" y="10"/>
                    <a:pt x="306" y="10"/>
                    <a:pt x="306" y="10"/>
                  </a:cubicBezTo>
                  <a:cubicBezTo>
                    <a:pt x="306" y="10"/>
                    <a:pt x="306" y="10"/>
                    <a:pt x="306" y="10"/>
                  </a:cubicBezTo>
                  <a:cubicBezTo>
                    <a:pt x="305" y="10"/>
                    <a:pt x="305" y="10"/>
                    <a:pt x="305" y="10"/>
                  </a:cubicBezTo>
                  <a:cubicBezTo>
                    <a:pt x="305" y="10"/>
                    <a:pt x="305" y="10"/>
                    <a:pt x="305" y="10"/>
                  </a:cubicBezTo>
                  <a:cubicBezTo>
                    <a:pt x="305" y="10"/>
                    <a:pt x="305" y="10"/>
                    <a:pt x="304" y="10"/>
                  </a:cubicBezTo>
                  <a:cubicBezTo>
                    <a:pt x="304" y="10"/>
                    <a:pt x="304" y="10"/>
                    <a:pt x="304" y="10"/>
                  </a:cubicBezTo>
                  <a:cubicBezTo>
                    <a:pt x="304" y="10"/>
                    <a:pt x="304" y="10"/>
                    <a:pt x="304" y="10"/>
                  </a:cubicBezTo>
                  <a:cubicBezTo>
                    <a:pt x="304" y="10"/>
                    <a:pt x="304" y="10"/>
                    <a:pt x="304" y="10"/>
                  </a:cubicBezTo>
                  <a:cubicBezTo>
                    <a:pt x="303" y="10"/>
                    <a:pt x="303" y="10"/>
                    <a:pt x="303" y="10"/>
                  </a:cubicBezTo>
                  <a:cubicBezTo>
                    <a:pt x="303" y="10"/>
                    <a:pt x="303" y="10"/>
                    <a:pt x="303" y="10"/>
                  </a:cubicBezTo>
                  <a:cubicBezTo>
                    <a:pt x="303" y="10"/>
                    <a:pt x="303" y="10"/>
                    <a:pt x="302" y="10"/>
                  </a:cubicBezTo>
                  <a:cubicBezTo>
                    <a:pt x="302" y="10"/>
                    <a:pt x="302" y="10"/>
                    <a:pt x="302" y="10"/>
                  </a:cubicBezTo>
                  <a:cubicBezTo>
                    <a:pt x="302" y="10"/>
                    <a:pt x="302" y="10"/>
                    <a:pt x="302" y="10"/>
                  </a:cubicBezTo>
                  <a:cubicBezTo>
                    <a:pt x="302" y="10"/>
                    <a:pt x="301" y="10"/>
                    <a:pt x="301" y="10"/>
                  </a:cubicBezTo>
                  <a:cubicBezTo>
                    <a:pt x="301" y="10"/>
                    <a:pt x="301" y="10"/>
                    <a:pt x="301" y="10"/>
                  </a:cubicBezTo>
                  <a:cubicBezTo>
                    <a:pt x="301" y="10"/>
                    <a:pt x="301" y="10"/>
                    <a:pt x="301" y="10"/>
                  </a:cubicBezTo>
                  <a:cubicBezTo>
                    <a:pt x="301" y="10"/>
                    <a:pt x="301" y="10"/>
                    <a:pt x="300" y="10"/>
                  </a:cubicBezTo>
                  <a:cubicBezTo>
                    <a:pt x="300" y="10"/>
                    <a:pt x="300" y="10"/>
                    <a:pt x="300" y="10"/>
                  </a:cubicBezTo>
                  <a:cubicBezTo>
                    <a:pt x="300" y="10"/>
                    <a:pt x="300" y="10"/>
                    <a:pt x="300" y="10"/>
                  </a:cubicBezTo>
                  <a:cubicBezTo>
                    <a:pt x="299" y="10"/>
                    <a:pt x="299" y="10"/>
                    <a:pt x="299" y="10"/>
                  </a:cubicBezTo>
                  <a:cubicBezTo>
                    <a:pt x="299" y="10"/>
                    <a:pt x="299" y="10"/>
                    <a:pt x="299" y="10"/>
                  </a:cubicBezTo>
                  <a:cubicBezTo>
                    <a:pt x="298" y="10"/>
                    <a:pt x="298" y="10"/>
                    <a:pt x="298" y="10"/>
                  </a:cubicBezTo>
                  <a:cubicBezTo>
                    <a:pt x="298" y="10"/>
                    <a:pt x="298" y="10"/>
                    <a:pt x="298" y="10"/>
                  </a:cubicBezTo>
                  <a:cubicBezTo>
                    <a:pt x="298" y="10"/>
                    <a:pt x="298" y="10"/>
                    <a:pt x="297" y="10"/>
                  </a:cubicBezTo>
                  <a:cubicBezTo>
                    <a:pt x="297" y="10"/>
                    <a:pt x="297" y="10"/>
                    <a:pt x="297" y="10"/>
                  </a:cubicBezTo>
                  <a:cubicBezTo>
                    <a:pt x="297" y="10"/>
                    <a:pt x="297" y="10"/>
                    <a:pt x="297" y="10"/>
                  </a:cubicBezTo>
                  <a:cubicBezTo>
                    <a:pt x="297" y="10"/>
                    <a:pt x="297" y="10"/>
                    <a:pt x="297" y="10"/>
                  </a:cubicBezTo>
                  <a:cubicBezTo>
                    <a:pt x="296" y="10"/>
                    <a:pt x="296" y="10"/>
                    <a:pt x="296" y="10"/>
                  </a:cubicBezTo>
                  <a:cubicBezTo>
                    <a:pt x="296" y="10"/>
                    <a:pt x="296" y="10"/>
                    <a:pt x="296" y="10"/>
                  </a:cubicBezTo>
                  <a:cubicBezTo>
                    <a:pt x="296" y="10"/>
                    <a:pt x="295" y="10"/>
                    <a:pt x="295" y="10"/>
                  </a:cubicBezTo>
                  <a:cubicBezTo>
                    <a:pt x="295" y="10"/>
                    <a:pt x="295" y="10"/>
                    <a:pt x="295" y="10"/>
                  </a:cubicBezTo>
                  <a:cubicBezTo>
                    <a:pt x="295" y="10"/>
                    <a:pt x="294" y="10"/>
                    <a:pt x="294" y="10"/>
                  </a:cubicBezTo>
                  <a:cubicBezTo>
                    <a:pt x="294" y="10"/>
                    <a:pt x="294" y="10"/>
                    <a:pt x="294" y="10"/>
                  </a:cubicBezTo>
                  <a:cubicBezTo>
                    <a:pt x="294" y="10"/>
                    <a:pt x="294" y="10"/>
                    <a:pt x="294" y="10"/>
                  </a:cubicBezTo>
                  <a:cubicBezTo>
                    <a:pt x="294" y="10"/>
                    <a:pt x="294" y="10"/>
                    <a:pt x="294" y="10"/>
                  </a:cubicBezTo>
                  <a:cubicBezTo>
                    <a:pt x="293" y="10"/>
                    <a:pt x="293" y="10"/>
                    <a:pt x="293" y="10"/>
                  </a:cubicBezTo>
                  <a:cubicBezTo>
                    <a:pt x="293" y="10"/>
                    <a:pt x="293" y="10"/>
                    <a:pt x="293" y="10"/>
                  </a:cubicBezTo>
                  <a:cubicBezTo>
                    <a:pt x="293" y="10"/>
                    <a:pt x="293" y="10"/>
                    <a:pt x="292" y="10"/>
                  </a:cubicBezTo>
                  <a:cubicBezTo>
                    <a:pt x="292" y="10"/>
                    <a:pt x="292" y="10"/>
                    <a:pt x="292" y="10"/>
                  </a:cubicBezTo>
                  <a:cubicBezTo>
                    <a:pt x="292" y="10"/>
                    <a:pt x="291" y="10"/>
                    <a:pt x="291" y="10"/>
                  </a:cubicBezTo>
                  <a:cubicBezTo>
                    <a:pt x="291" y="10"/>
                    <a:pt x="291" y="10"/>
                    <a:pt x="291" y="10"/>
                  </a:cubicBezTo>
                  <a:cubicBezTo>
                    <a:pt x="290" y="10"/>
                    <a:pt x="289" y="10"/>
                    <a:pt x="288" y="10"/>
                  </a:cubicBezTo>
                  <a:cubicBezTo>
                    <a:pt x="288" y="10"/>
                    <a:pt x="288" y="10"/>
                    <a:pt x="288" y="10"/>
                  </a:cubicBezTo>
                  <a:cubicBezTo>
                    <a:pt x="288" y="10"/>
                    <a:pt x="287" y="10"/>
                    <a:pt x="287" y="10"/>
                  </a:cubicBezTo>
                  <a:cubicBezTo>
                    <a:pt x="287" y="10"/>
                    <a:pt x="287" y="10"/>
                    <a:pt x="287" y="10"/>
                  </a:cubicBezTo>
                  <a:cubicBezTo>
                    <a:pt x="248" y="10"/>
                    <a:pt x="209" y="9"/>
                    <a:pt x="171" y="8"/>
                  </a:cubicBezTo>
                  <a:cubicBezTo>
                    <a:pt x="111" y="6"/>
                    <a:pt x="54" y="4"/>
                    <a:pt x="0" y="0"/>
                  </a:cubicBezTo>
                </a:path>
              </a:pathLst>
            </a:custGeom>
            <a:solidFill>
              <a:schemeClr val="accent2">
                <a:lumMod val="60000"/>
                <a:lumOff val="40000"/>
                <a:alpha val="2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grpSp>
        <p:nvGrpSpPr>
          <p:cNvPr id="11" name="Group 10">
            <a:extLst>
              <a:ext uri="{FF2B5EF4-FFF2-40B4-BE49-F238E27FC236}">
                <a16:creationId xmlns:a16="http://schemas.microsoft.com/office/drawing/2014/main" id="{E7A57935-F5CD-D142-BB65-519C0407E303}"/>
              </a:ext>
            </a:extLst>
          </p:cNvPr>
          <p:cNvGrpSpPr/>
          <p:nvPr/>
        </p:nvGrpSpPr>
        <p:grpSpPr>
          <a:xfrm>
            <a:off x="4592163" y="4028265"/>
            <a:ext cx="2416535" cy="730716"/>
            <a:chOff x="3492869" y="4896955"/>
            <a:chExt cx="2417164" cy="730906"/>
          </a:xfrm>
        </p:grpSpPr>
        <p:sp>
          <p:nvSpPr>
            <p:cNvPr id="12" name="Freeform 204">
              <a:extLst>
                <a:ext uri="{FF2B5EF4-FFF2-40B4-BE49-F238E27FC236}">
                  <a16:creationId xmlns:a16="http://schemas.microsoft.com/office/drawing/2014/main" id="{F1DE057C-9487-864B-93D0-D0F49DB78958}"/>
                </a:ext>
              </a:extLst>
            </p:cNvPr>
            <p:cNvSpPr>
              <a:spLocks/>
            </p:cNvSpPr>
            <p:nvPr/>
          </p:nvSpPr>
          <p:spPr bwMode="auto">
            <a:xfrm>
              <a:off x="3492869" y="4896955"/>
              <a:ext cx="2417164" cy="675459"/>
            </a:xfrm>
            <a:custGeom>
              <a:avLst/>
              <a:gdLst>
                <a:gd name="T0" fmla="*/ 500 w 1001"/>
                <a:gd name="T1" fmla="*/ 65 h 280"/>
                <a:gd name="T2" fmla="*/ 0 w 1001"/>
                <a:gd name="T3" fmla="*/ 0 h 280"/>
                <a:gd name="T4" fmla="*/ 128 w 1001"/>
                <a:gd name="T5" fmla="*/ 219 h 280"/>
                <a:gd name="T6" fmla="*/ 500 w 1001"/>
                <a:gd name="T7" fmla="*/ 280 h 280"/>
                <a:gd name="T8" fmla="*/ 873 w 1001"/>
                <a:gd name="T9" fmla="*/ 219 h 280"/>
                <a:gd name="T10" fmla="*/ 1001 w 1001"/>
                <a:gd name="T11" fmla="*/ 0 h 280"/>
                <a:gd name="T12" fmla="*/ 500 w 1001"/>
                <a:gd name="T13" fmla="*/ 65 h 280"/>
              </a:gdLst>
              <a:ahLst/>
              <a:cxnLst>
                <a:cxn ang="0">
                  <a:pos x="T0" y="T1"/>
                </a:cxn>
                <a:cxn ang="0">
                  <a:pos x="T2" y="T3"/>
                </a:cxn>
                <a:cxn ang="0">
                  <a:pos x="T4" y="T5"/>
                </a:cxn>
                <a:cxn ang="0">
                  <a:pos x="T6" y="T7"/>
                </a:cxn>
                <a:cxn ang="0">
                  <a:pos x="T8" y="T9"/>
                </a:cxn>
                <a:cxn ang="0">
                  <a:pos x="T10" y="T11"/>
                </a:cxn>
                <a:cxn ang="0">
                  <a:pos x="T12" y="T13"/>
                </a:cxn>
              </a:cxnLst>
              <a:rect l="0" t="0" r="r" b="b"/>
              <a:pathLst>
                <a:path w="1001" h="280">
                  <a:moveTo>
                    <a:pt x="500" y="65"/>
                  </a:moveTo>
                  <a:cubicBezTo>
                    <a:pt x="245" y="65"/>
                    <a:pt x="34" y="37"/>
                    <a:pt x="0" y="0"/>
                  </a:cubicBezTo>
                  <a:cubicBezTo>
                    <a:pt x="128" y="219"/>
                    <a:pt x="128" y="219"/>
                    <a:pt x="128" y="219"/>
                  </a:cubicBezTo>
                  <a:cubicBezTo>
                    <a:pt x="141" y="253"/>
                    <a:pt x="303" y="280"/>
                    <a:pt x="500" y="280"/>
                  </a:cubicBezTo>
                  <a:cubicBezTo>
                    <a:pt x="698" y="280"/>
                    <a:pt x="860" y="253"/>
                    <a:pt x="873" y="219"/>
                  </a:cubicBezTo>
                  <a:cubicBezTo>
                    <a:pt x="1001" y="0"/>
                    <a:pt x="1001" y="0"/>
                    <a:pt x="1001" y="0"/>
                  </a:cubicBezTo>
                  <a:cubicBezTo>
                    <a:pt x="967" y="37"/>
                    <a:pt x="756" y="65"/>
                    <a:pt x="500" y="65"/>
                  </a:cubicBezTo>
                </a:path>
              </a:pathLst>
            </a:custGeom>
            <a:solidFill>
              <a:schemeClr val="accent3"/>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13" name="Freeform 218">
              <a:extLst>
                <a:ext uri="{FF2B5EF4-FFF2-40B4-BE49-F238E27FC236}">
                  <a16:creationId xmlns:a16="http://schemas.microsoft.com/office/drawing/2014/main" id="{FC3C7F5C-C932-AB4F-A337-B92F25688276}"/>
                </a:ext>
              </a:extLst>
            </p:cNvPr>
            <p:cNvSpPr>
              <a:spLocks/>
            </p:cNvSpPr>
            <p:nvPr/>
          </p:nvSpPr>
          <p:spPr bwMode="auto">
            <a:xfrm>
              <a:off x="4196120" y="5066860"/>
              <a:ext cx="1010661" cy="561001"/>
            </a:xfrm>
            <a:custGeom>
              <a:avLst/>
              <a:gdLst>
                <a:gd name="T0" fmla="*/ 55 w 419"/>
                <a:gd name="T1" fmla="*/ 215 h 221"/>
                <a:gd name="T2" fmla="*/ 207 w 419"/>
                <a:gd name="T3" fmla="*/ 221 h 221"/>
                <a:gd name="T4" fmla="*/ 208 w 419"/>
                <a:gd name="T5" fmla="*/ 221 h 221"/>
                <a:gd name="T6" fmla="*/ 208 w 419"/>
                <a:gd name="T7" fmla="*/ 221 h 221"/>
                <a:gd name="T8" fmla="*/ 209 w 419"/>
                <a:gd name="T9" fmla="*/ 221 h 221"/>
                <a:gd name="T10" fmla="*/ 209 w 419"/>
                <a:gd name="T11" fmla="*/ 221 h 221"/>
                <a:gd name="T12" fmla="*/ 211 w 419"/>
                <a:gd name="T13" fmla="*/ 221 h 221"/>
                <a:gd name="T14" fmla="*/ 211 w 419"/>
                <a:gd name="T15" fmla="*/ 221 h 221"/>
                <a:gd name="T16" fmla="*/ 363 w 419"/>
                <a:gd name="T17" fmla="*/ 215 h 221"/>
                <a:gd name="T18" fmla="*/ 340 w 419"/>
                <a:gd name="T19" fmla="*/ 4 h 221"/>
                <a:gd name="T20" fmla="*/ 219 w 419"/>
                <a:gd name="T21" fmla="*/ 6 h 221"/>
                <a:gd name="T22" fmla="*/ 218 w 419"/>
                <a:gd name="T23" fmla="*/ 6 h 221"/>
                <a:gd name="T24" fmla="*/ 217 w 419"/>
                <a:gd name="T25" fmla="*/ 6 h 221"/>
                <a:gd name="T26" fmla="*/ 216 w 419"/>
                <a:gd name="T27" fmla="*/ 6 h 221"/>
                <a:gd name="T28" fmla="*/ 216 w 419"/>
                <a:gd name="T29" fmla="*/ 6 h 221"/>
                <a:gd name="T30" fmla="*/ 215 w 419"/>
                <a:gd name="T31" fmla="*/ 6 h 221"/>
                <a:gd name="T32" fmla="*/ 214 w 419"/>
                <a:gd name="T33" fmla="*/ 6 h 221"/>
                <a:gd name="T34" fmla="*/ 213 w 419"/>
                <a:gd name="T35" fmla="*/ 6 h 221"/>
                <a:gd name="T36" fmla="*/ 212 w 419"/>
                <a:gd name="T37" fmla="*/ 6 h 221"/>
                <a:gd name="T38" fmla="*/ 211 w 419"/>
                <a:gd name="T39" fmla="*/ 6 h 221"/>
                <a:gd name="T40" fmla="*/ 209 w 419"/>
                <a:gd name="T41" fmla="*/ 6 h 221"/>
                <a:gd name="T42" fmla="*/ 209 w 419"/>
                <a:gd name="T43" fmla="*/ 6 h 221"/>
                <a:gd name="T44" fmla="*/ 208 w 419"/>
                <a:gd name="T45" fmla="*/ 6 h 221"/>
                <a:gd name="T46" fmla="*/ 207 w 419"/>
                <a:gd name="T47" fmla="*/ 6 h 221"/>
                <a:gd name="T48" fmla="*/ 206 w 419"/>
                <a:gd name="T49" fmla="*/ 6 h 221"/>
                <a:gd name="T50" fmla="*/ 205 w 419"/>
                <a:gd name="T51" fmla="*/ 6 h 221"/>
                <a:gd name="T52" fmla="*/ 204 w 419"/>
                <a:gd name="T53" fmla="*/ 6 h 221"/>
                <a:gd name="T54" fmla="*/ 203 w 419"/>
                <a:gd name="T55" fmla="*/ 6 h 221"/>
                <a:gd name="T56" fmla="*/ 203 w 419"/>
                <a:gd name="T57" fmla="*/ 6 h 221"/>
                <a:gd name="T58" fmla="*/ 202 w 419"/>
                <a:gd name="T59" fmla="*/ 6 h 221"/>
                <a:gd name="T60" fmla="*/ 201 w 419"/>
                <a:gd name="T61" fmla="*/ 6 h 221"/>
                <a:gd name="T62" fmla="*/ 200 w 419"/>
                <a:gd name="T63" fmla="*/ 6 h 221"/>
                <a:gd name="T64" fmla="*/ 78 w 419"/>
                <a:gd name="T65"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221">
                  <a:moveTo>
                    <a:pt x="0" y="0"/>
                  </a:moveTo>
                  <a:cubicBezTo>
                    <a:pt x="55" y="215"/>
                    <a:pt x="55" y="215"/>
                    <a:pt x="55" y="215"/>
                  </a:cubicBezTo>
                  <a:cubicBezTo>
                    <a:pt x="102" y="219"/>
                    <a:pt x="153" y="221"/>
                    <a:pt x="207" y="221"/>
                  </a:cubicBezTo>
                  <a:cubicBezTo>
                    <a:pt x="207" y="221"/>
                    <a:pt x="207" y="221"/>
                    <a:pt x="207" y="221"/>
                  </a:cubicBezTo>
                  <a:cubicBezTo>
                    <a:pt x="207" y="221"/>
                    <a:pt x="207" y="221"/>
                    <a:pt x="208" y="221"/>
                  </a:cubicBezTo>
                  <a:cubicBezTo>
                    <a:pt x="208" y="221"/>
                    <a:pt x="208" y="221"/>
                    <a:pt x="208" y="221"/>
                  </a:cubicBezTo>
                  <a:cubicBezTo>
                    <a:pt x="208" y="221"/>
                    <a:pt x="208" y="221"/>
                    <a:pt x="208" y="221"/>
                  </a:cubicBezTo>
                  <a:cubicBezTo>
                    <a:pt x="208" y="221"/>
                    <a:pt x="208" y="221"/>
                    <a:pt x="208" y="221"/>
                  </a:cubicBezTo>
                  <a:cubicBezTo>
                    <a:pt x="208" y="221"/>
                    <a:pt x="208" y="221"/>
                    <a:pt x="208" y="221"/>
                  </a:cubicBezTo>
                  <a:cubicBezTo>
                    <a:pt x="209" y="221"/>
                    <a:pt x="209" y="221"/>
                    <a:pt x="209" y="221"/>
                  </a:cubicBezTo>
                  <a:cubicBezTo>
                    <a:pt x="209" y="221"/>
                    <a:pt x="209" y="221"/>
                    <a:pt x="209" y="221"/>
                  </a:cubicBezTo>
                  <a:cubicBezTo>
                    <a:pt x="209" y="221"/>
                    <a:pt x="209" y="221"/>
                    <a:pt x="209" y="221"/>
                  </a:cubicBezTo>
                  <a:cubicBezTo>
                    <a:pt x="210" y="221"/>
                    <a:pt x="210" y="221"/>
                    <a:pt x="211" y="221"/>
                  </a:cubicBezTo>
                  <a:cubicBezTo>
                    <a:pt x="211" y="221"/>
                    <a:pt x="211" y="221"/>
                    <a:pt x="211" y="221"/>
                  </a:cubicBezTo>
                  <a:cubicBezTo>
                    <a:pt x="211" y="221"/>
                    <a:pt x="211" y="221"/>
                    <a:pt x="211" y="221"/>
                  </a:cubicBezTo>
                  <a:cubicBezTo>
                    <a:pt x="211" y="221"/>
                    <a:pt x="211" y="221"/>
                    <a:pt x="211" y="221"/>
                  </a:cubicBezTo>
                  <a:cubicBezTo>
                    <a:pt x="211" y="221"/>
                    <a:pt x="211" y="221"/>
                    <a:pt x="211" y="221"/>
                  </a:cubicBezTo>
                  <a:cubicBezTo>
                    <a:pt x="266" y="221"/>
                    <a:pt x="317" y="219"/>
                    <a:pt x="363" y="215"/>
                  </a:cubicBezTo>
                  <a:cubicBezTo>
                    <a:pt x="419" y="0"/>
                    <a:pt x="419" y="0"/>
                    <a:pt x="419" y="0"/>
                  </a:cubicBezTo>
                  <a:cubicBezTo>
                    <a:pt x="394" y="1"/>
                    <a:pt x="368" y="3"/>
                    <a:pt x="340" y="4"/>
                  </a:cubicBezTo>
                  <a:cubicBezTo>
                    <a:pt x="302" y="5"/>
                    <a:pt x="261" y="6"/>
                    <a:pt x="219" y="6"/>
                  </a:cubicBezTo>
                  <a:cubicBezTo>
                    <a:pt x="219" y="6"/>
                    <a:pt x="219" y="6"/>
                    <a:pt x="219" y="6"/>
                  </a:cubicBezTo>
                  <a:cubicBezTo>
                    <a:pt x="219" y="6"/>
                    <a:pt x="219" y="6"/>
                    <a:pt x="218" y="6"/>
                  </a:cubicBezTo>
                  <a:cubicBezTo>
                    <a:pt x="218" y="6"/>
                    <a:pt x="218" y="6"/>
                    <a:pt x="218" y="6"/>
                  </a:cubicBezTo>
                  <a:cubicBezTo>
                    <a:pt x="218" y="6"/>
                    <a:pt x="218" y="6"/>
                    <a:pt x="217" y="6"/>
                  </a:cubicBezTo>
                  <a:cubicBezTo>
                    <a:pt x="217" y="6"/>
                    <a:pt x="217" y="6"/>
                    <a:pt x="217" y="6"/>
                  </a:cubicBezTo>
                  <a:cubicBezTo>
                    <a:pt x="217" y="6"/>
                    <a:pt x="217" y="6"/>
                    <a:pt x="217" y="6"/>
                  </a:cubicBezTo>
                  <a:cubicBezTo>
                    <a:pt x="216" y="6"/>
                    <a:pt x="216" y="6"/>
                    <a:pt x="216" y="6"/>
                  </a:cubicBezTo>
                  <a:cubicBezTo>
                    <a:pt x="216" y="6"/>
                    <a:pt x="216" y="6"/>
                    <a:pt x="216" y="6"/>
                  </a:cubicBezTo>
                  <a:cubicBezTo>
                    <a:pt x="216" y="6"/>
                    <a:pt x="216" y="6"/>
                    <a:pt x="216" y="6"/>
                  </a:cubicBezTo>
                  <a:cubicBezTo>
                    <a:pt x="215" y="6"/>
                    <a:pt x="215" y="6"/>
                    <a:pt x="215" y="6"/>
                  </a:cubicBezTo>
                  <a:cubicBezTo>
                    <a:pt x="215" y="6"/>
                    <a:pt x="215" y="6"/>
                    <a:pt x="215" y="6"/>
                  </a:cubicBezTo>
                  <a:cubicBezTo>
                    <a:pt x="214" y="6"/>
                    <a:pt x="214" y="6"/>
                    <a:pt x="214" y="6"/>
                  </a:cubicBezTo>
                  <a:cubicBezTo>
                    <a:pt x="214" y="6"/>
                    <a:pt x="214" y="6"/>
                    <a:pt x="214" y="6"/>
                  </a:cubicBezTo>
                  <a:cubicBezTo>
                    <a:pt x="214" y="6"/>
                    <a:pt x="213" y="6"/>
                    <a:pt x="213" y="6"/>
                  </a:cubicBezTo>
                  <a:cubicBezTo>
                    <a:pt x="213" y="6"/>
                    <a:pt x="213" y="6"/>
                    <a:pt x="213" y="6"/>
                  </a:cubicBezTo>
                  <a:cubicBezTo>
                    <a:pt x="213" y="6"/>
                    <a:pt x="212" y="6"/>
                    <a:pt x="212" y="6"/>
                  </a:cubicBezTo>
                  <a:cubicBezTo>
                    <a:pt x="212" y="6"/>
                    <a:pt x="212" y="6"/>
                    <a:pt x="212" y="6"/>
                  </a:cubicBezTo>
                  <a:cubicBezTo>
                    <a:pt x="212" y="6"/>
                    <a:pt x="212" y="6"/>
                    <a:pt x="211" y="6"/>
                  </a:cubicBezTo>
                  <a:cubicBezTo>
                    <a:pt x="211" y="6"/>
                    <a:pt x="211" y="6"/>
                    <a:pt x="211" y="6"/>
                  </a:cubicBezTo>
                  <a:cubicBezTo>
                    <a:pt x="211" y="6"/>
                    <a:pt x="211" y="6"/>
                    <a:pt x="211" y="6"/>
                  </a:cubicBezTo>
                  <a:cubicBezTo>
                    <a:pt x="210" y="6"/>
                    <a:pt x="210" y="6"/>
                    <a:pt x="209" y="6"/>
                  </a:cubicBezTo>
                  <a:cubicBezTo>
                    <a:pt x="209" y="6"/>
                    <a:pt x="209" y="6"/>
                    <a:pt x="209" y="6"/>
                  </a:cubicBezTo>
                  <a:cubicBezTo>
                    <a:pt x="209" y="6"/>
                    <a:pt x="209" y="6"/>
                    <a:pt x="209" y="6"/>
                  </a:cubicBezTo>
                  <a:cubicBezTo>
                    <a:pt x="209" y="6"/>
                    <a:pt x="209" y="6"/>
                    <a:pt x="208" y="6"/>
                  </a:cubicBezTo>
                  <a:cubicBezTo>
                    <a:pt x="208" y="6"/>
                    <a:pt x="208" y="6"/>
                    <a:pt x="208" y="6"/>
                  </a:cubicBezTo>
                  <a:cubicBezTo>
                    <a:pt x="208" y="6"/>
                    <a:pt x="208" y="6"/>
                    <a:pt x="208" y="6"/>
                  </a:cubicBezTo>
                  <a:cubicBezTo>
                    <a:pt x="207" y="6"/>
                    <a:pt x="207" y="6"/>
                    <a:pt x="207" y="6"/>
                  </a:cubicBezTo>
                  <a:cubicBezTo>
                    <a:pt x="207" y="6"/>
                    <a:pt x="207" y="6"/>
                    <a:pt x="207" y="6"/>
                  </a:cubicBezTo>
                  <a:cubicBezTo>
                    <a:pt x="207" y="6"/>
                    <a:pt x="206" y="6"/>
                    <a:pt x="206" y="6"/>
                  </a:cubicBezTo>
                  <a:cubicBezTo>
                    <a:pt x="206" y="6"/>
                    <a:pt x="206" y="6"/>
                    <a:pt x="206" y="6"/>
                  </a:cubicBezTo>
                  <a:cubicBezTo>
                    <a:pt x="206" y="6"/>
                    <a:pt x="205" y="6"/>
                    <a:pt x="205" y="6"/>
                  </a:cubicBezTo>
                  <a:cubicBezTo>
                    <a:pt x="205" y="6"/>
                    <a:pt x="205" y="6"/>
                    <a:pt x="205" y="6"/>
                  </a:cubicBezTo>
                  <a:cubicBezTo>
                    <a:pt x="205" y="6"/>
                    <a:pt x="205" y="6"/>
                    <a:pt x="204" y="6"/>
                  </a:cubicBezTo>
                  <a:cubicBezTo>
                    <a:pt x="204" y="6"/>
                    <a:pt x="204" y="6"/>
                    <a:pt x="204" y="6"/>
                  </a:cubicBezTo>
                  <a:cubicBezTo>
                    <a:pt x="204" y="6"/>
                    <a:pt x="204" y="6"/>
                    <a:pt x="203" y="6"/>
                  </a:cubicBezTo>
                  <a:cubicBezTo>
                    <a:pt x="203" y="6"/>
                    <a:pt x="203" y="6"/>
                    <a:pt x="203" y="6"/>
                  </a:cubicBezTo>
                  <a:cubicBezTo>
                    <a:pt x="203" y="6"/>
                    <a:pt x="203" y="6"/>
                    <a:pt x="203" y="6"/>
                  </a:cubicBezTo>
                  <a:cubicBezTo>
                    <a:pt x="202" y="6"/>
                    <a:pt x="202" y="6"/>
                    <a:pt x="202" y="6"/>
                  </a:cubicBezTo>
                  <a:cubicBezTo>
                    <a:pt x="202" y="6"/>
                    <a:pt x="202" y="6"/>
                    <a:pt x="202" y="6"/>
                  </a:cubicBezTo>
                  <a:cubicBezTo>
                    <a:pt x="202" y="6"/>
                    <a:pt x="202" y="6"/>
                    <a:pt x="202" y="6"/>
                  </a:cubicBezTo>
                  <a:cubicBezTo>
                    <a:pt x="201" y="6"/>
                    <a:pt x="201" y="6"/>
                    <a:pt x="201" y="6"/>
                  </a:cubicBezTo>
                  <a:cubicBezTo>
                    <a:pt x="201" y="6"/>
                    <a:pt x="201" y="6"/>
                    <a:pt x="201" y="6"/>
                  </a:cubicBezTo>
                  <a:cubicBezTo>
                    <a:pt x="200" y="6"/>
                    <a:pt x="200" y="6"/>
                    <a:pt x="200" y="6"/>
                  </a:cubicBezTo>
                  <a:cubicBezTo>
                    <a:pt x="200" y="6"/>
                    <a:pt x="200" y="6"/>
                    <a:pt x="200" y="6"/>
                  </a:cubicBezTo>
                  <a:cubicBezTo>
                    <a:pt x="158" y="6"/>
                    <a:pt x="117" y="5"/>
                    <a:pt x="78" y="4"/>
                  </a:cubicBezTo>
                  <a:cubicBezTo>
                    <a:pt x="51" y="3"/>
                    <a:pt x="25" y="1"/>
                    <a:pt x="0" y="0"/>
                  </a:cubicBezTo>
                </a:path>
              </a:pathLst>
            </a:custGeom>
            <a:solidFill>
              <a:schemeClr val="accent3">
                <a:lumMod val="60000"/>
                <a:lumOff val="40000"/>
                <a:alpha val="25000"/>
              </a:schemeClr>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grpSp>
        <p:nvGrpSpPr>
          <p:cNvPr id="14" name="Group 13">
            <a:extLst>
              <a:ext uri="{FF2B5EF4-FFF2-40B4-BE49-F238E27FC236}">
                <a16:creationId xmlns:a16="http://schemas.microsoft.com/office/drawing/2014/main" id="{7519443C-1CAA-5A4F-8B8A-D499AA1C5419}"/>
              </a:ext>
            </a:extLst>
          </p:cNvPr>
          <p:cNvGrpSpPr/>
          <p:nvPr/>
        </p:nvGrpSpPr>
        <p:grpSpPr>
          <a:xfrm>
            <a:off x="5068333" y="4962584"/>
            <a:ext cx="1602388" cy="594451"/>
            <a:chOff x="4020096" y="5809919"/>
            <a:chExt cx="1364392" cy="594606"/>
          </a:xfrm>
        </p:grpSpPr>
        <p:sp>
          <p:nvSpPr>
            <p:cNvPr id="15" name="Freeform 205">
              <a:extLst>
                <a:ext uri="{FF2B5EF4-FFF2-40B4-BE49-F238E27FC236}">
                  <a16:creationId xmlns:a16="http://schemas.microsoft.com/office/drawing/2014/main" id="{6B2F9C57-40C8-CF41-B7A8-01A752D5C951}"/>
                </a:ext>
              </a:extLst>
            </p:cNvPr>
            <p:cNvSpPr>
              <a:spLocks/>
            </p:cNvSpPr>
            <p:nvPr/>
          </p:nvSpPr>
          <p:spPr bwMode="auto">
            <a:xfrm>
              <a:off x="4020096" y="5809919"/>
              <a:ext cx="1364392" cy="594606"/>
            </a:xfrm>
            <a:custGeom>
              <a:avLst/>
              <a:gdLst>
                <a:gd name="T0" fmla="*/ 283 w 565"/>
                <a:gd name="T1" fmla="*/ 37 h 246"/>
                <a:gd name="T2" fmla="*/ 0 w 565"/>
                <a:gd name="T3" fmla="*/ 0 h 246"/>
                <a:gd name="T4" fmla="*/ 120 w 565"/>
                <a:gd name="T5" fmla="*/ 212 h 246"/>
                <a:gd name="T6" fmla="*/ 283 w 565"/>
                <a:gd name="T7" fmla="*/ 246 h 246"/>
                <a:gd name="T8" fmla="*/ 445 w 565"/>
                <a:gd name="T9" fmla="*/ 212 h 246"/>
                <a:gd name="T10" fmla="*/ 565 w 565"/>
                <a:gd name="T11" fmla="*/ 0 h 246"/>
                <a:gd name="T12" fmla="*/ 283 w 565"/>
                <a:gd name="T13" fmla="*/ 37 h 246"/>
              </a:gdLst>
              <a:ahLst/>
              <a:cxnLst>
                <a:cxn ang="0">
                  <a:pos x="T0" y="T1"/>
                </a:cxn>
                <a:cxn ang="0">
                  <a:pos x="T2" y="T3"/>
                </a:cxn>
                <a:cxn ang="0">
                  <a:pos x="T4" y="T5"/>
                </a:cxn>
                <a:cxn ang="0">
                  <a:pos x="T6" y="T7"/>
                </a:cxn>
                <a:cxn ang="0">
                  <a:pos x="T8" y="T9"/>
                </a:cxn>
                <a:cxn ang="0">
                  <a:pos x="T10" y="T11"/>
                </a:cxn>
                <a:cxn ang="0">
                  <a:pos x="T12" y="T13"/>
                </a:cxn>
              </a:cxnLst>
              <a:rect l="0" t="0" r="r" b="b"/>
              <a:pathLst>
                <a:path w="565" h="246">
                  <a:moveTo>
                    <a:pt x="283" y="37"/>
                  </a:moveTo>
                  <a:cubicBezTo>
                    <a:pt x="139" y="37"/>
                    <a:pt x="19" y="21"/>
                    <a:pt x="0" y="0"/>
                  </a:cubicBezTo>
                  <a:cubicBezTo>
                    <a:pt x="120" y="212"/>
                    <a:pt x="120" y="212"/>
                    <a:pt x="120" y="212"/>
                  </a:cubicBezTo>
                  <a:cubicBezTo>
                    <a:pt x="126" y="231"/>
                    <a:pt x="196" y="246"/>
                    <a:pt x="283" y="246"/>
                  </a:cubicBezTo>
                  <a:cubicBezTo>
                    <a:pt x="369" y="246"/>
                    <a:pt x="439" y="231"/>
                    <a:pt x="445" y="212"/>
                  </a:cubicBezTo>
                  <a:cubicBezTo>
                    <a:pt x="565" y="0"/>
                    <a:pt x="565" y="0"/>
                    <a:pt x="565" y="0"/>
                  </a:cubicBezTo>
                  <a:cubicBezTo>
                    <a:pt x="546" y="21"/>
                    <a:pt x="427" y="37"/>
                    <a:pt x="283" y="37"/>
                  </a:cubicBezTo>
                </a:path>
              </a:pathLst>
            </a:custGeom>
            <a:solidFill>
              <a:schemeClr val="accent4"/>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16" name="Freeform 220">
              <a:extLst>
                <a:ext uri="{FF2B5EF4-FFF2-40B4-BE49-F238E27FC236}">
                  <a16:creationId xmlns:a16="http://schemas.microsoft.com/office/drawing/2014/main" id="{CC57257F-4F65-CC44-858F-A15E54EB09F7}"/>
                </a:ext>
              </a:extLst>
            </p:cNvPr>
            <p:cNvSpPr>
              <a:spLocks/>
            </p:cNvSpPr>
            <p:nvPr/>
          </p:nvSpPr>
          <p:spPr bwMode="auto">
            <a:xfrm>
              <a:off x="4428259" y="5858354"/>
              <a:ext cx="586183" cy="515437"/>
            </a:xfrm>
            <a:custGeom>
              <a:avLst/>
              <a:gdLst>
                <a:gd name="T0" fmla="*/ 0 w 243"/>
                <a:gd name="T1" fmla="*/ 0 h 213"/>
                <a:gd name="T2" fmla="*/ 54 w 243"/>
                <a:gd name="T3" fmla="*/ 210 h 213"/>
                <a:gd name="T4" fmla="*/ 120 w 243"/>
                <a:gd name="T5" fmla="*/ 213 h 213"/>
                <a:gd name="T6" fmla="*/ 120 w 243"/>
                <a:gd name="T7" fmla="*/ 213 h 213"/>
                <a:gd name="T8" fmla="*/ 120 w 243"/>
                <a:gd name="T9" fmla="*/ 213 h 213"/>
                <a:gd name="T10" fmla="*/ 120 w 243"/>
                <a:gd name="T11" fmla="*/ 213 h 213"/>
                <a:gd name="T12" fmla="*/ 120 w 243"/>
                <a:gd name="T13" fmla="*/ 213 h 213"/>
                <a:gd name="T14" fmla="*/ 120 w 243"/>
                <a:gd name="T15" fmla="*/ 213 h 213"/>
                <a:gd name="T16" fmla="*/ 121 w 243"/>
                <a:gd name="T17" fmla="*/ 213 h 213"/>
                <a:gd name="T18" fmla="*/ 121 w 243"/>
                <a:gd name="T19" fmla="*/ 213 h 213"/>
                <a:gd name="T20" fmla="*/ 121 w 243"/>
                <a:gd name="T21" fmla="*/ 213 h 213"/>
                <a:gd name="T22" fmla="*/ 121 w 243"/>
                <a:gd name="T23" fmla="*/ 213 h 213"/>
                <a:gd name="T24" fmla="*/ 121 w 243"/>
                <a:gd name="T25" fmla="*/ 213 h 213"/>
                <a:gd name="T26" fmla="*/ 121 w 243"/>
                <a:gd name="T27" fmla="*/ 213 h 213"/>
                <a:gd name="T28" fmla="*/ 122 w 243"/>
                <a:gd name="T29" fmla="*/ 213 h 213"/>
                <a:gd name="T30" fmla="*/ 122 w 243"/>
                <a:gd name="T31" fmla="*/ 213 h 213"/>
                <a:gd name="T32" fmla="*/ 122 w 243"/>
                <a:gd name="T33" fmla="*/ 213 h 213"/>
                <a:gd name="T34" fmla="*/ 122 w 243"/>
                <a:gd name="T35" fmla="*/ 213 h 213"/>
                <a:gd name="T36" fmla="*/ 122 w 243"/>
                <a:gd name="T37" fmla="*/ 213 h 213"/>
                <a:gd name="T38" fmla="*/ 122 w 243"/>
                <a:gd name="T39" fmla="*/ 213 h 213"/>
                <a:gd name="T40" fmla="*/ 122 w 243"/>
                <a:gd name="T41" fmla="*/ 213 h 213"/>
                <a:gd name="T42" fmla="*/ 123 w 243"/>
                <a:gd name="T43" fmla="*/ 213 h 213"/>
                <a:gd name="T44" fmla="*/ 123 w 243"/>
                <a:gd name="T45" fmla="*/ 213 h 213"/>
                <a:gd name="T46" fmla="*/ 123 w 243"/>
                <a:gd name="T47" fmla="*/ 213 h 213"/>
                <a:gd name="T48" fmla="*/ 123 w 243"/>
                <a:gd name="T49" fmla="*/ 213 h 213"/>
                <a:gd name="T50" fmla="*/ 123 w 243"/>
                <a:gd name="T51" fmla="*/ 213 h 213"/>
                <a:gd name="T52" fmla="*/ 123 w 243"/>
                <a:gd name="T53" fmla="*/ 213 h 213"/>
                <a:gd name="T54" fmla="*/ 123 w 243"/>
                <a:gd name="T55" fmla="*/ 213 h 213"/>
                <a:gd name="T56" fmla="*/ 124 w 243"/>
                <a:gd name="T57" fmla="*/ 213 h 213"/>
                <a:gd name="T58" fmla="*/ 124 w 243"/>
                <a:gd name="T59" fmla="*/ 213 h 213"/>
                <a:gd name="T60" fmla="*/ 124 w 243"/>
                <a:gd name="T61" fmla="*/ 213 h 213"/>
                <a:gd name="T62" fmla="*/ 125 w 243"/>
                <a:gd name="T63" fmla="*/ 213 h 213"/>
                <a:gd name="T64" fmla="*/ 125 w 243"/>
                <a:gd name="T65" fmla="*/ 213 h 213"/>
                <a:gd name="T66" fmla="*/ 189 w 243"/>
                <a:gd name="T67" fmla="*/ 210 h 213"/>
                <a:gd name="T68" fmla="*/ 243 w 243"/>
                <a:gd name="T69" fmla="*/ 0 h 213"/>
                <a:gd name="T70" fmla="*/ 124 w 243"/>
                <a:gd name="T71" fmla="*/ 4 h 213"/>
                <a:gd name="T72" fmla="*/ 124 w 243"/>
                <a:gd name="T73" fmla="*/ 4 h 213"/>
                <a:gd name="T74" fmla="*/ 123 w 243"/>
                <a:gd name="T75" fmla="*/ 4 h 213"/>
                <a:gd name="T76" fmla="*/ 123 w 243"/>
                <a:gd name="T77" fmla="*/ 4 h 213"/>
                <a:gd name="T78" fmla="*/ 123 w 243"/>
                <a:gd name="T79" fmla="*/ 4 h 213"/>
                <a:gd name="T80" fmla="*/ 122 w 243"/>
                <a:gd name="T81" fmla="*/ 4 h 213"/>
                <a:gd name="T82" fmla="*/ 122 w 243"/>
                <a:gd name="T83" fmla="*/ 4 h 213"/>
                <a:gd name="T84" fmla="*/ 122 w 243"/>
                <a:gd name="T85" fmla="*/ 4 h 213"/>
                <a:gd name="T86" fmla="*/ 122 w 243"/>
                <a:gd name="T87" fmla="*/ 4 h 213"/>
                <a:gd name="T88" fmla="*/ 121 w 243"/>
                <a:gd name="T89" fmla="*/ 4 h 213"/>
                <a:gd name="T90" fmla="*/ 121 w 243"/>
                <a:gd name="T91" fmla="*/ 4 h 213"/>
                <a:gd name="T92" fmla="*/ 121 w 243"/>
                <a:gd name="T93" fmla="*/ 4 h 213"/>
                <a:gd name="T94" fmla="*/ 120 w 243"/>
                <a:gd name="T95" fmla="*/ 4 h 213"/>
                <a:gd name="T96" fmla="*/ 120 w 243"/>
                <a:gd name="T97" fmla="*/ 4 h 213"/>
                <a:gd name="T98" fmla="*/ 120 w 243"/>
                <a:gd name="T99" fmla="*/ 4 h 213"/>
                <a:gd name="T100" fmla="*/ 120 w 243"/>
                <a:gd name="T101" fmla="*/ 4 h 213"/>
                <a:gd name="T102" fmla="*/ 119 w 243"/>
                <a:gd name="T103" fmla="*/ 4 h 213"/>
                <a:gd name="T104" fmla="*/ 0 w 243"/>
                <a:gd name="T10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13">
                  <a:moveTo>
                    <a:pt x="0" y="0"/>
                  </a:moveTo>
                  <a:cubicBezTo>
                    <a:pt x="54" y="210"/>
                    <a:pt x="54" y="210"/>
                    <a:pt x="54" y="210"/>
                  </a:cubicBezTo>
                  <a:cubicBezTo>
                    <a:pt x="74" y="212"/>
                    <a:pt x="96"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4" y="213"/>
                    <a:pt x="124" y="213"/>
                    <a:pt x="124" y="213"/>
                  </a:cubicBezTo>
                  <a:cubicBezTo>
                    <a:pt x="124" y="213"/>
                    <a:pt x="124" y="213"/>
                    <a:pt x="124" y="213"/>
                  </a:cubicBezTo>
                  <a:cubicBezTo>
                    <a:pt x="124" y="213"/>
                    <a:pt x="124" y="213"/>
                    <a:pt x="124" y="213"/>
                  </a:cubicBezTo>
                  <a:cubicBezTo>
                    <a:pt x="124" y="213"/>
                    <a:pt x="125" y="213"/>
                    <a:pt x="125" y="213"/>
                  </a:cubicBezTo>
                  <a:cubicBezTo>
                    <a:pt x="125" y="213"/>
                    <a:pt x="125" y="213"/>
                    <a:pt x="125" y="213"/>
                  </a:cubicBezTo>
                  <a:cubicBezTo>
                    <a:pt x="148" y="213"/>
                    <a:pt x="169" y="212"/>
                    <a:pt x="189" y="210"/>
                  </a:cubicBezTo>
                  <a:cubicBezTo>
                    <a:pt x="243" y="0"/>
                    <a:pt x="243" y="0"/>
                    <a:pt x="243" y="0"/>
                  </a:cubicBezTo>
                  <a:cubicBezTo>
                    <a:pt x="207" y="3"/>
                    <a:pt x="166" y="4"/>
                    <a:pt x="124" y="4"/>
                  </a:cubicBezTo>
                  <a:cubicBezTo>
                    <a:pt x="124" y="4"/>
                    <a:pt x="124" y="4"/>
                    <a:pt x="124" y="4"/>
                  </a:cubicBezTo>
                  <a:cubicBezTo>
                    <a:pt x="123" y="4"/>
                    <a:pt x="123" y="4"/>
                    <a:pt x="123" y="4"/>
                  </a:cubicBezTo>
                  <a:cubicBezTo>
                    <a:pt x="123" y="4"/>
                    <a:pt x="123" y="4"/>
                    <a:pt x="123" y="4"/>
                  </a:cubicBezTo>
                  <a:cubicBezTo>
                    <a:pt x="123" y="4"/>
                    <a:pt x="123" y="4"/>
                    <a:pt x="123" y="4"/>
                  </a:cubicBezTo>
                  <a:cubicBezTo>
                    <a:pt x="123" y="4"/>
                    <a:pt x="123" y="4"/>
                    <a:pt x="122" y="4"/>
                  </a:cubicBezTo>
                  <a:cubicBezTo>
                    <a:pt x="122" y="4"/>
                    <a:pt x="122" y="4"/>
                    <a:pt x="122" y="4"/>
                  </a:cubicBezTo>
                  <a:cubicBezTo>
                    <a:pt x="122" y="4"/>
                    <a:pt x="122" y="4"/>
                    <a:pt x="122" y="4"/>
                  </a:cubicBezTo>
                  <a:cubicBezTo>
                    <a:pt x="122" y="4"/>
                    <a:pt x="122" y="4"/>
                    <a:pt x="122" y="4"/>
                  </a:cubicBezTo>
                  <a:cubicBezTo>
                    <a:pt x="121" y="4"/>
                    <a:pt x="121" y="4"/>
                    <a:pt x="121" y="4"/>
                  </a:cubicBezTo>
                  <a:cubicBezTo>
                    <a:pt x="121" y="4"/>
                    <a:pt x="121" y="4"/>
                    <a:pt x="121" y="4"/>
                  </a:cubicBezTo>
                  <a:cubicBezTo>
                    <a:pt x="121" y="4"/>
                    <a:pt x="121" y="4"/>
                    <a:pt x="121" y="4"/>
                  </a:cubicBezTo>
                  <a:cubicBezTo>
                    <a:pt x="121" y="4"/>
                    <a:pt x="120" y="4"/>
                    <a:pt x="120" y="4"/>
                  </a:cubicBezTo>
                  <a:cubicBezTo>
                    <a:pt x="120" y="4"/>
                    <a:pt x="120" y="4"/>
                    <a:pt x="120" y="4"/>
                  </a:cubicBezTo>
                  <a:cubicBezTo>
                    <a:pt x="120" y="4"/>
                    <a:pt x="120" y="4"/>
                    <a:pt x="120" y="4"/>
                  </a:cubicBezTo>
                  <a:cubicBezTo>
                    <a:pt x="120" y="4"/>
                    <a:pt x="120" y="4"/>
                    <a:pt x="120" y="4"/>
                  </a:cubicBezTo>
                  <a:cubicBezTo>
                    <a:pt x="119" y="4"/>
                    <a:pt x="119" y="4"/>
                    <a:pt x="119" y="4"/>
                  </a:cubicBezTo>
                  <a:cubicBezTo>
                    <a:pt x="77" y="4"/>
                    <a:pt x="36" y="3"/>
                    <a:pt x="0" y="0"/>
                  </a:cubicBezTo>
                </a:path>
              </a:pathLst>
            </a:custGeom>
            <a:solidFill>
              <a:schemeClr val="accent4">
                <a:lumMod val="60000"/>
                <a:lumOff val="40000"/>
                <a:alpha val="2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grpSp>
        <p:nvGrpSpPr>
          <p:cNvPr id="17" name="Group 16">
            <a:extLst>
              <a:ext uri="{FF2B5EF4-FFF2-40B4-BE49-F238E27FC236}">
                <a16:creationId xmlns:a16="http://schemas.microsoft.com/office/drawing/2014/main" id="{C77A0D74-E0CF-1D42-A334-1B6B41F0F5A9}"/>
              </a:ext>
            </a:extLst>
          </p:cNvPr>
          <p:cNvGrpSpPr/>
          <p:nvPr/>
        </p:nvGrpSpPr>
        <p:grpSpPr>
          <a:xfrm>
            <a:off x="3440228" y="1859851"/>
            <a:ext cx="4560260" cy="856701"/>
            <a:chOff x="2421568" y="3077766"/>
            <a:chExt cx="4561448" cy="856924"/>
          </a:xfrm>
        </p:grpSpPr>
        <p:sp>
          <p:nvSpPr>
            <p:cNvPr id="18" name="Freeform 206">
              <a:extLst>
                <a:ext uri="{FF2B5EF4-FFF2-40B4-BE49-F238E27FC236}">
                  <a16:creationId xmlns:a16="http://schemas.microsoft.com/office/drawing/2014/main" id="{C89DE72F-8680-DD45-AFDA-17694B2AC5DB}"/>
                </a:ext>
              </a:extLst>
            </p:cNvPr>
            <p:cNvSpPr>
              <a:spLocks/>
            </p:cNvSpPr>
            <p:nvPr/>
          </p:nvSpPr>
          <p:spPr bwMode="auto">
            <a:xfrm>
              <a:off x="2421568" y="3077766"/>
              <a:ext cx="4561448" cy="818635"/>
            </a:xfrm>
            <a:custGeom>
              <a:avLst/>
              <a:gdLst>
                <a:gd name="T0" fmla="*/ 944 w 1889"/>
                <a:gd name="T1" fmla="*/ 124 h 339"/>
                <a:gd name="T2" fmla="*/ 0 w 1889"/>
                <a:gd name="T3" fmla="*/ 0 h 339"/>
                <a:gd name="T4" fmla="*/ 126 w 1889"/>
                <a:gd name="T5" fmla="*/ 223 h 339"/>
                <a:gd name="T6" fmla="*/ 126 w 1889"/>
                <a:gd name="T7" fmla="*/ 223 h 339"/>
                <a:gd name="T8" fmla="*/ 944 w 1889"/>
                <a:gd name="T9" fmla="*/ 339 h 339"/>
                <a:gd name="T10" fmla="*/ 1763 w 1889"/>
                <a:gd name="T11" fmla="*/ 223 h 339"/>
                <a:gd name="T12" fmla="*/ 1764 w 1889"/>
                <a:gd name="T13" fmla="*/ 223 h 339"/>
                <a:gd name="T14" fmla="*/ 1889 w 1889"/>
                <a:gd name="T15" fmla="*/ 0 h 339"/>
                <a:gd name="T16" fmla="*/ 944 w 1889"/>
                <a:gd name="T17" fmla="*/ 1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9" h="339">
                  <a:moveTo>
                    <a:pt x="944" y="124"/>
                  </a:moveTo>
                  <a:cubicBezTo>
                    <a:pt x="463" y="124"/>
                    <a:pt x="65" y="70"/>
                    <a:pt x="0" y="0"/>
                  </a:cubicBezTo>
                  <a:cubicBezTo>
                    <a:pt x="126" y="223"/>
                    <a:pt x="126" y="223"/>
                    <a:pt x="126" y="223"/>
                  </a:cubicBezTo>
                  <a:cubicBezTo>
                    <a:pt x="126" y="223"/>
                    <a:pt x="126" y="223"/>
                    <a:pt x="126" y="223"/>
                  </a:cubicBezTo>
                  <a:cubicBezTo>
                    <a:pt x="154" y="288"/>
                    <a:pt x="510" y="339"/>
                    <a:pt x="944" y="339"/>
                  </a:cubicBezTo>
                  <a:cubicBezTo>
                    <a:pt x="1379" y="339"/>
                    <a:pt x="1735" y="288"/>
                    <a:pt x="1763" y="223"/>
                  </a:cubicBezTo>
                  <a:cubicBezTo>
                    <a:pt x="1764" y="223"/>
                    <a:pt x="1764" y="223"/>
                    <a:pt x="1764" y="223"/>
                  </a:cubicBezTo>
                  <a:cubicBezTo>
                    <a:pt x="1889" y="0"/>
                    <a:pt x="1889" y="0"/>
                    <a:pt x="1889" y="0"/>
                  </a:cubicBezTo>
                  <a:cubicBezTo>
                    <a:pt x="1825" y="70"/>
                    <a:pt x="1427" y="124"/>
                    <a:pt x="944" y="124"/>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19" name="Freeform 228">
              <a:extLst>
                <a:ext uri="{FF2B5EF4-FFF2-40B4-BE49-F238E27FC236}">
                  <a16:creationId xmlns:a16="http://schemas.microsoft.com/office/drawing/2014/main" id="{92AA99F3-EBD9-3848-BB94-F4D808D8737D}"/>
                </a:ext>
              </a:extLst>
            </p:cNvPr>
            <p:cNvSpPr>
              <a:spLocks/>
            </p:cNvSpPr>
            <p:nvPr/>
          </p:nvSpPr>
          <p:spPr bwMode="auto">
            <a:xfrm>
              <a:off x="3793004" y="3385564"/>
              <a:ext cx="1903411" cy="549126"/>
            </a:xfrm>
            <a:custGeom>
              <a:avLst/>
              <a:gdLst>
                <a:gd name="T0" fmla="*/ 56 w 788"/>
                <a:gd name="T1" fmla="*/ 217 h 228"/>
                <a:gd name="T2" fmla="*/ 386 w 788"/>
                <a:gd name="T3" fmla="*/ 228 h 228"/>
                <a:gd name="T4" fmla="*/ 389 w 788"/>
                <a:gd name="T5" fmla="*/ 228 h 228"/>
                <a:gd name="T6" fmla="*/ 390 w 788"/>
                <a:gd name="T7" fmla="*/ 228 h 228"/>
                <a:gd name="T8" fmla="*/ 390 w 788"/>
                <a:gd name="T9" fmla="*/ 228 h 228"/>
                <a:gd name="T10" fmla="*/ 391 w 788"/>
                <a:gd name="T11" fmla="*/ 228 h 228"/>
                <a:gd name="T12" fmla="*/ 392 w 788"/>
                <a:gd name="T13" fmla="*/ 228 h 228"/>
                <a:gd name="T14" fmla="*/ 392 w 788"/>
                <a:gd name="T15" fmla="*/ 228 h 228"/>
                <a:gd name="T16" fmla="*/ 393 w 788"/>
                <a:gd name="T17" fmla="*/ 228 h 228"/>
                <a:gd name="T18" fmla="*/ 394 w 788"/>
                <a:gd name="T19" fmla="*/ 228 h 228"/>
                <a:gd name="T20" fmla="*/ 395 w 788"/>
                <a:gd name="T21" fmla="*/ 228 h 228"/>
                <a:gd name="T22" fmla="*/ 396 w 788"/>
                <a:gd name="T23" fmla="*/ 228 h 228"/>
                <a:gd name="T24" fmla="*/ 396 w 788"/>
                <a:gd name="T25" fmla="*/ 228 h 228"/>
                <a:gd name="T26" fmla="*/ 397 w 788"/>
                <a:gd name="T27" fmla="*/ 228 h 228"/>
                <a:gd name="T28" fmla="*/ 398 w 788"/>
                <a:gd name="T29" fmla="*/ 228 h 228"/>
                <a:gd name="T30" fmla="*/ 398 w 788"/>
                <a:gd name="T31" fmla="*/ 228 h 228"/>
                <a:gd name="T32" fmla="*/ 399 w 788"/>
                <a:gd name="T33" fmla="*/ 228 h 228"/>
                <a:gd name="T34" fmla="*/ 400 w 788"/>
                <a:gd name="T35" fmla="*/ 228 h 228"/>
                <a:gd name="T36" fmla="*/ 403 w 788"/>
                <a:gd name="T37" fmla="*/ 228 h 228"/>
                <a:gd name="T38" fmla="*/ 732 w 788"/>
                <a:gd name="T39" fmla="*/ 217 h 228"/>
                <a:gd name="T40" fmla="*/ 525 w 788"/>
                <a:gd name="T41" fmla="*/ 12 h 228"/>
                <a:gd name="T42" fmla="*/ 403 w 788"/>
                <a:gd name="T43" fmla="*/ 13 h 228"/>
                <a:gd name="T44" fmla="*/ 402 w 788"/>
                <a:gd name="T45" fmla="*/ 13 h 228"/>
                <a:gd name="T46" fmla="*/ 401 w 788"/>
                <a:gd name="T47" fmla="*/ 13 h 228"/>
                <a:gd name="T48" fmla="*/ 398 w 788"/>
                <a:gd name="T49" fmla="*/ 13 h 228"/>
                <a:gd name="T50" fmla="*/ 397 w 788"/>
                <a:gd name="T51" fmla="*/ 13 h 228"/>
                <a:gd name="T52" fmla="*/ 397 w 788"/>
                <a:gd name="T53" fmla="*/ 13 h 228"/>
                <a:gd name="T54" fmla="*/ 396 w 788"/>
                <a:gd name="T55" fmla="*/ 13 h 228"/>
                <a:gd name="T56" fmla="*/ 395 w 788"/>
                <a:gd name="T57" fmla="*/ 13 h 228"/>
                <a:gd name="T58" fmla="*/ 394 w 788"/>
                <a:gd name="T59" fmla="*/ 13 h 228"/>
                <a:gd name="T60" fmla="*/ 393 w 788"/>
                <a:gd name="T61" fmla="*/ 13 h 228"/>
                <a:gd name="T62" fmla="*/ 392 w 788"/>
                <a:gd name="T63" fmla="*/ 13 h 228"/>
                <a:gd name="T64" fmla="*/ 391 w 788"/>
                <a:gd name="T65" fmla="*/ 13 h 228"/>
                <a:gd name="T66" fmla="*/ 390 w 788"/>
                <a:gd name="T67" fmla="*/ 13 h 228"/>
                <a:gd name="T68" fmla="*/ 388 w 788"/>
                <a:gd name="T69" fmla="*/ 13 h 228"/>
                <a:gd name="T70" fmla="*/ 387 w 788"/>
                <a:gd name="T71" fmla="*/ 13 h 228"/>
                <a:gd name="T72" fmla="*/ 386 w 788"/>
                <a:gd name="T73" fmla="*/ 13 h 228"/>
                <a:gd name="T74" fmla="*/ 263 w 788"/>
                <a:gd name="T75"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8" h="228">
                  <a:moveTo>
                    <a:pt x="0" y="0"/>
                  </a:moveTo>
                  <a:cubicBezTo>
                    <a:pt x="56" y="217"/>
                    <a:pt x="56" y="217"/>
                    <a:pt x="56" y="217"/>
                  </a:cubicBezTo>
                  <a:cubicBezTo>
                    <a:pt x="157" y="224"/>
                    <a:pt x="269" y="228"/>
                    <a:pt x="386" y="228"/>
                  </a:cubicBezTo>
                  <a:cubicBezTo>
                    <a:pt x="386" y="228"/>
                    <a:pt x="386" y="228"/>
                    <a:pt x="386" y="228"/>
                  </a:cubicBezTo>
                  <a:cubicBezTo>
                    <a:pt x="387" y="228"/>
                    <a:pt x="388" y="228"/>
                    <a:pt x="389" y="228"/>
                  </a:cubicBezTo>
                  <a:cubicBezTo>
                    <a:pt x="389" y="228"/>
                    <a:pt x="389" y="228"/>
                    <a:pt x="389" y="228"/>
                  </a:cubicBezTo>
                  <a:cubicBezTo>
                    <a:pt x="389" y="228"/>
                    <a:pt x="389" y="228"/>
                    <a:pt x="389" y="228"/>
                  </a:cubicBezTo>
                  <a:cubicBezTo>
                    <a:pt x="389" y="228"/>
                    <a:pt x="390" y="228"/>
                    <a:pt x="390" y="228"/>
                  </a:cubicBezTo>
                  <a:cubicBezTo>
                    <a:pt x="390" y="228"/>
                    <a:pt x="390" y="228"/>
                    <a:pt x="390" y="228"/>
                  </a:cubicBezTo>
                  <a:cubicBezTo>
                    <a:pt x="390" y="228"/>
                    <a:pt x="390" y="228"/>
                    <a:pt x="390" y="228"/>
                  </a:cubicBezTo>
                  <a:cubicBezTo>
                    <a:pt x="390" y="228"/>
                    <a:pt x="391" y="228"/>
                    <a:pt x="391" y="228"/>
                  </a:cubicBezTo>
                  <a:cubicBezTo>
                    <a:pt x="391" y="228"/>
                    <a:pt x="391" y="228"/>
                    <a:pt x="391" y="228"/>
                  </a:cubicBezTo>
                  <a:cubicBezTo>
                    <a:pt x="391" y="228"/>
                    <a:pt x="391" y="228"/>
                    <a:pt x="391" y="228"/>
                  </a:cubicBezTo>
                  <a:cubicBezTo>
                    <a:pt x="392" y="228"/>
                    <a:pt x="392" y="228"/>
                    <a:pt x="392" y="228"/>
                  </a:cubicBezTo>
                  <a:cubicBezTo>
                    <a:pt x="392" y="228"/>
                    <a:pt x="392" y="228"/>
                    <a:pt x="392" y="228"/>
                  </a:cubicBezTo>
                  <a:cubicBezTo>
                    <a:pt x="392" y="228"/>
                    <a:pt x="392" y="228"/>
                    <a:pt x="392" y="228"/>
                  </a:cubicBezTo>
                  <a:cubicBezTo>
                    <a:pt x="392" y="228"/>
                    <a:pt x="393" y="228"/>
                    <a:pt x="393" y="228"/>
                  </a:cubicBezTo>
                  <a:cubicBezTo>
                    <a:pt x="393" y="228"/>
                    <a:pt x="393" y="228"/>
                    <a:pt x="393" y="228"/>
                  </a:cubicBezTo>
                  <a:cubicBezTo>
                    <a:pt x="393" y="228"/>
                    <a:pt x="393" y="228"/>
                    <a:pt x="393" y="228"/>
                  </a:cubicBezTo>
                  <a:cubicBezTo>
                    <a:pt x="394" y="228"/>
                    <a:pt x="394" y="228"/>
                    <a:pt x="394" y="228"/>
                  </a:cubicBezTo>
                  <a:cubicBezTo>
                    <a:pt x="394" y="228"/>
                    <a:pt x="394" y="228"/>
                    <a:pt x="394" y="228"/>
                  </a:cubicBezTo>
                  <a:cubicBezTo>
                    <a:pt x="395" y="228"/>
                    <a:pt x="395" y="228"/>
                    <a:pt x="395" y="228"/>
                  </a:cubicBezTo>
                  <a:cubicBezTo>
                    <a:pt x="395" y="228"/>
                    <a:pt x="395" y="228"/>
                    <a:pt x="395" y="228"/>
                  </a:cubicBezTo>
                  <a:cubicBezTo>
                    <a:pt x="395" y="228"/>
                    <a:pt x="396" y="228"/>
                    <a:pt x="396" y="228"/>
                  </a:cubicBezTo>
                  <a:cubicBezTo>
                    <a:pt x="396" y="228"/>
                    <a:pt x="396" y="228"/>
                    <a:pt x="396" y="228"/>
                  </a:cubicBezTo>
                  <a:cubicBezTo>
                    <a:pt x="396" y="228"/>
                    <a:pt x="396" y="228"/>
                    <a:pt x="396" y="228"/>
                  </a:cubicBezTo>
                  <a:cubicBezTo>
                    <a:pt x="396" y="228"/>
                    <a:pt x="397" y="228"/>
                    <a:pt x="397" y="228"/>
                  </a:cubicBezTo>
                  <a:cubicBezTo>
                    <a:pt x="397" y="228"/>
                    <a:pt x="397" y="228"/>
                    <a:pt x="397" y="228"/>
                  </a:cubicBezTo>
                  <a:cubicBezTo>
                    <a:pt x="397" y="228"/>
                    <a:pt x="397" y="228"/>
                    <a:pt x="397" y="228"/>
                  </a:cubicBezTo>
                  <a:cubicBezTo>
                    <a:pt x="398" y="228"/>
                    <a:pt x="398" y="228"/>
                    <a:pt x="398" y="228"/>
                  </a:cubicBezTo>
                  <a:cubicBezTo>
                    <a:pt x="398" y="228"/>
                    <a:pt x="398" y="228"/>
                    <a:pt x="398" y="228"/>
                  </a:cubicBezTo>
                  <a:cubicBezTo>
                    <a:pt x="398" y="228"/>
                    <a:pt x="398" y="228"/>
                    <a:pt x="398" y="228"/>
                  </a:cubicBezTo>
                  <a:cubicBezTo>
                    <a:pt x="399" y="228"/>
                    <a:pt x="399" y="228"/>
                    <a:pt x="399" y="228"/>
                  </a:cubicBezTo>
                  <a:cubicBezTo>
                    <a:pt x="399" y="228"/>
                    <a:pt x="399" y="228"/>
                    <a:pt x="399" y="228"/>
                  </a:cubicBezTo>
                  <a:cubicBezTo>
                    <a:pt x="399" y="228"/>
                    <a:pt x="399" y="228"/>
                    <a:pt x="399" y="228"/>
                  </a:cubicBezTo>
                  <a:cubicBezTo>
                    <a:pt x="400" y="228"/>
                    <a:pt x="400" y="228"/>
                    <a:pt x="400" y="228"/>
                  </a:cubicBezTo>
                  <a:cubicBezTo>
                    <a:pt x="400" y="228"/>
                    <a:pt x="400" y="228"/>
                    <a:pt x="400" y="228"/>
                  </a:cubicBezTo>
                  <a:cubicBezTo>
                    <a:pt x="401" y="228"/>
                    <a:pt x="402" y="228"/>
                    <a:pt x="403" y="228"/>
                  </a:cubicBezTo>
                  <a:cubicBezTo>
                    <a:pt x="403" y="228"/>
                    <a:pt x="403" y="228"/>
                    <a:pt x="403" y="228"/>
                  </a:cubicBezTo>
                  <a:cubicBezTo>
                    <a:pt x="520" y="228"/>
                    <a:pt x="632" y="224"/>
                    <a:pt x="732" y="217"/>
                  </a:cubicBezTo>
                  <a:cubicBezTo>
                    <a:pt x="788" y="0"/>
                    <a:pt x="788" y="0"/>
                    <a:pt x="788" y="0"/>
                  </a:cubicBezTo>
                  <a:cubicBezTo>
                    <a:pt x="706" y="6"/>
                    <a:pt x="618" y="10"/>
                    <a:pt x="525" y="12"/>
                  </a:cubicBezTo>
                  <a:cubicBezTo>
                    <a:pt x="485" y="12"/>
                    <a:pt x="444" y="13"/>
                    <a:pt x="403" y="13"/>
                  </a:cubicBezTo>
                  <a:cubicBezTo>
                    <a:pt x="403" y="13"/>
                    <a:pt x="403" y="13"/>
                    <a:pt x="403" y="13"/>
                  </a:cubicBezTo>
                  <a:cubicBezTo>
                    <a:pt x="402" y="13"/>
                    <a:pt x="402" y="13"/>
                    <a:pt x="402" y="13"/>
                  </a:cubicBezTo>
                  <a:cubicBezTo>
                    <a:pt x="402" y="13"/>
                    <a:pt x="402" y="13"/>
                    <a:pt x="402" y="13"/>
                  </a:cubicBezTo>
                  <a:cubicBezTo>
                    <a:pt x="402" y="13"/>
                    <a:pt x="401" y="13"/>
                    <a:pt x="401" y="13"/>
                  </a:cubicBezTo>
                  <a:cubicBezTo>
                    <a:pt x="401" y="13"/>
                    <a:pt x="401" y="13"/>
                    <a:pt x="401" y="13"/>
                  </a:cubicBezTo>
                  <a:cubicBezTo>
                    <a:pt x="400" y="13"/>
                    <a:pt x="399" y="13"/>
                    <a:pt x="399" y="13"/>
                  </a:cubicBezTo>
                  <a:cubicBezTo>
                    <a:pt x="398" y="13"/>
                    <a:pt x="398" y="13"/>
                    <a:pt x="398" y="13"/>
                  </a:cubicBezTo>
                  <a:cubicBezTo>
                    <a:pt x="398" y="13"/>
                    <a:pt x="398" y="13"/>
                    <a:pt x="398" y="13"/>
                  </a:cubicBezTo>
                  <a:cubicBezTo>
                    <a:pt x="398" y="13"/>
                    <a:pt x="398" y="13"/>
                    <a:pt x="397" y="13"/>
                  </a:cubicBezTo>
                  <a:cubicBezTo>
                    <a:pt x="397" y="13"/>
                    <a:pt x="397" y="13"/>
                    <a:pt x="397" y="13"/>
                  </a:cubicBezTo>
                  <a:cubicBezTo>
                    <a:pt x="397" y="13"/>
                    <a:pt x="397" y="13"/>
                    <a:pt x="397" y="13"/>
                  </a:cubicBezTo>
                  <a:cubicBezTo>
                    <a:pt x="397" y="13"/>
                    <a:pt x="396" y="13"/>
                    <a:pt x="396" y="13"/>
                  </a:cubicBezTo>
                  <a:cubicBezTo>
                    <a:pt x="396" y="13"/>
                    <a:pt x="396" y="13"/>
                    <a:pt x="396" y="13"/>
                  </a:cubicBezTo>
                  <a:cubicBezTo>
                    <a:pt x="396" y="13"/>
                    <a:pt x="396" y="13"/>
                    <a:pt x="395" y="13"/>
                  </a:cubicBezTo>
                  <a:cubicBezTo>
                    <a:pt x="395" y="13"/>
                    <a:pt x="395" y="13"/>
                    <a:pt x="395" y="13"/>
                  </a:cubicBezTo>
                  <a:cubicBezTo>
                    <a:pt x="395" y="13"/>
                    <a:pt x="395" y="13"/>
                    <a:pt x="394" y="13"/>
                  </a:cubicBezTo>
                  <a:cubicBezTo>
                    <a:pt x="394" y="13"/>
                    <a:pt x="394" y="13"/>
                    <a:pt x="394" y="13"/>
                  </a:cubicBezTo>
                  <a:cubicBezTo>
                    <a:pt x="394" y="13"/>
                    <a:pt x="393" y="13"/>
                    <a:pt x="393" y="13"/>
                  </a:cubicBezTo>
                  <a:cubicBezTo>
                    <a:pt x="393" y="13"/>
                    <a:pt x="393" y="13"/>
                    <a:pt x="393" y="13"/>
                  </a:cubicBezTo>
                  <a:cubicBezTo>
                    <a:pt x="393" y="13"/>
                    <a:pt x="393" y="13"/>
                    <a:pt x="393" y="13"/>
                  </a:cubicBezTo>
                  <a:cubicBezTo>
                    <a:pt x="392" y="13"/>
                    <a:pt x="392" y="13"/>
                    <a:pt x="392" y="13"/>
                  </a:cubicBezTo>
                  <a:cubicBezTo>
                    <a:pt x="392" y="13"/>
                    <a:pt x="392" y="13"/>
                    <a:pt x="392" y="13"/>
                  </a:cubicBezTo>
                  <a:cubicBezTo>
                    <a:pt x="392" y="13"/>
                    <a:pt x="391" y="13"/>
                    <a:pt x="391" y="13"/>
                  </a:cubicBezTo>
                  <a:cubicBezTo>
                    <a:pt x="391" y="13"/>
                    <a:pt x="391" y="13"/>
                    <a:pt x="391" y="13"/>
                  </a:cubicBezTo>
                  <a:cubicBezTo>
                    <a:pt x="391" y="13"/>
                    <a:pt x="391" y="13"/>
                    <a:pt x="390" y="13"/>
                  </a:cubicBezTo>
                  <a:cubicBezTo>
                    <a:pt x="390" y="13"/>
                    <a:pt x="390" y="13"/>
                    <a:pt x="390" y="13"/>
                  </a:cubicBezTo>
                  <a:cubicBezTo>
                    <a:pt x="389" y="13"/>
                    <a:pt x="389" y="13"/>
                    <a:pt x="388" y="13"/>
                  </a:cubicBezTo>
                  <a:cubicBezTo>
                    <a:pt x="388" y="13"/>
                    <a:pt x="388" y="13"/>
                    <a:pt x="388" y="13"/>
                  </a:cubicBezTo>
                  <a:cubicBezTo>
                    <a:pt x="387" y="13"/>
                    <a:pt x="387" y="13"/>
                    <a:pt x="387" y="13"/>
                  </a:cubicBezTo>
                  <a:cubicBezTo>
                    <a:pt x="387" y="13"/>
                    <a:pt x="387" y="13"/>
                    <a:pt x="387" y="13"/>
                  </a:cubicBezTo>
                  <a:cubicBezTo>
                    <a:pt x="387" y="13"/>
                    <a:pt x="386" y="13"/>
                    <a:pt x="386" y="13"/>
                  </a:cubicBezTo>
                  <a:cubicBezTo>
                    <a:pt x="386" y="13"/>
                    <a:pt x="386" y="13"/>
                    <a:pt x="386" y="13"/>
                  </a:cubicBezTo>
                  <a:cubicBezTo>
                    <a:pt x="345" y="13"/>
                    <a:pt x="304" y="12"/>
                    <a:pt x="263" y="12"/>
                  </a:cubicBezTo>
                  <a:cubicBezTo>
                    <a:pt x="171" y="10"/>
                    <a:pt x="83" y="6"/>
                    <a:pt x="0" y="0"/>
                  </a:cubicBezTo>
                </a:path>
              </a:pathLst>
            </a:custGeom>
            <a:solidFill>
              <a:schemeClr val="accent1">
                <a:lumMod val="60000"/>
                <a:lumOff val="40000"/>
                <a:alpha val="25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sp>
        <p:nvSpPr>
          <p:cNvPr id="20" name="Freeform: Shape 93">
            <a:extLst>
              <a:ext uri="{FF2B5EF4-FFF2-40B4-BE49-F238E27FC236}">
                <a16:creationId xmlns:a16="http://schemas.microsoft.com/office/drawing/2014/main" id="{395C9734-1F41-6345-83BE-3D0EB478573C}"/>
              </a:ext>
            </a:extLst>
          </p:cNvPr>
          <p:cNvSpPr>
            <a:spLocks/>
          </p:cNvSpPr>
          <p:nvPr/>
        </p:nvSpPr>
        <p:spPr bwMode="auto">
          <a:xfrm>
            <a:off x="448808" y="3017494"/>
            <a:ext cx="3874876" cy="580849"/>
          </a:xfrm>
          <a:custGeom>
            <a:avLst/>
            <a:gdLst>
              <a:gd name="connsiteX0" fmla="*/ 0 w 3305897"/>
              <a:gd name="connsiteY0" fmla="*/ 0 h 518806"/>
              <a:gd name="connsiteX1" fmla="*/ 838200 w 3305897"/>
              <a:gd name="connsiteY1" fmla="*/ 0 h 518806"/>
              <a:gd name="connsiteX2" fmla="*/ 1601897 w 3305897"/>
              <a:gd name="connsiteY2" fmla="*/ 0 h 518806"/>
              <a:gd name="connsiteX3" fmla="*/ 2994277 w 3305897"/>
              <a:gd name="connsiteY3" fmla="*/ 0 h 518806"/>
              <a:gd name="connsiteX4" fmla="*/ 3305897 w 3305897"/>
              <a:gd name="connsiteY4" fmla="*/ 518806 h 518806"/>
              <a:gd name="connsiteX5" fmla="*/ 1888251 w 3305897"/>
              <a:gd name="connsiteY5" fmla="*/ 518806 h 518806"/>
              <a:gd name="connsiteX6" fmla="*/ 838200 w 3305897"/>
              <a:gd name="connsiteY6" fmla="*/ 518806 h 518806"/>
              <a:gd name="connsiteX7" fmla="*/ 0 w 330589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5897" h="518806">
                <a:moveTo>
                  <a:pt x="0" y="0"/>
                </a:moveTo>
                <a:lnTo>
                  <a:pt x="838200" y="0"/>
                </a:lnTo>
                <a:lnTo>
                  <a:pt x="1601897" y="0"/>
                </a:lnTo>
                <a:lnTo>
                  <a:pt x="2994277" y="0"/>
                </a:lnTo>
                <a:lnTo>
                  <a:pt x="3305897" y="518806"/>
                </a:lnTo>
                <a:lnTo>
                  <a:pt x="1888251" y="518806"/>
                </a:lnTo>
                <a:lnTo>
                  <a:pt x="838200" y="518806"/>
                </a:lnTo>
                <a:lnTo>
                  <a:pt x="0" y="518806"/>
                </a:ln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21" name="Freeform: Shape 89">
            <a:extLst>
              <a:ext uri="{FF2B5EF4-FFF2-40B4-BE49-F238E27FC236}">
                <a16:creationId xmlns:a16="http://schemas.microsoft.com/office/drawing/2014/main" id="{5E515208-FA66-9E4C-8F62-83C26D4A1EE1}"/>
              </a:ext>
            </a:extLst>
          </p:cNvPr>
          <p:cNvSpPr>
            <a:spLocks/>
          </p:cNvSpPr>
          <p:nvPr/>
        </p:nvSpPr>
        <p:spPr bwMode="auto">
          <a:xfrm>
            <a:off x="487258" y="1893133"/>
            <a:ext cx="3305036" cy="518671"/>
          </a:xfrm>
          <a:custGeom>
            <a:avLst/>
            <a:gdLst>
              <a:gd name="connsiteX0" fmla="*/ 0 w 2720607"/>
              <a:gd name="connsiteY0" fmla="*/ 0 h 518806"/>
              <a:gd name="connsiteX1" fmla="*/ 832356 w 2720607"/>
              <a:gd name="connsiteY1" fmla="*/ 0 h 518806"/>
              <a:gd name="connsiteX2" fmla="*/ 1601897 w 2720607"/>
              <a:gd name="connsiteY2" fmla="*/ 0 h 518806"/>
              <a:gd name="connsiteX3" fmla="*/ 2434253 w 2720607"/>
              <a:gd name="connsiteY3" fmla="*/ 0 h 518806"/>
              <a:gd name="connsiteX4" fmla="*/ 2720607 w 2720607"/>
              <a:gd name="connsiteY4" fmla="*/ 518806 h 518806"/>
              <a:gd name="connsiteX5" fmla="*/ 1888251 w 2720607"/>
              <a:gd name="connsiteY5" fmla="*/ 518806 h 518806"/>
              <a:gd name="connsiteX6" fmla="*/ 832356 w 2720607"/>
              <a:gd name="connsiteY6" fmla="*/ 518806 h 518806"/>
              <a:gd name="connsiteX7" fmla="*/ 0 w 272060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0607" h="518806">
                <a:moveTo>
                  <a:pt x="0" y="0"/>
                </a:moveTo>
                <a:lnTo>
                  <a:pt x="832356" y="0"/>
                </a:lnTo>
                <a:lnTo>
                  <a:pt x="1601897" y="0"/>
                </a:lnTo>
                <a:lnTo>
                  <a:pt x="2434253" y="0"/>
                </a:lnTo>
                <a:lnTo>
                  <a:pt x="2720607" y="518806"/>
                </a:lnTo>
                <a:lnTo>
                  <a:pt x="1888251" y="518806"/>
                </a:lnTo>
                <a:lnTo>
                  <a:pt x="832356" y="518806"/>
                </a:lnTo>
                <a:lnTo>
                  <a:pt x="0" y="518806"/>
                </a:lnTo>
                <a:close/>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22" name="Freeform: Shape 94">
            <a:extLst>
              <a:ext uri="{FF2B5EF4-FFF2-40B4-BE49-F238E27FC236}">
                <a16:creationId xmlns:a16="http://schemas.microsoft.com/office/drawing/2014/main" id="{18BAD1DC-149E-B94B-818F-E77D54545CFC}"/>
              </a:ext>
            </a:extLst>
          </p:cNvPr>
          <p:cNvSpPr>
            <a:spLocks/>
          </p:cNvSpPr>
          <p:nvPr/>
        </p:nvSpPr>
        <p:spPr bwMode="auto">
          <a:xfrm>
            <a:off x="550578" y="4001085"/>
            <a:ext cx="4420523" cy="638513"/>
          </a:xfrm>
          <a:custGeom>
            <a:avLst/>
            <a:gdLst>
              <a:gd name="connsiteX0" fmla="*/ 0 w 3875885"/>
              <a:gd name="connsiteY0" fmla="*/ 0 h 518806"/>
              <a:gd name="connsiteX1" fmla="*/ 859062 w 3875885"/>
              <a:gd name="connsiteY1" fmla="*/ 0 h 518806"/>
              <a:gd name="connsiteX2" fmla="*/ 1601897 w 3875885"/>
              <a:gd name="connsiteY2" fmla="*/ 0 h 518806"/>
              <a:gd name="connsiteX3" fmla="*/ 3565949 w 3875885"/>
              <a:gd name="connsiteY3" fmla="*/ 0 h 518806"/>
              <a:gd name="connsiteX4" fmla="*/ 3875885 w 3875885"/>
              <a:gd name="connsiteY4" fmla="*/ 518806 h 518806"/>
              <a:gd name="connsiteX5" fmla="*/ 1888251 w 3875885"/>
              <a:gd name="connsiteY5" fmla="*/ 518806 h 518806"/>
              <a:gd name="connsiteX6" fmla="*/ 859062 w 3875885"/>
              <a:gd name="connsiteY6" fmla="*/ 518806 h 518806"/>
              <a:gd name="connsiteX7" fmla="*/ 0 w 3875885"/>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85" h="518806">
                <a:moveTo>
                  <a:pt x="0" y="0"/>
                </a:moveTo>
                <a:lnTo>
                  <a:pt x="859062" y="0"/>
                </a:lnTo>
                <a:lnTo>
                  <a:pt x="1601897" y="0"/>
                </a:lnTo>
                <a:lnTo>
                  <a:pt x="3565949" y="0"/>
                </a:lnTo>
                <a:lnTo>
                  <a:pt x="3875885" y="518806"/>
                </a:lnTo>
                <a:lnTo>
                  <a:pt x="1888251" y="518806"/>
                </a:lnTo>
                <a:lnTo>
                  <a:pt x="859062" y="518806"/>
                </a:lnTo>
                <a:lnTo>
                  <a:pt x="0" y="518806"/>
                </a:lnTo>
                <a:close/>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23" name="Freeform: Shape 95">
            <a:extLst>
              <a:ext uri="{FF2B5EF4-FFF2-40B4-BE49-F238E27FC236}">
                <a16:creationId xmlns:a16="http://schemas.microsoft.com/office/drawing/2014/main" id="{281E5FCC-DB55-324C-983A-5000A81F2822}"/>
              </a:ext>
            </a:extLst>
          </p:cNvPr>
          <p:cNvSpPr>
            <a:spLocks/>
          </p:cNvSpPr>
          <p:nvPr/>
        </p:nvSpPr>
        <p:spPr bwMode="auto">
          <a:xfrm>
            <a:off x="482042" y="4883262"/>
            <a:ext cx="4863305" cy="518671"/>
          </a:xfrm>
          <a:custGeom>
            <a:avLst/>
            <a:gdLst>
              <a:gd name="connsiteX0" fmla="*/ 0 w 4367647"/>
              <a:gd name="connsiteY0" fmla="*/ 0 h 518806"/>
              <a:gd name="connsiteX1" fmla="*/ 877499 w 4367647"/>
              <a:gd name="connsiteY1" fmla="*/ 0 h 518806"/>
              <a:gd name="connsiteX2" fmla="*/ 1601897 w 4367647"/>
              <a:gd name="connsiteY2" fmla="*/ 0 h 518806"/>
              <a:gd name="connsiteX3" fmla="*/ 4081293 w 4367647"/>
              <a:gd name="connsiteY3" fmla="*/ 0 h 518806"/>
              <a:gd name="connsiteX4" fmla="*/ 4367647 w 4367647"/>
              <a:gd name="connsiteY4" fmla="*/ 518806 h 518806"/>
              <a:gd name="connsiteX5" fmla="*/ 1888251 w 4367647"/>
              <a:gd name="connsiteY5" fmla="*/ 518806 h 518806"/>
              <a:gd name="connsiteX6" fmla="*/ 877499 w 4367647"/>
              <a:gd name="connsiteY6" fmla="*/ 518806 h 518806"/>
              <a:gd name="connsiteX7" fmla="*/ 0 w 436764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647" h="518806">
                <a:moveTo>
                  <a:pt x="0" y="0"/>
                </a:moveTo>
                <a:lnTo>
                  <a:pt x="877499" y="0"/>
                </a:lnTo>
                <a:lnTo>
                  <a:pt x="1601897" y="0"/>
                </a:lnTo>
                <a:lnTo>
                  <a:pt x="4081293" y="0"/>
                </a:lnTo>
                <a:lnTo>
                  <a:pt x="4367647" y="518806"/>
                </a:lnTo>
                <a:lnTo>
                  <a:pt x="1888251" y="518806"/>
                </a:lnTo>
                <a:lnTo>
                  <a:pt x="877499" y="518806"/>
                </a:lnTo>
                <a:lnTo>
                  <a:pt x="0" y="518806"/>
                </a:lnTo>
                <a:close/>
              </a:path>
            </a:pathLst>
          </a:custGeom>
          <a:solidFill>
            <a:schemeClr val="accent4">
              <a:lumMod val="75000"/>
            </a:schemeClr>
          </a:solidFill>
          <a:ln>
            <a:noFill/>
          </a:ln>
        </p:spPr>
        <p:txBody>
          <a:bodyPr vert="horz" wrap="square" lIns="91416" tIns="45708" rIns="91416" bIns="4570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26" name="TextBox 25">
            <a:extLst>
              <a:ext uri="{FF2B5EF4-FFF2-40B4-BE49-F238E27FC236}">
                <a16:creationId xmlns:a16="http://schemas.microsoft.com/office/drawing/2014/main" id="{F53CBF69-7027-5C4C-AA65-F3F5C07FA15D}"/>
              </a:ext>
            </a:extLst>
          </p:cNvPr>
          <p:cNvSpPr txBox="1"/>
          <p:nvPr/>
        </p:nvSpPr>
        <p:spPr>
          <a:xfrm>
            <a:off x="3083055" y="632103"/>
            <a:ext cx="268907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solidFill>
                <a:effectLst/>
                <a:uLnTx/>
                <a:uFillTx/>
                <a:latin typeface="Muli" panose="02000503000000000000" pitchFamily="2" charset="77"/>
                <a:ea typeface="League Spartan" charset="0"/>
                <a:cs typeface="Poppins" pitchFamily="2" charset="77"/>
              </a:rPr>
              <a:t>Vulnerability of the GB sector</a:t>
            </a:r>
          </a:p>
        </p:txBody>
      </p:sp>
      <p:sp>
        <p:nvSpPr>
          <p:cNvPr id="29" name="Freeform 975">
            <a:extLst>
              <a:ext uri="{FF2B5EF4-FFF2-40B4-BE49-F238E27FC236}">
                <a16:creationId xmlns:a16="http://schemas.microsoft.com/office/drawing/2014/main" id="{5DC6436A-B4F8-3644-83CC-CCC4177C5710}"/>
              </a:ext>
            </a:extLst>
          </p:cNvPr>
          <p:cNvSpPr>
            <a:spLocks noChangeArrowheads="1"/>
          </p:cNvSpPr>
          <p:nvPr/>
        </p:nvSpPr>
        <p:spPr bwMode="auto">
          <a:xfrm>
            <a:off x="5577502" y="6053798"/>
            <a:ext cx="366053" cy="366053"/>
          </a:xfrm>
          <a:custGeom>
            <a:avLst/>
            <a:gdLst>
              <a:gd name="T0" fmla="*/ 226059 w 294916"/>
              <a:gd name="T1" fmla="*/ 176476 h 294915"/>
              <a:gd name="T2" fmla="*/ 39383 w 294916"/>
              <a:gd name="T3" fmla="*/ 159344 h 294915"/>
              <a:gd name="T4" fmla="*/ 87118 w 294916"/>
              <a:gd name="T5" fmla="*/ 231379 h 294915"/>
              <a:gd name="T6" fmla="*/ 102421 w 294916"/>
              <a:gd name="T7" fmla="*/ 181674 h 294915"/>
              <a:gd name="T8" fmla="*/ 122317 w 294916"/>
              <a:gd name="T9" fmla="*/ 162150 h 294915"/>
              <a:gd name="T10" fmla="*/ 117904 w 294916"/>
              <a:gd name="T11" fmla="*/ 157738 h 294915"/>
              <a:gd name="T12" fmla="*/ 111167 w 294916"/>
              <a:gd name="T13" fmla="*/ 178434 h 294915"/>
              <a:gd name="T14" fmla="*/ 105337 w 294916"/>
              <a:gd name="T15" fmla="*/ 230299 h 294915"/>
              <a:gd name="T16" fmla="*/ 93311 w 294916"/>
              <a:gd name="T17" fmla="*/ 241105 h 294915"/>
              <a:gd name="T18" fmla="*/ 49222 w 294916"/>
              <a:gd name="T19" fmla="*/ 227418 h 294915"/>
              <a:gd name="T20" fmla="*/ 30274 w 294916"/>
              <a:gd name="T21" fmla="*/ 200764 h 294915"/>
              <a:gd name="T22" fmla="*/ 36467 w 294916"/>
              <a:gd name="T23" fmla="*/ 148539 h 294915"/>
              <a:gd name="T24" fmla="*/ 182867 w 294916"/>
              <a:gd name="T25" fmla="*/ 152591 h 294915"/>
              <a:gd name="T26" fmla="*/ 149771 w 294916"/>
              <a:gd name="T27" fmla="*/ 152591 h 294915"/>
              <a:gd name="T28" fmla="*/ 230647 w 294916"/>
              <a:gd name="T29" fmla="*/ 146584 h 294915"/>
              <a:gd name="T30" fmla="*/ 226059 w 294916"/>
              <a:gd name="T31" fmla="*/ 141805 h 294915"/>
              <a:gd name="T32" fmla="*/ 226059 w 294916"/>
              <a:gd name="T33" fmla="*/ 128692 h 294915"/>
              <a:gd name="T34" fmla="*/ 154127 w 294916"/>
              <a:gd name="T35" fmla="*/ 119499 h 294915"/>
              <a:gd name="T36" fmla="*/ 202410 w 294916"/>
              <a:gd name="T37" fmla="*/ 128692 h 294915"/>
              <a:gd name="T38" fmla="*/ 154127 w 294916"/>
              <a:gd name="T39" fmla="*/ 119499 h 294915"/>
              <a:gd name="T40" fmla="*/ 226059 w 294916"/>
              <a:gd name="T41" fmla="*/ 104792 h 294915"/>
              <a:gd name="T42" fmla="*/ 154127 w 294916"/>
              <a:gd name="T43" fmla="*/ 89227 h 294915"/>
              <a:gd name="T44" fmla="*/ 202410 w 294916"/>
              <a:gd name="T45" fmla="*/ 98419 h 294915"/>
              <a:gd name="T46" fmla="*/ 154127 w 294916"/>
              <a:gd name="T47" fmla="*/ 89227 h 294915"/>
              <a:gd name="T48" fmla="*/ 226059 w 294916"/>
              <a:gd name="T49" fmla="*/ 80892 h 294915"/>
              <a:gd name="T50" fmla="*/ 54323 w 294916"/>
              <a:gd name="T51" fmla="*/ 63384 h 294915"/>
              <a:gd name="T52" fmla="*/ 39383 w 294916"/>
              <a:gd name="T53" fmla="*/ 112369 h 294915"/>
              <a:gd name="T54" fmla="*/ 86389 w 294916"/>
              <a:gd name="T55" fmla="*/ 74909 h 294915"/>
              <a:gd name="T56" fmla="*/ 92583 w 294916"/>
              <a:gd name="T57" fmla="*/ 67346 h 294915"/>
              <a:gd name="T58" fmla="*/ 111167 w 294916"/>
              <a:gd name="T59" fmla="*/ 93639 h 294915"/>
              <a:gd name="T60" fmla="*/ 106795 w 294916"/>
              <a:gd name="T61" fmla="*/ 146225 h 294915"/>
              <a:gd name="T62" fmla="*/ 30274 w 294916"/>
              <a:gd name="T63" fmla="*/ 115611 h 294915"/>
              <a:gd name="T64" fmla="*/ 36467 w 294916"/>
              <a:gd name="T65" fmla="*/ 64104 h 294915"/>
              <a:gd name="T66" fmla="*/ 48493 w 294916"/>
              <a:gd name="T67" fmla="*/ 53658 h 294915"/>
              <a:gd name="T68" fmla="*/ 9372 w 294916"/>
              <a:gd name="T69" fmla="*/ 240339 h 294915"/>
              <a:gd name="T70" fmla="*/ 9372 w 294916"/>
              <a:gd name="T71" fmla="*/ 10842 h 294915"/>
              <a:gd name="T72" fmla="*/ 140607 w 294916"/>
              <a:gd name="T73" fmla="*/ 52405 h 294915"/>
              <a:gd name="T74" fmla="*/ 191441 w 294916"/>
              <a:gd name="T75" fmla="*/ 200223 h 294915"/>
              <a:gd name="T76" fmla="*/ 153946 w 294916"/>
              <a:gd name="T77" fmla="*/ 191188 h 294915"/>
              <a:gd name="T78" fmla="*/ 245160 w 294916"/>
              <a:gd name="T79" fmla="*/ 123603 h 294915"/>
              <a:gd name="T80" fmla="*/ 153946 w 294916"/>
              <a:gd name="T81" fmla="*/ 56741 h 294915"/>
              <a:gd name="T82" fmla="*/ 191441 w 294916"/>
              <a:gd name="T83" fmla="*/ 47706 h 294915"/>
              <a:gd name="T84" fmla="*/ 4688 w 294916"/>
              <a:gd name="T85" fmla="*/ 0 h 294915"/>
              <a:gd name="T86" fmla="*/ 200454 w 294916"/>
              <a:gd name="T87" fmla="*/ 47706 h 294915"/>
              <a:gd name="T88" fmla="*/ 295994 w 294916"/>
              <a:gd name="T89" fmla="*/ 82041 h 294915"/>
              <a:gd name="T90" fmla="*/ 291307 w 294916"/>
              <a:gd name="T91" fmla="*/ 161190 h 294915"/>
              <a:gd name="T92" fmla="*/ 291307 w 294916"/>
              <a:gd name="T93" fmla="*/ 200223 h 294915"/>
              <a:gd name="T94" fmla="*/ 195767 w 294916"/>
              <a:gd name="T95" fmla="*/ 248290 h 294915"/>
              <a:gd name="T96" fmla="*/ 138804 w 294916"/>
              <a:gd name="T97" fmla="*/ 294913 h 294915"/>
              <a:gd name="T98" fmla="*/ 3245 w 294916"/>
              <a:gd name="T99" fmla="*/ 247567 h 294915"/>
              <a:gd name="T100" fmla="*/ 4688 w 294916"/>
              <a:gd name="T101" fmla="*/ 0 h 2949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6" h="294915">
                <a:moveTo>
                  <a:pt x="225235" y="166687"/>
                </a:moveTo>
                <a:cubicBezTo>
                  <a:pt x="227902" y="166687"/>
                  <a:pt x="229807" y="168592"/>
                  <a:pt x="229807" y="171259"/>
                </a:cubicBezTo>
                <a:cubicBezTo>
                  <a:pt x="229807" y="173926"/>
                  <a:pt x="227902" y="175831"/>
                  <a:pt x="225235" y="175831"/>
                </a:cubicBezTo>
                <a:cubicBezTo>
                  <a:pt x="222568" y="175831"/>
                  <a:pt x="220663" y="173926"/>
                  <a:pt x="220663" y="171259"/>
                </a:cubicBezTo>
                <a:cubicBezTo>
                  <a:pt x="220663" y="168592"/>
                  <a:pt x="222568" y="166687"/>
                  <a:pt x="225235" y="166687"/>
                </a:cubicBezTo>
                <a:close/>
                <a:moveTo>
                  <a:pt x="39239" y="158762"/>
                </a:moveTo>
                <a:lnTo>
                  <a:pt x="39239" y="196801"/>
                </a:lnTo>
                <a:cubicBezTo>
                  <a:pt x="47953" y="201108"/>
                  <a:pt x="53762" y="209720"/>
                  <a:pt x="54851" y="219051"/>
                </a:cubicBezTo>
                <a:lnTo>
                  <a:pt x="86800" y="230534"/>
                </a:lnTo>
                <a:cubicBezTo>
                  <a:pt x="88252" y="227663"/>
                  <a:pt x="90067" y="225151"/>
                  <a:pt x="92972" y="222998"/>
                </a:cubicBezTo>
                <a:cubicBezTo>
                  <a:pt x="95513" y="221563"/>
                  <a:pt x="98781" y="220486"/>
                  <a:pt x="102048" y="220127"/>
                </a:cubicBezTo>
                <a:lnTo>
                  <a:pt x="102048" y="181011"/>
                </a:lnTo>
                <a:lnTo>
                  <a:pt x="39239" y="158762"/>
                </a:lnTo>
                <a:close/>
                <a:moveTo>
                  <a:pt x="117475" y="157162"/>
                </a:moveTo>
                <a:cubicBezTo>
                  <a:pt x="120040" y="157162"/>
                  <a:pt x="121871" y="158994"/>
                  <a:pt x="121871" y="161558"/>
                </a:cubicBezTo>
                <a:cubicBezTo>
                  <a:pt x="121871" y="164123"/>
                  <a:pt x="120040" y="166321"/>
                  <a:pt x="117475" y="166321"/>
                </a:cubicBezTo>
                <a:cubicBezTo>
                  <a:pt x="114911" y="166321"/>
                  <a:pt x="112713" y="164123"/>
                  <a:pt x="112713" y="161558"/>
                </a:cubicBezTo>
                <a:cubicBezTo>
                  <a:pt x="112713" y="158994"/>
                  <a:pt x="114911" y="157162"/>
                  <a:pt x="117475" y="157162"/>
                </a:cubicBezTo>
                <a:close/>
                <a:moveTo>
                  <a:pt x="36335" y="147996"/>
                </a:moveTo>
                <a:lnTo>
                  <a:pt x="107857" y="173834"/>
                </a:lnTo>
                <a:cubicBezTo>
                  <a:pt x="109673" y="174193"/>
                  <a:pt x="110762" y="175987"/>
                  <a:pt x="110762" y="177782"/>
                </a:cubicBezTo>
                <a:lnTo>
                  <a:pt x="110762" y="225510"/>
                </a:lnTo>
                <a:cubicBezTo>
                  <a:pt x="110762" y="226946"/>
                  <a:pt x="110399" y="228022"/>
                  <a:pt x="108946" y="229099"/>
                </a:cubicBezTo>
                <a:cubicBezTo>
                  <a:pt x="107857" y="229817"/>
                  <a:pt x="106405" y="230175"/>
                  <a:pt x="104953" y="229458"/>
                </a:cubicBezTo>
                <a:cubicBezTo>
                  <a:pt x="102774" y="228740"/>
                  <a:pt x="100233" y="229099"/>
                  <a:pt x="98055" y="230534"/>
                </a:cubicBezTo>
                <a:cubicBezTo>
                  <a:pt x="95876" y="231970"/>
                  <a:pt x="94787" y="234123"/>
                  <a:pt x="94787" y="236635"/>
                </a:cubicBezTo>
                <a:cubicBezTo>
                  <a:pt x="94787" y="238070"/>
                  <a:pt x="94061" y="239147"/>
                  <a:pt x="92972" y="240224"/>
                </a:cubicBezTo>
                <a:cubicBezTo>
                  <a:pt x="92246" y="240941"/>
                  <a:pt x="91157" y="240941"/>
                  <a:pt x="90430" y="240941"/>
                </a:cubicBezTo>
                <a:cubicBezTo>
                  <a:pt x="89704" y="240941"/>
                  <a:pt x="89341" y="240941"/>
                  <a:pt x="88615" y="240941"/>
                </a:cubicBezTo>
                <a:lnTo>
                  <a:pt x="49042" y="226587"/>
                </a:lnTo>
                <a:cubicBezTo>
                  <a:pt x="47226" y="225869"/>
                  <a:pt x="46137" y="224075"/>
                  <a:pt x="46137" y="222280"/>
                </a:cubicBezTo>
                <a:cubicBezTo>
                  <a:pt x="46137" y="214385"/>
                  <a:pt x="41054" y="206849"/>
                  <a:pt x="33067" y="203978"/>
                </a:cubicBezTo>
                <a:cubicBezTo>
                  <a:pt x="31615" y="203620"/>
                  <a:pt x="30163" y="201825"/>
                  <a:pt x="30163" y="200031"/>
                </a:cubicBezTo>
                <a:lnTo>
                  <a:pt x="30163" y="152302"/>
                </a:lnTo>
                <a:cubicBezTo>
                  <a:pt x="30163" y="150867"/>
                  <a:pt x="30889" y="149431"/>
                  <a:pt x="32341" y="148355"/>
                </a:cubicBezTo>
                <a:cubicBezTo>
                  <a:pt x="33430" y="147637"/>
                  <a:pt x="34883" y="147637"/>
                  <a:pt x="36335" y="147996"/>
                </a:cubicBezTo>
                <a:close/>
                <a:moveTo>
                  <a:pt x="153574" y="147637"/>
                </a:moveTo>
                <a:lnTo>
                  <a:pt x="177490" y="147637"/>
                </a:lnTo>
                <a:cubicBezTo>
                  <a:pt x="180027" y="147637"/>
                  <a:pt x="182201" y="149835"/>
                  <a:pt x="182201" y="152033"/>
                </a:cubicBezTo>
                <a:cubicBezTo>
                  <a:pt x="182201" y="154598"/>
                  <a:pt x="180027" y="156796"/>
                  <a:pt x="177490" y="156796"/>
                </a:cubicBezTo>
                <a:lnTo>
                  <a:pt x="153574" y="156796"/>
                </a:lnTo>
                <a:cubicBezTo>
                  <a:pt x="151399" y="156796"/>
                  <a:pt x="149225" y="154598"/>
                  <a:pt x="149225" y="152033"/>
                </a:cubicBezTo>
                <a:cubicBezTo>
                  <a:pt x="149225" y="149835"/>
                  <a:pt x="151399" y="147637"/>
                  <a:pt x="153574" y="147637"/>
                </a:cubicBezTo>
                <a:close/>
                <a:moveTo>
                  <a:pt x="225235" y="141287"/>
                </a:moveTo>
                <a:cubicBezTo>
                  <a:pt x="227902" y="141287"/>
                  <a:pt x="229807" y="143485"/>
                  <a:pt x="229807" y="146049"/>
                </a:cubicBezTo>
                <a:cubicBezTo>
                  <a:pt x="229807" y="148614"/>
                  <a:pt x="227902" y="150446"/>
                  <a:pt x="225235" y="150446"/>
                </a:cubicBezTo>
                <a:cubicBezTo>
                  <a:pt x="222568" y="150446"/>
                  <a:pt x="220663" y="148614"/>
                  <a:pt x="220663" y="146049"/>
                </a:cubicBezTo>
                <a:cubicBezTo>
                  <a:pt x="220663" y="143485"/>
                  <a:pt x="222568" y="141287"/>
                  <a:pt x="225235" y="141287"/>
                </a:cubicBezTo>
                <a:close/>
                <a:moveTo>
                  <a:pt x="225235" y="119062"/>
                </a:moveTo>
                <a:cubicBezTo>
                  <a:pt x="227902" y="119062"/>
                  <a:pt x="229807" y="121260"/>
                  <a:pt x="229807" y="123458"/>
                </a:cubicBezTo>
                <a:cubicBezTo>
                  <a:pt x="229807" y="126389"/>
                  <a:pt x="227902" y="128221"/>
                  <a:pt x="225235" y="128221"/>
                </a:cubicBezTo>
                <a:cubicBezTo>
                  <a:pt x="222568" y="128221"/>
                  <a:pt x="220663" y="126389"/>
                  <a:pt x="220663" y="123458"/>
                </a:cubicBezTo>
                <a:cubicBezTo>
                  <a:pt x="220663" y="121260"/>
                  <a:pt x="222568" y="119062"/>
                  <a:pt x="225235" y="119062"/>
                </a:cubicBezTo>
                <a:close/>
                <a:moveTo>
                  <a:pt x="153566" y="119062"/>
                </a:moveTo>
                <a:lnTo>
                  <a:pt x="201673" y="119062"/>
                </a:lnTo>
                <a:cubicBezTo>
                  <a:pt x="204205" y="119062"/>
                  <a:pt x="206014" y="121260"/>
                  <a:pt x="206014" y="123458"/>
                </a:cubicBezTo>
                <a:cubicBezTo>
                  <a:pt x="206014" y="126389"/>
                  <a:pt x="204205" y="128221"/>
                  <a:pt x="201673" y="128221"/>
                </a:cubicBezTo>
                <a:lnTo>
                  <a:pt x="153566" y="128221"/>
                </a:lnTo>
                <a:cubicBezTo>
                  <a:pt x="151396" y="128221"/>
                  <a:pt x="149225" y="126389"/>
                  <a:pt x="149225" y="123458"/>
                </a:cubicBezTo>
                <a:cubicBezTo>
                  <a:pt x="149225" y="121260"/>
                  <a:pt x="151396" y="119062"/>
                  <a:pt x="153566" y="119062"/>
                </a:cubicBezTo>
                <a:close/>
                <a:moveTo>
                  <a:pt x="225235" y="95250"/>
                </a:moveTo>
                <a:cubicBezTo>
                  <a:pt x="227902" y="95250"/>
                  <a:pt x="229807" y="97448"/>
                  <a:pt x="229807" y="99646"/>
                </a:cubicBezTo>
                <a:cubicBezTo>
                  <a:pt x="229807" y="102210"/>
                  <a:pt x="227902" y="104409"/>
                  <a:pt x="225235" y="104409"/>
                </a:cubicBezTo>
                <a:cubicBezTo>
                  <a:pt x="222568" y="104409"/>
                  <a:pt x="220663" y="102210"/>
                  <a:pt x="220663" y="99646"/>
                </a:cubicBezTo>
                <a:cubicBezTo>
                  <a:pt x="220663" y="97448"/>
                  <a:pt x="222568" y="95250"/>
                  <a:pt x="225235" y="95250"/>
                </a:cubicBezTo>
                <a:close/>
                <a:moveTo>
                  <a:pt x="153566" y="88900"/>
                </a:moveTo>
                <a:lnTo>
                  <a:pt x="201673" y="88900"/>
                </a:lnTo>
                <a:cubicBezTo>
                  <a:pt x="204205" y="88900"/>
                  <a:pt x="206014" y="91098"/>
                  <a:pt x="206014" y="93662"/>
                </a:cubicBezTo>
                <a:cubicBezTo>
                  <a:pt x="206014" y="96227"/>
                  <a:pt x="204205" y="98059"/>
                  <a:pt x="201673" y="98059"/>
                </a:cubicBezTo>
                <a:lnTo>
                  <a:pt x="153566" y="98059"/>
                </a:lnTo>
                <a:cubicBezTo>
                  <a:pt x="151396" y="98059"/>
                  <a:pt x="149225" y="96227"/>
                  <a:pt x="149225" y="93662"/>
                </a:cubicBezTo>
                <a:cubicBezTo>
                  <a:pt x="149225" y="91098"/>
                  <a:pt x="151396" y="88900"/>
                  <a:pt x="153566" y="88900"/>
                </a:cubicBezTo>
                <a:close/>
                <a:moveTo>
                  <a:pt x="225235" y="71437"/>
                </a:moveTo>
                <a:cubicBezTo>
                  <a:pt x="227902" y="71437"/>
                  <a:pt x="229807" y="73269"/>
                  <a:pt x="229807" y="75833"/>
                </a:cubicBezTo>
                <a:cubicBezTo>
                  <a:pt x="229807" y="78397"/>
                  <a:pt x="227902" y="80596"/>
                  <a:pt x="225235" y="80596"/>
                </a:cubicBezTo>
                <a:cubicBezTo>
                  <a:pt x="222568" y="80596"/>
                  <a:pt x="220663" y="78397"/>
                  <a:pt x="220663" y="75833"/>
                </a:cubicBezTo>
                <a:cubicBezTo>
                  <a:pt x="220663" y="73269"/>
                  <a:pt x="222568" y="71437"/>
                  <a:pt x="225235" y="71437"/>
                </a:cubicBezTo>
                <a:close/>
                <a:moveTo>
                  <a:pt x="54125" y="63153"/>
                </a:moveTo>
                <a:cubicBezTo>
                  <a:pt x="53035" y="66024"/>
                  <a:pt x="50857" y="68536"/>
                  <a:pt x="48316" y="70330"/>
                </a:cubicBezTo>
                <a:cubicBezTo>
                  <a:pt x="45774" y="72483"/>
                  <a:pt x="42507" y="73201"/>
                  <a:pt x="39239" y="73560"/>
                </a:cubicBezTo>
                <a:lnTo>
                  <a:pt x="39239" y="111958"/>
                </a:lnTo>
                <a:lnTo>
                  <a:pt x="102048" y="134566"/>
                </a:lnTo>
                <a:lnTo>
                  <a:pt x="102048" y="96168"/>
                </a:lnTo>
                <a:cubicBezTo>
                  <a:pt x="93335" y="92221"/>
                  <a:pt x="87163" y="83608"/>
                  <a:pt x="86074" y="74636"/>
                </a:cubicBezTo>
                <a:lnTo>
                  <a:pt x="54125" y="63153"/>
                </a:lnTo>
                <a:close/>
                <a:moveTo>
                  <a:pt x="52672" y="52746"/>
                </a:moveTo>
                <a:lnTo>
                  <a:pt x="92246" y="67100"/>
                </a:lnTo>
                <a:cubicBezTo>
                  <a:pt x="94061" y="67818"/>
                  <a:pt x="95150" y="69253"/>
                  <a:pt x="95150" y="71407"/>
                </a:cubicBezTo>
                <a:cubicBezTo>
                  <a:pt x="95150" y="79302"/>
                  <a:pt x="100233" y="86120"/>
                  <a:pt x="107857" y="88991"/>
                </a:cubicBezTo>
                <a:cubicBezTo>
                  <a:pt x="109673" y="89709"/>
                  <a:pt x="110762" y="91503"/>
                  <a:pt x="110762" y="93297"/>
                </a:cubicBezTo>
                <a:lnTo>
                  <a:pt x="110762" y="141026"/>
                </a:lnTo>
                <a:cubicBezTo>
                  <a:pt x="110762" y="142461"/>
                  <a:pt x="110399" y="143897"/>
                  <a:pt x="108946" y="144614"/>
                </a:cubicBezTo>
                <a:cubicBezTo>
                  <a:pt x="108220" y="144973"/>
                  <a:pt x="107131" y="145691"/>
                  <a:pt x="106405" y="145691"/>
                </a:cubicBezTo>
                <a:cubicBezTo>
                  <a:pt x="105679" y="145691"/>
                  <a:pt x="105316" y="145332"/>
                  <a:pt x="104953" y="144973"/>
                </a:cubicBezTo>
                <a:lnTo>
                  <a:pt x="33067" y="119494"/>
                </a:lnTo>
                <a:cubicBezTo>
                  <a:pt x="31615" y="118776"/>
                  <a:pt x="30163" y="116982"/>
                  <a:pt x="30163" y="115188"/>
                </a:cubicBezTo>
                <a:lnTo>
                  <a:pt x="30163" y="68177"/>
                </a:lnTo>
                <a:cubicBezTo>
                  <a:pt x="30163" y="66741"/>
                  <a:pt x="30889" y="65306"/>
                  <a:pt x="32341" y="64588"/>
                </a:cubicBezTo>
                <a:cubicBezTo>
                  <a:pt x="33430" y="63870"/>
                  <a:pt x="34883" y="63512"/>
                  <a:pt x="36335" y="63870"/>
                </a:cubicBezTo>
                <a:cubicBezTo>
                  <a:pt x="38876" y="64588"/>
                  <a:pt x="41054" y="64588"/>
                  <a:pt x="43233" y="63153"/>
                </a:cubicBezTo>
                <a:cubicBezTo>
                  <a:pt x="45411" y="61717"/>
                  <a:pt x="46500" y="59564"/>
                  <a:pt x="46500" y="57052"/>
                </a:cubicBezTo>
                <a:cubicBezTo>
                  <a:pt x="46500" y="55617"/>
                  <a:pt x="47226" y="54181"/>
                  <a:pt x="48316" y="53463"/>
                </a:cubicBezTo>
                <a:cubicBezTo>
                  <a:pt x="49405" y="52746"/>
                  <a:pt x="50857" y="52387"/>
                  <a:pt x="52672" y="52746"/>
                </a:cubicBezTo>
                <a:close/>
                <a:moveTo>
                  <a:pt x="9339" y="10803"/>
                </a:moveTo>
                <a:lnTo>
                  <a:pt x="9339" y="239461"/>
                </a:lnTo>
                <a:lnTo>
                  <a:pt x="131113" y="284112"/>
                </a:lnTo>
                <a:lnTo>
                  <a:pt x="131113" y="55454"/>
                </a:lnTo>
                <a:lnTo>
                  <a:pt x="9339" y="10803"/>
                </a:lnTo>
                <a:close/>
                <a:moveTo>
                  <a:pt x="30174" y="9002"/>
                </a:moveTo>
                <a:lnTo>
                  <a:pt x="137220" y="47892"/>
                </a:lnTo>
                <a:cubicBezTo>
                  <a:pt x="139016" y="48612"/>
                  <a:pt x="140094" y="50413"/>
                  <a:pt x="140094" y="52213"/>
                </a:cubicBezTo>
                <a:lnTo>
                  <a:pt x="140094" y="238021"/>
                </a:lnTo>
                <a:lnTo>
                  <a:pt x="190744" y="238021"/>
                </a:lnTo>
                <a:lnTo>
                  <a:pt x="190744" y="199491"/>
                </a:lnTo>
                <a:lnTo>
                  <a:pt x="153385" y="199491"/>
                </a:lnTo>
                <a:cubicBezTo>
                  <a:pt x="151230" y="199491"/>
                  <a:pt x="149074" y="197330"/>
                  <a:pt x="149074" y="195170"/>
                </a:cubicBezTo>
                <a:cubicBezTo>
                  <a:pt x="149074" y="192289"/>
                  <a:pt x="151230" y="190489"/>
                  <a:pt x="153385" y="190489"/>
                </a:cubicBezTo>
                <a:lnTo>
                  <a:pt x="285936" y="190489"/>
                </a:lnTo>
                <a:lnTo>
                  <a:pt x="285936" y="169603"/>
                </a:lnTo>
                <a:cubicBezTo>
                  <a:pt x="262587" y="167083"/>
                  <a:pt x="244267" y="147638"/>
                  <a:pt x="244267" y="123151"/>
                </a:cubicBezTo>
                <a:cubicBezTo>
                  <a:pt x="244267" y="99385"/>
                  <a:pt x="262587" y="79940"/>
                  <a:pt x="285936" y="77780"/>
                </a:cubicBezTo>
                <a:lnTo>
                  <a:pt x="285936" y="56534"/>
                </a:lnTo>
                <a:lnTo>
                  <a:pt x="153385" y="56534"/>
                </a:lnTo>
                <a:cubicBezTo>
                  <a:pt x="151230" y="56534"/>
                  <a:pt x="149074" y="54374"/>
                  <a:pt x="149074" y="52213"/>
                </a:cubicBezTo>
                <a:cubicBezTo>
                  <a:pt x="149074" y="49692"/>
                  <a:pt x="151230" y="47532"/>
                  <a:pt x="153385" y="47532"/>
                </a:cubicBezTo>
                <a:lnTo>
                  <a:pt x="190744" y="47532"/>
                </a:lnTo>
                <a:lnTo>
                  <a:pt x="190744" y="9002"/>
                </a:lnTo>
                <a:lnTo>
                  <a:pt x="30174" y="9002"/>
                </a:lnTo>
                <a:close/>
                <a:moveTo>
                  <a:pt x="4670" y="0"/>
                </a:moveTo>
                <a:lnTo>
                  <a:pt x="195054" y="0"/>
                </a:lnTo>
                <a:cubicBezTo>
                  <a:pt x="197569" y="0"/>
                  <a:pt x="199724" y="1800"/>
                  <a:pt x="199724" y="4321"/>
                </a:cubicBezTo>
                <a:lnTo>
                  <a:pt x="199724" y="47532"/>
                </a:lnTo>
                <a:lnTo>
                  <a:pt x="290246" y="47532"/>
                </a:lnTo>
                <a:cubicBezTo>
                  <a:pt x="292761" y="47532"/>
                  <a:pt x="294916" y="49692"/>
                  <a:pt x="294916" y="52213"/>
                </a:cubicBezTo>
                <a:lnTo>
                  <a:pt x="294916" y="81741"/>
                </a:lnTo>
                <a:cubicBezTo>
                  <a:pt x="294916" y="83901"/>
                  <a:pt x="292761" y="86062"/>
                  <a:pt x="290246" y="86062"/>
                </a:cubicBezTo>
                <a:cubicBezTo>
                  <a:pt x="269771" y="86062"/>
                  <a:pt x="253247" y="102626"/>
                  <a:pt x="253247" y="123151"/>
                </a:cubicBezTo>
                <a:cubicBezTo>
                  <a:pt x="253247" y="144036"/>
                  <a:pt x="269771" y="160601"/>
                  <a:pt x="290246" y="160601"/>
                </a:cubicBezTo>
                <a:cubicBezTo>
                  <a:pt x="292761" y="160601"/>
                  <a:pt x="294916" y="162761"/>
                  <a:pt x="294916" y="165282"/>
                </a:cubicBezTo>
                <a:lnTo>
                  <a:pt x="294916" y="195170"/>
                </a:lnTo>
                <a:cubicBezTo>
                  <a:pt x="294916" y="197330"/>
                  <a:pt x="292761" y="199491"/>
                  <a:pt x="290246" y="199491"/>
                </a:cubicBezTo>
                <a:lnTo>
                  <a:pt x="199724" y="199491"/>
                </a:lnTo>
                <a:lnTo>
                  <a:pt x="199724" y="242702"/>
                </a:lnTo>
                <a:cubicBezTo>
                  <a:pt x="199724" y="245222"/>
                  <a:pt x="197569" y="247383"/>
                  <a:pt x="195054" y="247383"/>
                </a:cubicBezTo>
                <a:lnTo>
                  <a:pt x="140094" y="247383"/>
                </a:lnTo>
                <a:lnTo>
                  <a:pt x="140094" y="290234"/>
                </a:lnTo>
                <a:cubicBezTo>
                  <a:pt x="140094" y="291674"/>
                  <a:pt x="139375" y="293115"/>
                  <a:pt x="138298" y="293835"/>
                </a:cubicBezTo>
                <a:cubicBezTo>
                  <a:pt x="137579" y="294555"/>
                  <a:pt x="136502" y="294915"/>
                  <a:pt x="135783" y="294915"/>
                </a:cubicBezTo>
                <a:cubicBezTo>
                  <a:pt x="135065" y="294915"/>
                  <a:pt x="134706" y="294915"/>
                  <a:pt x="133987" y="294555"/>
                </a:cubicBezTo>
                <a:lnTo>
                  <a:pt x="3233" y="246663"/>
                </a:lnTo>
                <a:cubicBezTo>
                  <a:pt x="1437" y="246303"/>
                  <a:pt x="0" y="244502"/>
                  <a:pt x="0" y="242702"/>
                </a:cubicBezTo>
                <a:lnTo>
                  <a:pt x="0" y="4321"/>
                </a:lnTo>
                <a:cubicBezTo>
                  <a:pt x="0" y="1800"/>
                  <a:pt x="2514" y="0"/>
                  <a:pt x="467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31" name="Freeform 994">
            <a:extLst>
              <a:ext uri="{FF2B5EF4-FFF2-40B4-BE49-F238E27FC236}">
                <a16:creationId xmlns:a16="http://schemas.microsoft.com/office/drawing/2014/main" id="{847445BA-30B1-9C4F-807B-A0D387BCB213}"/>
              </a:ext>
            </a:extLst>
          </p:cNvPr>
          <p:cNvSpPr>
            <a:spLocks noChangeArrowheads="1"/>
          </p:cNvSpPr>
          <p:nvPr/>
        </p:nvSpPr>
        <p:spPr bwMode="auto">
          <a:xfrm>
            <a:off x="5682559" y="5138122"/>
            <a:ext cx="366053" cy="366053"/>
          </a:xfrm>
          <a:custGeom>
            <a:avLst/>
            <a:gdLst>
              <a:gd name="T0" fmla="*/ 28383 w 294620"/>
              <a:gd name="T1" fmla="*/ 215448 h 295401"/>
              <a:gd name="T2" fmla="*/ 19177 w 294620"/>
              <a:gd name="T3" fmla="*/ 215448 h 295401"/>
              <a:gd name="T4" fmla="*/ 267597 w 294620"/>
              <a:gd name="T5" fmla="*/ 209889 h 295401"/>
              <a:gd name="T6" fmla="*/ 209016 w 294620"/>
              <a:gd name="T7" fmla="*/ 230454 h 295401"/>
              <a:gd name="T8" fmla="*/ 208653 w 294620"/>
              <a:gd name="T9" fmla="*/ 241635 h 295401"/>
              <a:gd name="T10" fmla="*/ 265065 w 294620"/>
              <a:gd name="T11" fmla="*/ 221794 h 295401"/>
              <a:gd name="T12" fmla="*/ 267597 w 294620"/>
              <a:gd name="T13" fmla="*/ 209889 h 295401"/>
              <a:gd name="T14" fmla="*/ 47010 w 294620"/>
              <a:gd name="T15" fmla="*/ 273378 h 295401"/>
              <a:gd name="T16" fmla="*/ 287848 w 294620"/>
              <a:gd name="T17" fmla="*/ 229731 h 295401"/>
              <a:gd name="T18" fmla="*/ 265426 w 294620"/>
              <a:gd name="T19" fmla="*/ 231534 h 295401"/>
              <a:gd name="T20" fmla="*/ 163452 w 294620"/>
              <a:gd name="T21" fmla="*/ 257868 h 295401"/>
              <a:gd name="T22" fmla="*/ 119334 w 294620"/>
              <a:gd name="T23" fmla="*/ 249931 h 295401"/>
              <a:gd name="T24" fmla="*/ 192019 w 294620"/>
              <a:gd name="T25" fmla="*/ 245241 h 295401"/>
              <a:gd name="T26" fmla="*/ 200697 w 294620"/>
              <a:gd name="T27" fmla="*/ 236585 h 295401"/>
              <a:gd name="T28" fmla="*/ 188765 w 294620"/>
              <a:gd name="T29" fmla="*/ 221434 h 295401"/>
              <a:gd name="T30" fmla="*/ 47010 w 294620"/>
              <a:gd name="T31" fmla="*/ 200510 h 295401"/>
              <a:gd name="T32" fmla="*/ 9040 w 294620"/>
              <a:gd name="T33" fmla="*/ 272298 h 295401"/>
              <a:gd name="T34" fmla="*/ 37970 w 294620"/>
              <a:gd name="T35" fmla="*/ 200510 h 295401"/>
              <a:gd name="T36" fmla="*/ 172492 w 294620"/>
              <a:gd name="T37" fmla="*/ 124759 h 295401"/>
              <a:gd name="T38" fmla="*/ 172492 w 294620"/>
              <a:gd name="T39" fmla="*/ 145320 h 295401"/>
              <a:gd name="T40" fmla="*/ 172492 w 294620"/>
              <a:gd name="T41" fmla="*/ 124759 h 295401"/>
              <a:gd name="T42" fmla="*/ 191656 w 294620"/>
              <a:gd name="T43" fmla="*/ 135218 h 295401"/>
              <a:gd name="T44" fmla="*/ 176831 w 294620"/>
              <a:gd name="T45" fmla="*/ 212776 h 295401"/>
              <a:gd name="T46" fmla="*/ 203591 w 294620"/>
              <a:gd name="T47" fmla="*/ 218549 h 295401"/>
              <a:gd name="T48" fmla="*/ 242283 w 294620"/>
              <a:gd name="T49" fmla="*/ 208447 h 295401"/>
              <a:gd name="T50" fmla="*/ 279168 w 294620"/>
              <a:gd name="T51" fmla="*/ 213137 h 295401"/>
              <a:gd name="T52" fmla="*/ 291102 w 294620"/>
              <a:gd name="T53" fmla="*/ 218549 h 295401"/>
              <a:gd name="T54" fmla="*/ 285677 w 294620"/>
              <a:gd name="T55" fmla="*/ 246325 h 295401"/>
              <a:gd name="T56" fmla="*/ 41586 w 294620"/>
              <a:gd name="T57" fmla="*/ 281316 h 295401"/>
              <a:gd name="T58" fmla="*/ 0 w 294620"/>
              <a:gd name="T59" fmla="*/ 276987 h 295401"/>
              <a:gd name="T60" fmla="*/ 4700 w 294620"/>
              <a:gd name="T61" fmla="*/ 191853 h 295401"/>
              <a:gd name="T62" fmla="*/ 131990 w 294620"/>
              <a:gd name="T63" fmla="*/ 204480 h 295401"/>
              <a:gd name="T64" fmla="*/ 167790 w 294620"/>
              <a:gd name="T65" fmla="*/ 153976 h 295401"/>
              <a:gd name="T66" fmla="*/ 172492 w 294620"/>
              <a:gd name="T67" fmla="*/ 115741 h 295401"/>
              <a:gd name="T68" fmla="*/ 223154 w 294620"/>
              <a:gd name="T69" fmla="*/ 98040 h 295401"/>
              <a:gd name="T70" fmla="*/ 219886 w 294620"/>
              <a:gd name="T71" fmla="*/ 105515 h 295401"/>
              <a:gd name="T72" fmla="*/ 129448 w 294620"/>
              <a:gd name="T73" fmla="*/ 104446 h 295401"/>
              <a:gd name="T74" fmla="*/ 123272 w 294620"/>
              <a:gd name="T75" fmla="*/ 98040 h 295401"/>
              <a:gd name="T76" fmla="*/ 171526 w 294620"/>
              <a:gd name="T77" fmla="*/ 39152 h 295401"/>
              <a:gd name="T78" fmla="*/ 249097 w 294620"/>
              <a:gd name="T79" fmla="*/ 77114 h 295401"/>
              <a:gd name="T80" fmla="*/ 242595 w 294620"/>
              <a:gd name="T81" fmla="*/ 77114 h 295401"/>
              <a:gd name="T82" fmla="*/ 94497 w 294620"/>
              <a:gd name="T83" fmla="*/ 77114 h 295401"/>
              <a:gd name="T84" fmla="*/ 171526 w 294620"/>
              <a:gd name="T85" fmla="*/ 39152 h 295401"/>
              <a:gd name="T86" fmla="*/ 277133 w 294620"/>
              <a:gd name="T87" fmla="*/ 42575 h 295401"/>
              <a:gd name="T88" fmla="*/ 274234 w 294620"/>
              <a:gd name="T89" fmla="*/ 50026 h 295401"/>
              <a:gd name="T90" fmla="*/ 172415 w 294620"/>
              <a:gd name="T91" fmla="*/ 8869 h 295401"/>
              <a:gd name="T92" fmla="*/ 67334 w 294620"/>
              <a:gd name="T93" fmla="*/ 48605 h 295401"/>
              <a:gd name="T94" fmla="*/ 172415 w 294620"/>
              <a:gd name="T95" fmla="*/ 0 h 295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4620" h="295401">
                <a:moveTo>
                  <a:pt x="23622" y="211138"/>
                </a:moveTo>
                <a:cubicBezTo>
                  <a:pt x="26289" y="211138"/>
                  <a:pt x="28194" y="213608"/>
                  <a:pt x="28194" y="215724"/>
                </a:cubicBezTo>
                <a:cubicBezTo>
                  <a:pt x="28194" y="218194"/>
                  <a:pt x="26289" y="220310"/>
                  <a:pt x="23622" y="220310"/>
                </a:cubicBezTo>
                <a:cubicBezTo>
                  <a:pt x="20955" y="220310"/>
                  <a:pt x="19050" y="218194"/>
                  <a:pt x="19050" y="215724"/>
                </a:cubicBezTo>
                <a:cubicBezTo>
                  <a:pt x="19050" y="213608"/>
                  <a:pt x="20955" y="211138"/>
                  <a:pt x="23622" y="211138"/>
                </a:cubicBezTo>
                <a:close/>
                <a:moveTo>
                  <a:pt x="265820" y="210159"/>
                </a:moveTo>
                <a:cubicBezTo>
                  <a:pt x="263664" y="208714"/>
                  <a:pt x="252169" y="213771"/>
                  <a:pt x="244267" y="217022"/>
                </a:cubicBezTo>
                <a:cubicBezTo>
                  <a:pt x="234209" y="221357"/>
                  <a:pt x="221995" y="226413"/>
                  <a:pt x="207627" y="230748"/>
                </a:cubicBezTo>
                <a:cubicBezTo>
                  <a:pt x="208345" y="232553"/>
                  <a:pt x="208345" y="235082"/>
                  <a:pt x="208345" y="237610"/>
                </a:cubicBezTo>
                <a:cubicBezTo>
                  <a:pt x="207986" y="239055"/>
                  <a:pt x="207627" y="240139"/>
                  <a:pt x="207267" y="241944"/>
                </a:cubicBezTo>
                <a:cubicBezTo>
                  <a:pt x="231335" y="235804"/>
                  <a:pt x="248218" y="228580"/>
                  <a:pt x="260431" y="223524"/>
                </a:cubicBezTo>
                <a:cubicBezTo>
                  <a:pt x="261150" y="222801"/>
                  <a:pt x="262227" y="222440"/>
                  <a:pt x="263305" y="222079"/>
                </a:cubicBezTo>
                <a:cubicBezTo>
                  <a:pt x="266538" y="219189"/>
                  <a:pt x="268334" y="215939"/>
                  <a:pt x="268334" y="213771"/>
                </a:cubicBezTo>
                <a:cubicBezTo>
                  <a:pt x="267975" y="213410"/>
                  <a:pt x="267975" y="211965"/>
                  <a:pt x="265820" y="210159"/>
                </a:cubicBezTo>
                <a:close/>
                <a:moveTo>
                  <a:pt x="46698" y="200768"/>
                </a:moveTo>
                <a:lnTo>
                  <a:pt x="46698" y="273729"/>
                </a:lnTo>
                <a:cubicBezTo>
                  <a:pt x="67174" y="280231"/>
                  <a:pt x="187151" y="312377"/>
                  <a:pt x="278392" y="239416"/>
                </a:cubicBezTo>
                <a:cubicBezTo>
                  <a:pt x="280547" y="238333"/>
                  <a:pt x="285576" y="233637"/>
                  <a:pt x="285936" y="230025"/>
                </a:cubicBezTo>
                <a:cubicBezTo>
                  <a:pt x="285936" y="228942"/>
                  <a:pt x="285576" y="227497"/>
                  <a:pt x="283421" y="225691"/>
                </a:cubicBezTo>
                <a:cubicBezTo>
                  <a:pt x="281266" y="223885"/>
                  <a:pt x="273004" y="227858"/>
                  <a:pt x="263664" y="231831"/>
                </a:cubicBezTo>
                <a:cubicBezTo>
                  <a:pt x="248936" y="237971"/>
                  <a:pt x="226665" y="247362"/>
                  <a:pt x="193617" y="254225"/>
                </a:cubicBezTo>
                <a:cubicBezTo>
                  <a:pt x="186074" y="256753"/>
                  <a:pt x="176016" y="258198"/>
                  <a:pt x="162366" y="258198"/>
                </a:cubicBezTo>
                <a:cubicBezTo>
                  <a:pt x="151230" y="258198"/>
                  <a:pt x="137939" y="257476"/>
                  <a:pt x="122493" y="255309"/>
                </a:cubicBezTo>
                <a:cubicBezTo>
                  <a:pt x="120337" y="254947"/>
                  <a:pt x="118541" y="252780"/>
                  <a:pt x="118541" y="250252"/>
                </a:cubicBezTo>
                <a:cubicBezTo>
                  <a:pt x="119260" y="247724"/>
                  <a:pt x="121415" y="246279"/>
                  <a:pt x="123930" y="246640"/>
                </a:cubicBezTo>
                <a:cubicBezTo>
                  <a:pt x="164162" y="251697"/>
                  <a:pt x="182482" y="248807"/>
                  <a:pt x="190744" y="245556"/>
                </a:cubicBezTo>
                <a:cubicBezTo>
                  <a:pt x="190744" y="245556"/>
                  <a:pt x="190744" y="245556"/>
                  <a:pt x="191103" y="245556"/>
                </a:cubicBezTo>
                <a:cubicBezTo>
                  <a:pt x="199006" y="242306"/>
                  <a:pt x="199006" y="238333"/>
                  <a:pt x="199365" y="236888"/>
                </a:cubicBezTo>
                <a:cubicBezTo>
                  <a:pt x="199365" y="231831"/>
                  <a:pt x="198646" y="227497"/>
                  <a:pt x="195773" y="224968"/>
                </a:cubicBezTo>
                <a:cubicBezTo>
                  <a:pt x="192540" y="221718"/>
                  <a:pt x="187511" y="221718"/>
                  <a:pt x="187511" y="221718"/>
                </a:cubicBezTo>
                <a:cubicBezTo>
                  <a:pt x="143686" y="222440"/>
                  <a:pt x="135784" y="217745"/>
                  <a:pt x="126444" y="212327"/>
                </a:cubicBezTo>
                <a:cubicBezTo>
                  <a:pt x="117823" y="206908"/>
                  <a:pt x="107406" y="201129"/>
                  <a:pt x="46698" y="200768"/>
                </a:cubicBezTo>
                <a:close/>
                <a:moveTo>
                  <a:pt x="8980" y="200768"/>
                </a:moveTo>
                <a:lnTo>
                  <a:pt x="8980" y="272646"/>
                </a:lnTo>
                <a:lnTo>
                  <a:pt x="37718" y="272646"/>
                </a:lnTo>
                <a:lnTo>
                  <a:pt x="37718" y="200768"/>
                </a:lnTo>
                <a:lnTo>
                  <a:pt x="8980" y="200768"/>
                </a:lnTo>
                <a:close/>
                <a:moveTo>
                  <a:pt x="171346" y="124918"/>
                </a:moveTo>
                <a:cubicBezTo>
                  <a:pt x="165599" y="124918"/>
                  <a:pt x="160569" y="129613"/>
                  <a:pt x="160569" y="135392"/>
                </a:cubicBezTo>
                <a:cubicBezTo>
                  <a:pt x="160569" y="141171"/>
                  <a:pt x="165599" y="145506"/>
                  <a:pt x="171346" y="145506"/>
                </a:cubicBezTo>
                <a:cubicBezTo>
                  <a:pt x="177093" y="145506"/>
                  <a:pt x="181404" y="141171"/>
                  <a:pt x="181404" y="135392"/>
                </a:cubicBezTo>
                <a:cubicBezTo>
                  <a:pt x="181404" y="129613"/>
                  <a:pt x="177093" y="124918"/>
                  <a:pt x="171346" y="124918"/>
                </a:cubicBezTo>
                <a:close/>
                <a:moveTo>
                  <a:pt x="171346" y="115888"/>
                </a:moveTo>
                <a:cubicBezTo>
                  <a:pt x="181763" y="115888"/>
                  <a:pt x="190384" y="124556"/>
                  <a:pt x="190384" y="135392"/>
                </a:cubicBezTo>
                <a:cubicBezTo>
                  <a:pt x="190384" y="144422"/>
                  <a:pt x="184278" y="152007"/>
                  <a:pt x="175657" y="154174"/>
                </a:cubicBezTo>
                <a:lnTo>
                  <a:pt x="175657" y="213049"/>
                </a:lnTo>
                <a:cubicBezTo>
                  <a:pt x="179249" y="213049"/>
                  <a:pt x="183200" y="213049"/>
                  <a:pt x="187151" y="212688"/>
                </a:cubicBezTo>
                <a:cubicBezTo>
                  <a:pt x="187151" y="212688"/>
                  <a:pt x="196132" y="212327"/>
                  <a:pt x="202238" y="218828"/>
                </a:cubicBezTo>
                <a:cubicBezTo>
                  <a:pt x="203316" y="219912"/>
                  <a:pt x="204035" y="220995"/>
                  <a:pt x="205112" y="222079"/>
                </a:cubicBezTo>
                <a:cubicBezTo>
                  <a:pt x="218762" y="218106"/>
                  <a:pt x="230976" y="213049"/>
                  <a:pt x="240675" y="208714"/>
                </a:cubicBezTo>
                <a:cubicBezTo>
                  <a:pt x="255762" y="202213"/>
                  <a:pt x="265101" y="198240"/>
                  <a:pt x="271208" y="202935"/>
                </a:cubicBezTo>
                <a:cubicBezTo>
                  <a:pt x="275878" y="206547"/>
                  <a:pt x="276955" y="210520"/>
                  <a:pt x="277314" y="213410"/>
                </a:cubicBezTo>
                <a:cubicBezTo>
                  <a:pt x="277314" y="214494"/>
                  <a:pt x="276955" y="215939"/>
                  <a:pt x="276596" y="217383"/>
                </a:cubicBezTo>
                <a:cubicBezTo>
                  <a:pt x="281984" y="215577"/>
                  <a:pt x="285936" y="215939"/>
                  <a:pt x="289169" y="218828"/>
                </a:cubicBezTo>
                <a:cubicBezTo>
                  <a:pt x="293838" y="222801"/>
                  <a:pt x="294916" y="227497"/>
                  <a:pt x="294557" y="230386"/>
                </a:cubicBezTo>
                <a:cubicBezTo>
                  <a:pt x="294198" y="239416"/>
                  <a:pt x="284858" y="246279"/>
                  <a:pt x="283780" y="246640"/>
                </a:cubicBezTo>
                <a:cubicBezTo>
                  <a:pt x="235645" y="284926"/>
                  <a:pt x="180326" y="295401"/>
                  <a:pt x="134347" y="295401"/>
                </a:cubicBezTo>
                <a:cubicBezTo>
                  <a:pt x="85134" y="295401"/>
                  <a:pt x="47057" y="283482"/>
                  <a:pt x="41310" y="281676"/>
                </a:cubicBezTo>
                <a:lnTo>
                  <a:pt x="4670" y="281676"/>
                </a:lnTo>
                <a:cubicBezTo>
                  <a:pt x="2155" y="281676"/>
                  <a:pt x="0" y="279509"/>
                  <a:pt x="0" y="277341"/>
                </a:cubicBezTo>
                <a:lnTo>
                  <a:pt x="0" y="196434"/>
                </a:lnTo>
                <a:cubicBezTo>
                  <a:pt x="0" y="193905"/>
                  <a:pt x="2155" y="192099"/>
                  <a:pt x="4670" y="192099"/>
                </a:cubicBezTo>
                <a:lnTo>
                  <a:pt x="42028" y="192099"/>
                </a:lnTo>
                <a:cubicBezTo>
                  <a:pt x="109561" y="192099"/>
                  <a:pt x="121056" y="198962"/>
                  <a:pt x="131114" y="204741"/>
                </a:cubicBezTo>
                <a:cubicBezTo>
                  <a:pt x="137580" y="208353"/>
                  <a:pt x="143327" y="211965"/>
                  <a:pt x="166676" y="212688"/>
                </a:cubicBezTo>
                <a:lnTo>
                  <a:pt x="166676" y="154174"/>
                </a:lnTo>
                <a:cubicBezTo>
                  <a:pt x="158055" y="152007"/>
                  <a:pt x="151948" y="144422"/>
                  <a:pt x="151948" y="135392"/>
                </a:cubicBezTo>
                <a:cubicBezTo>
                  <a:pt x="151948" y="124556"/>
                  <a:pt x="160569" y="115888"/>
                  <a:pt x="171346" y="115888"/>
                </a:cubicBezTo>
                <a:close/>
                <a:moveTo>
                  <a:pt x="172063" y="78120"/>
                </a:moveTo>
                <a:cubicBezTo>
                  <a:pt x="190013" y="78120"/>
                  <a:pt x="207962" y="84802"/>
                  <a:pt x="221672" y="98166"/>
                </a:cubicBezTo>
                <a:cubicBezTo>
                  <a:pt x="223476" y="99948"/>
                  <a:pt x="223476" y="102799"/>
                  <a:pt x="221672" y="104581"/>
                </a:cubicBezTo>
                <a:cubicBezTo>
                  <a:pt x="220951" y="105294"/>
                  <a:pt x="219869" y="105650"/>
                  <a:pt x="218425" y="105650"/>
                </a:cubicBezTo>
                <a:cubicBezTo>
                  <a:pt x="217343" y="105650"/>
                  <a:pt x="216261" y="105294"/>
                  <a:pt x="215178" y="104581"/>
                </a:cubicBezTo>
                <a:cubicBezTo>
                  <a:pt x="191727" y="80704"/>
                  <a:pt x="152761" y="80704"/>
                  <a:pt x="128588" y="104581"/>
                </a:cubicBezTo>
                <a:cubicBezTo>
                  <a:pt x="127145" y="106006"/>
                  <a:pt x="124258" y="106006"/>
                  <a:pt x="122454" y="104581"/>
                </a:cubicBezTo>
                <a:cubicBezTo>
                  <a:pt x="120650" y="102799"/>
                  <a:pt x="120650" y="99948"/>
                  <a:pt x="122454" y="98166"/>
                </a:cubicBezTo>
                <a:cubicBezTo>
                  <a:pt x="136165" y="84802"/>
                  <a:pt x="154114" y="78120"/>
                  <a:pt x="172063" y="78120"/>
                </a:cubicBezTo>
                <a:close/>
                <a:moveTo>
                  <a:pt x="170387" y="39203"/>
                </a:moveTo>
                <a:cubicBezTo>
                  <a:pt x="198195" y="39203"/>
                  <a:pt x="226094" y="49832"/>
                  <a:pt x="247443" y="71088"/>
                </a:cubicBezTo>
                <a:cubicBezTo>
                  <a:pt x="248878" y="72890"/>
                  <a:pt x="248878" y="75772"/>
                  <a:pt x="247443" y="77213"/>
                </a:cubicBezTo>
                <a:cubicBezTo>
                  <a:pt x="246367" y="78294"/>
                  <a:pt x="245290" y="78654"/>
                  <a:pt x="244214" y="78654"/>
                </a:cubicBezTo>
                <a:cubicBezTo>
                  <a:pt x="242779" y="78654"/>
                  <a:pt x="241702" y="78294"/>
                  <a:pt x="240984" y="77213"/>
                </a:cubicBezTo>
                <a:cubicBezTo>
                  <a:pt x="202232" y="38663"/>
                  <a:pt x="139080" y="38663"/>
                  <a:pt x="100328" y="77213"/>
                </a:cubicBezTo>
                <a:cubicBezTo>
                  <a:pt x="98175" y="79014"/>
                  <a:pt x="95663" y="79014"/>
                  <a:pt x="93869" y="77213"/>
                </a:cubicBezTo>
                <a:cubicBezTo>
                  <a:pt x="92075" y="75772"/>
                  <a:pt x="92075" y="72890"/>
                  <a:pt x="93869" y="71088"/>
                </a:cubicBezTo>
                <a:cubicBezTo>
                  <a:pt x="114860" y="49832"/>
                  <a:pt x="142579" y="39203"/>
                  <a:pt x="170387" y="39203"/>
                </a:cubicBezTo>
                <a:close/>
                <a:moveTo>
                  <a:pt x="171270" y="0"/>
                </a:moveTo>
                <a:cubicBezTo>
                  <a:pt x="210503" y="0"/>
                  <a:pt x="247577" y="14920"/>
                  <a:pt x="275293" y="42629"/>
                </a:cubicBezTo>
                <a:cubicBezTo>
                  <a:pt x="277452" y="44405"/>
                  <a:pt x="277452" y="46892"/>
                  <a:pt x="275293" y="48668"/>
                </a:cubicBezTo>
                <a:cubicBezTo>
                  <a:pt x="274573" y="49734"/>
                  <a:pt x="273493" y="50089"/>
                  <a:pt x="272413" y="50089"/>
                </a:cubicBezTo>
                <a:cubicBezTo>
                  <a:pt x="271333" y="50089"/>
                  <a:pt x="270253" y="49734"/>
                  <a:pt x="269174" y="48668"/>
                </a:cubicBezTo>
                <a:cubicBezTo>
                  <a:pt x="242898" y="22735"/>
                  <a:pt x="208344" y="8881"/>
                  <a:pt x="171270" y="8881"/>
                </a:cubicBezTo>
                <a:cubicBezTo>
                  <a:pt x="134196" y="8881"/>
                  <a:pt x="99282" y="22735"/>
                  <a:pt x="73006" y="48668"/>
                </a:cubicBezTo>
                <a:cubicBezTo>
                  <a:pt x="71206" y="50445"/>
                  <a:pt x="68327" y="50445"/>
                  <a:pt x="66887" y="48668"/>
                </a:cubicBezTo>
                <a:cubicBezTo>
                  <a:pt x="65087" y="46892"/>
                  <a:pt x="65087" y="44405"/>
                  <a:pt x="66887" y="42629"/>
                </a:cubicBezTo>
                <a:cubicBezTo>
                  <a:pt x="94602" y="14920"/>
                  <a:pt x="131676" y="0"/>
                  <a:pt x="17127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32" name="Freeform 1007">
            <a:extLst>
              <a:ext uri="{FF2B5EF4-FFF2-40B4-BE49-F238E27FC236}">
                <a16:creationId xmlns:a16="http://schemas.microsoft.com/office/drawing/2014/main" id="{5F3F093C-4409-2E4F-8CAC-9CDCACDBF49A}"/>
              </a:ext>
            </a:extLst>
          </p:cNvPr>
          <p:cNvSpPr>
            <a:spLocks noChangeArrowheads="1"/>
          </p:cNvSpPr>
          <p:nvPr/>
        </p:nvSpPr>
        <p:spPr bwMode="auto">
          <a:xfrm>
            <a:off x="5675244" y="4315755"/>
            <a:ext cx="303158" cy="304561"/>
          </a:xfrm>
          <a:custGeom>
            <a:avLst/>
            <a:gdLst>
              <a:gd name="T0" fmla="*/ 122729 w 294916"/>
              <a:gd name="T1" fmla="*/ 269852 h 277452"/>
              <a:gd name="T2" fmla="*/ 173626 w 294916"/>
              <a:gd name="T3" fmla="*/ 236573 h 277452"/>
              <a:gd name="T4" fmla="*/ 9024 w 294916"/>
              <a:gd name="T5" fmla="*/ 206549 h 277452"/>
              <a:gd name="T6" fmla="*/ 16604 w 294916"/>
              <a:gd name="T7" fmla="*/ 227529 h 277452"/>
              <a:gd name="T8" fmla="*/ 287330 w 294916"/>
              <a:gd name="T9" fmla="*/ 220294 h 277452"/>
              <a:gd name="T10" fmla="*/ 9024 w 294916"/>
              <a:gd name="T11" fmla="*/ 206549 h 277452"/>
              <a:gd name="T12" fmla="*/ 273683 w 294916"/>
              <a:gd name="T13" fmla="*/ 148185 h 277452"/>
              <a:gd name="T14" fmla="*/ 268933 w 294916"/>
              <a:gd name="T15" fmla="*/ 182908 h 277452"/>
              <a:gd name="T16" fmla="*/ 234216 w 294916"/>
              <a:gd name="T17" fmla="*/ 178522 h 277452"/>
              <a:gd name="T18" fmla="*/ 264548 w 294916"/>
              <a:gd name="T19" fmla="*/ 173771 h 277452"/>
              <a:gd name="T20" fmla="*/ 268933 w 294916"/>
              <a:gd name="T21" fmla="*/ 143432 h 277452"/>
              <a:gd name="T22" fmla="*/ 57537 w 294916"/>
              <a:gd name="T23" fmla="*/ 54185 h 277452"/>
              <a:gd name="T24" fmla="*/ 57537 w 294916"/>
              <a:gd name="T25" fmla="*/ 62684 h 277452"/>
              <a:gd name="T26" fmla="*/ 32396 w 294916"/>
              <a:gd name="T27" fmla="*/ 87831 h 277452"/>
              <a:gd name="T28" fmla="*/ 23900 w 294916"/>
              <a:gd name="T29" fmla="*/ 87831 h 277452"/>
              <a:gd name="T30" fmla="*/ 28148 w 294916"/>
              <a:gd name="T31" fmla="*/ 54185 h 277452"/>
              <a:gd name="T32" fmla="*/ 272603 w 294916"/>
              <a:gd name="T33" fmla="*/ 55826 h 277452"/>
              <a:gd name="T34" fmla="*/ 30767 w 294916"/>
              <a:gd name="T35" fmla="*/ 180961 h 277452"/>
              <a:gd name="T36" fmla="*/ 24983 w 294916"/>
              <a:gd name="T37" fmla="*/ 178804 h 277452"/>
              <a:gd name="T38" fmla="*/ 266458 w 294916"/>
              <a:gd name="T39" fmla="*/ 53669 h 277452"/>
              <a:gd name="T40" fmla="*/ 9024 w 294916"/>
              <a:gd name="T41" fmla="*/ 197506 h 277452"/>
              <a:gd name="T42" fmla="*/ 287330 w 294916"/>
              <a:gd name="T43" fmla="*/ 39067 h 277452"/>
              <a:gd name="T44" fmla="*/ 16604 w 294916"/>
              <a:gd name="T45" fmla="*/ 8681 h 277452"/>
              <a:gd name="T46" fmla="*/ 9024 w 294916"/>
              <a:gd name="T47" fmla="*/ 29661 h 277452"/>
              <a:gd name="T48" fmla="*/ 287330 w 294916"/>
              <a:gd name="T49" fmla="*/ 16641 h 277452"/>
              <a:gd name="T50" fmla="*/ 16604 w 294916"/>
              <a:gd name="T51" fmla="*/ 8681 h 277452"/>
              <a:gd name="T52" fmla="*/ 279750 w 294916"/>
              <a:gd name="T53" fmla="*/ 0 h 277452"/>
              <a:gd name="T54" fmla="*/ 295994 w 294916"/>
              <a:gd name="T55" fmla="*/ 220294 h 277452"/>
              <a:gd name="T56" fmla="*/ 182288 w 294916"/>
              <a:gd name="T57" fmla="*/ 236573 h 277452"/>
              <a:gd name="T58" fmla="*/ 279750 w 294916"/>
              <a:gd name="T59" fmla="*/ 269852 h 277452"/>
              <a:gd name="T60" fmla="*/ 279750 w 294916"/>
              <a:gd name="T61" fmla="*/ 278533 h 277452"/>
              <a:gd name="T62" fmla="*/ 11910 w 294916"/>
              <a:gd name="T63" fmla="*/ 274192 h 277452"/>
              <a:gd name="T64" fmla="*/ 113704 w 294916"/>
              <a:gd name="T65" fmla="*/ 269852 h 277452"/>
              <a:gd name="T66" fmla="*/ 16604 w 294916"/>
              <a:gd name="T67" fmla="*/ 236573 h 277452"/>
              <a:gd name="T68" fmla="*/ 0 w 294916"/>
              <a:gd name="T69" fmla="*/ 16641 h 277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4916" h="277452">
                <a:moveTo>
                  <a:pt x="122282" y="235654"/>
                </a:moveTo>
                <a:lnTo>
                  <a:pt x="122282" y="268804"/>
                </a:lnTo>
                <a:lnTo>
                  <a:pt x="172993" y="268804"/>
                </a:lnTo>
                <a:lnTo>
                  <a:pt x="172993" y="235654"/>
                </a:lnTo>
                <a:lnTo>
                  <a:pt x="122282" y="235654"/>
                </a:lnTo>
                <a:close/>
                <a:moveTo>
                  <a:pt x="8991" y="205747"/>
                </a:moveTo>
                <a:lnTo>
                  <a:pt x="8991" y="219439"/>
                </a:lnTo>
                <a:cubicBezTo>
                  <a:pt x="8991" y="223403"/>
                  <a:pt x="12228" y="226646"/>
                  <a:pt x="16544" y="226646"/>
                </a:cubicBezTo>
                <a:lnTo>
                  <a:pt x="278731" y="226646"/>
                </a:lnTo>
                <a:cubicBezTo>
                  <a:pt x="282687" y="226646"/>
                  <a:pt x="286284" y="223403"/>
                  <a:pt x="286284" y="219439"/>
                </a:cubicBezTo>
                <a:lnTo>
                  <a:pt x="286284" y="205747"/>
                </a:lnTo>
                <a:lnTo>
                  <a:pt x="8991" y="205747"/>
                </a:lnTo>
                <a:close/>
                <a:moveTo>
                  <a:pt x="267953" y="142875"/>
                </a:moveTo>
                <a:cubicBezTo>
                  <a:pt x="270866" y="142875"/>
                  <a:pt x="272686" y="145060"/>
                  <a:pt x="272686" y="147609"/>
                </a:cubicBezTo>
                <a:lnTo>
                  <a:pt x="272686" y="177829"/>
                </a:lnTo>
                <a:cubicBezTo>
                  <a:pt x="272686" y="180014"/>
                  <a:pt x="270866" y="182198"/>
                  <a:pt x="267953" y="182198"/>
                </a:cubicBezTo>
                <a:lnTo>
                  <a:pt x="238097" y="182198"/>
                </a:lnTo>
                <a:cubicBezTo>
                  <a:pt x="235548" y="182198"/>
                  <a:pt x="233363" y="180014"/>
                  <a:pt x="233363" y="177829"/>
                </a:cubicBezTo>
                <a:cubicBezTo>
                  <a:pt x="233363" y="175280"/>
                  <a:pt x="235548" y="173096"/>
                  <a:pt x="238097" y="173096"/>
                </a:cubicBezTo>
                <a:lnTo>
                  <a:pt x="263584" y="173096"/>
                </a:lnTo>
                <a:lnTo>
                  <a:pt x="263584" y="147609"/>
                </a:lnTo>
                <a:cubicBezTo>
                  <a:pt x="263584" y="145060"/>
                  <a:pt x="265768" y="142875"/>
                  <a:pt x="267953" y="142875"/>
                </a:cubicBezTo>
                <a:close/>
                <a:moveTo>
                  <a:pt x="28046" y="53975"/>
                </a:moveTo>
                <a:lnTo>
                  <a:pt x="57327" y="53975"/>
                </a:lnTo>
                <a:cubicBezTo>
                  <a:pt x="59796" y="53975"/>
                  <a:pt x="61560" y="56091"/>
                  <a:pt x="61560" y="58208"/>
                </a:cubicBezTo>
                <a:cubicBezTo>
                  <a:pt x="61560" y="60678"/>
                  <a:pt x="59796" y="62441"/>
                  <a:pt x="57327" y="62441"/>
                </a:cubicBezTo>
                <a:lnTo>
                  <a:pt x="32279" y="62441"/>
                </a:lnTo>
                <a:lnTo>
                  <a:pt x="32279" y="87489"/>
                </a:lnTo>
                <a:cubicBezTo>
                  <a:pt x="32279" y="89958"/>
                  <a:pt x="30516" y="91722"/>
                  <a:pt x="28046" y="91722"/>
                </a:cubicBezTo>
                <a:cubicBezTo>
                  <a:pt x="25577" y="91722"/>
                  <a:pt x="23813" y="89958"/>
                  <a:pt x="23813" y="87489"/>
                </a:cubicBezTo>
                <a:lnTo>
                  <a:pt x="23813" y="58208"/>
                </a:lnTo>
                <a:cubicBezTo>
                  <a:pt x="23813" y="56091"/>
                  <a:pt x="25577" y="53975"/>
                  <a:pt x="28046" y="53975"/>
                </a:cubicBezTo>
                <a:close/>
                <a:moveTo>
                  <a:pt x="265487" y="53461"/>
                </a:moveTo>
                <a:cubicBezTo>
                  <a:pt x="267648" y="52387"/>
                  <a:pt x="270529" y="53103"/>
                  <a:pt x="271610" y="55610"/>
                </a:cubicBezTo>
                <a:cubicBezTo>
                  <a:pt x="272690" y="57760"/>
                  <a:pt x="271610" y="60267"/>
                  <a:pt x="269449" y="61341"/>
                </a:cubicBezTo>
                <a:lnTo>
                  <a:pt x="30656" y="180259"/>
                </a:lnTo>
                <a:cubicBezTo>
                  <a:pt x="29936" y="180617"/>
                  <a:pt x="29575" y="180617"/>
                  <a:pt x="28855" y="180617"/>
                </a:cubicBezTo>
                <a:cubicBezTo>
                  <a:pt x="27054" y="180617"/>
                  <a:pt x="25614" y="179901"/>
                  <a:pt x="24893" y="178110"/>
                </a:cubicBezTo>
                <a:cubicBezTo>
                  <a:pt x="23813" y="175961"/>
                  <a:pt x="24533" y="173453"/>
                  <a:pt x="27054" y="172021"/>
                </a:cubicBezTo>
                <a:lnTo>
                  <a:pt x="265487" y="53461"/>
                </a:lnTo>
                <a:close/>
                <a:moveTo>
                  <a:pt x="8991" y="38915"/>
                </a:moveTo>
                <a:lnTo>
                  <a:pt x="8991" y="196739"/>
                </a:lnTo>
                <a:lnTo>
                  <a:pt x="286284" y="196739"/>
                </a:lnTo>
                <a:lnTo>
                  <a:pt x="286284" y="38915"/>
                </a:lnTo>
                <a:lnTo>
                  <a:pt x="8991" y="38915"/>
                </a:lnTo>
                <a:close/>
                <a:moveTo>
                  <a:pt x="16544" y="8648"/>
                </a:moveTo>
                <a:cubicBezTo>
                  <a:pt x="12228" y="8648"/>
                  <a:pt x="8991" y="12251"/>
                  <a:pt x="8991" y="16575"/>
                </a:cubicBezTo>
                <a:lnTo>
                  <a:pt x="8991" y="29547"/>
                </a:lnTo>
                <a:lnTo>
                  <a:pt x="286284" y="29547"/>
                </a:lnTo>
                <a:lnTo>
                  <a:pt x="286284" y="16575"/>
                </a:lnTo>
                <a:cubicBezTo>
                  <a:pt x="286284" y="12251"/>
                  <a:pt x="282687" y="8648"/>
                  <a:pt x="278731" y="8648"/>
                </a:cubicBezTo>
                <a:lnTo>
                  <a:pt x="16544" y="8648"/>
                </a:lnTo>
                <a:close/>
                <a:moveTo>
                  <a:pt x="16544" y="0"/>
                </a:moveTo>
                <a:lnTo>
                  <a:pt x="278731" y="0"/>
                </a:lnTo>
                <a:cubicBezTo>
                  <a:pt x="287723" y="0"/>
                  <a:pt x="294916" y="7206"/>
                  <a:pt x="294916" y="16575"/>
                </a:cubicBezTo>
                <a:lnTo>
                  <a:pt x="294916" y="219439"/>
                </a:lnTo>
                <a:cubicBezTo>
                  <a:pt x="294916" y="228447"/>
                  <a:pt x="287723" y="235654"/>
                  <a:pt x="278731" y="235654"/>
                </a:cubicBezTo>
                <a:lnTo>
                  <a:pt x="181624" y="235654"/>
                </a:lnTo>
                <a:lnTo>
                  <a:pt x="181624" y="268804"/>
                </a:lnTo>
                <a:lnTo>
                  <a:pt x="278731" y="268804"/>
                </a:lnTo>
                <a:cubicBezTo>
                  <a:pt x="280889" y="268804"/>
                  <a:pt x="283047" y="270606"/>
                  <a:pt x="283047" y="273128"/>
                </a:cubicBezTo>
                <a:cubicBezTo>
                  <a:pt x="283047" y="275290"/>
                  <a:pt x="280889" y="277452"/>
                  <a:pt x="278731" y="277452"/>
                </a:cubicBezTo>
                <a:lnTo>
                  <a:pt x="16544" y="277452"/>
                </a:lnTo>
                <a:cubicBezTo>
                  <a:pt x="14026" y="277452"/>
                  <a:pt x="11868" y="275290"/>
                  <a:pt x="11868" y="273128"/>
                </a:cubicBezTo>
                <a:cubicBezTo>
                  <a:pt x="11868" y="270606"/>
                  <a:pt x="14026" y="268804"/>
                  <a:pt x="16544" y="268804"/>
                </a:cubicBezTo>
                <a:lnTo>
                  <a:pt x="113290" y="268804"/>
                </a:lnTo>
                <a:lnTo>
                  <a:pt x="113290" y="235654"/>
                </a:lnTo>
                <a:lnTo>
                  <a:pt x="16544" y="235654"/>
                </a:lnTo>
                <a:cubicBezTo>
                  <a:pt x="7552" y="235654"/>
                  <a:pt x="0" y="228447"/>
                  <a:pt x="0" y="219439"/>
                </a:cubicBezTo>
                <a:lnTo>
                  <a:pt x="0" y="16575"/>
                </a:lnTo>
                <a:cubicBezTo>
                  <a:pt x="0" y="7206"/>
                  <a:pt x="7552" y="0"/>
                  <a:pt x="16544"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33" name="TextBox 32">
            <a:extLst>
              <a:ext uri="{FF2B5EF4-FFF2-40B4-BE49-F238E27FC236}">
                <a16:creationId xmlns:a16="http://schemas.microsoft.com/office/drawing/2014/main" id="{2DC9D03F-B4E3-5D46-BEAE-FFB4F1F6B428}"/>
              </a:ext>
            </a:extLst>
          </p:cNvPr>
          <p:cNvSpPr txBox="1"/>
          <p:nvPr/>
        </p:nvSpPr>
        <p:spPr>
          <a:xfrm>
            <a:off x="579938" y="1876179"/>
            <a:ext cx="289386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8E8E8"/>
                </a:solidFill>
                <a:effectLst/>
                <a:uLnTx/>
                <a:uFillTx/>
                <a:latin typeface="Aptos" panose="02110004020202020204"/>
                <a:ea typeface="+mn-ea"/>
                <a:cs typeface="+mn-cs"/>
              </a:rPr>
              <a:t>Complexity of legal and financial structures</a:t>
            </a:r>
            <a:endParaRPr kumimoji="0" lang="aa-ET" sz="16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9BABB972-5CC2-3E40-BC59-32E21A5515D2}"/>
              </a:ext>
            </a:extLst>
          </p:cNvPr>
          <p:cNvSpPr txBox="1"/>
          <p:nvPr/>
        </p:nvSpPr>
        <p:spPr>
          <a:xfrm>
            <a:off x="592320" y="2936099"/>
            <a:ext cx="3561552" cy="584775"/>
          </a:xfrm>
          <a:prstGeom prst="rect">
            <a:avLst/>
          </a:prstGeom>
          <a:noFill/>
        </p:spPr>
        <p:txBody>
          <a:bodyPr wrap="square" rtlCol="0" anchor="ctr">
            <a:spAutoFit/>
          </a:bodyPr>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8E8E8"/>
                </a:solidFill>
                <a:effectLst/>
                <a:uLnTx/>
                <a:uFillTx/>
                <a:latin typeface="Aptos" panose="02110004020202020204"/>
                <a:ea typeface="+mn-ea"/>
                <a:cs typeface="+mn-cs"/>
              </a:rPr>
              <a:t>Diverse and high-volume client base (GBCs, ACs, Trusts)</a:t>
            </a:r>
          </a:p>
        </p:txBody>
      </p:sp>
      <p:sp>
        <p:nvSpPr>
          <p:cNvPr id="35" name="TextBox 34">
            <a:extLst>
              <a:ext uri="{FF2B5EF4-FFF2-40B4-BE49-F238E27FC236}">
                <a16:creationId xmlns:a16="http://schemas.microsoft.com/office/drawing/2014/main" id="{7F226D0E-B33E-1346-8B60-F0B0E96D405A}"/>
              </a:ext>
            </a:extLst>
          </p:cNvPr>
          <p:cNvSpPr txBox="1"/>
          <p:nvPr/>
        </p:nvSpPr>
        <p:spPr>
          <a:xfrm>
            <a:off x="592320" y="4031859"/>
            <a:ext cx="3428660" cy="584775"/>
          </a:xfrm>
          <a:prstGeom prst="rect">
            <a:avLst/>
          </a:prstGeom>
          <a:noFill/>
        </p:spPr>
        <p:txBody>
          <a:bodyPr wrap="square" rtlCol="0" anchor="ctr">
            <a:spAutoFit/>
          </a:bodyPr>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8E8E8"/>
                </a:solidFill>
                <a:effectLst/>
                <a:uLnTx/>
                <a:uFillTx/>
                <a:latin typeface="Aptos" panose="02110004020202020204"/>
                <a:ea typeface="+mn-ea"/>
                <a:cs typeface="+mn-cs"/>
              </a:rPr>
              <a:t>Cross-border operations and jurisdictional variations</a:t>
            </a:r>
          </a:p>
        </p:txBody>
      </p:sp>
      <p:sp>
        <p:nvSpPr>
          <p:cNvPr id="36" name="TextBox 35">
            <a:extLst>
              <a:ext uri="{FF2B5EF4-FFF2-40B4-BE49-F238E27FC236}">
                <a16:creationId xmlns:a16="http://schemas.microsoft.com/office/drawing/2014/main" id="{5F80E2F0-4946-8949-B43F-86E70BCA69D0}"/>
              </a:ext>
            </a:extLst>
          </p:cNvPr>
          <p:cNvSpPr txBox="1"/>
          <p:nvPr/>
        </p:nvSpPr>
        <p:spPr>
          <a:xfrm>
            <a:off x="572359" y="5026617"/>
            <a:ext cx="3204467" cy="338554"/>
          </a:xfrm>
          <a:prstGeom prst="rect">
            <a:avLst/>
          </a:prstGeom>
          <a:noFill/>
        </p:spPr>
        <p:txBody>
          <a:bodyPr wrap="none" rtlCol="0" anchor="ctr">
            <a:spAutoFit/>
          </a:bodyPr>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8E8E8"/>
                </a:solidFill>
                <a:effectLst/>
                <a:uLnTx/>
                <a:uFillTx/>
                <a:latin typeface="Aptos" panose="02110004020202020204"/>
                <a:ea typeface="+mn-ea"/>
                <a:cs typeface="+mn-cs"/>
              </a:rPr>
              <a:t>Nature of clientele ( PEP, HNW)</a:t>
            </a:r>
            <a:endParaRPr kumimoji="0" lang="aa-ET" sz="16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37" name="Subtitle 2">
            <a:extLst>
              <a:ext uri="{FF2B5EF4-FFF2-40B4-BE49-F238E27FC236}">
                <a16:creationId xmlns:a16="http://schemas.microsoft.com/office/drawing/2014/main" id="{FC27CE10-B70D-A144-A9A3-C28DE71D9CB6}"/>
              </a:ext>
            </a:extLst>
          </p:cNvPr>
          <p:cNvSpPr txBox="1">
            <a:spLocks/>
          </p:cNvSpPr>
          <p:nvPr/>
        </p:nvSpPr>
        <p:spPr>
          <a:xfrm>
            <a:off x="7957282" y="1464327"/>
            <a:ext cx="4187057" cy="436161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050" b="0" i="0" u="none" strike="noStrike" kern="1200" cap="none" spc="0" normalizeH="0" baseline="0" noProof="0" dirty="0">
              <a:ln>
                <a:noFill/>
              </a:ln>
              <a:solidFill>
                <a:srgbClr val="0E2841"/>
              </a:solidFill>
              <a:effectLst/>
              <a:uLnTx/>
              <a:uFillTx/>
              <a:latin typeface="Open Sans Light"/>
              <a:ea typeface="+mn-ea"/>
              <a:cs typeface="Open Sans Light"/>
            </a:endParaRPr>
          </a:p>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srgbClr val="0E2841"/>
              </a:solidFill>
              <a:effectLst/>
              <a:uLnTx/>
              <a:uFillTx/>
              <a:latin typeface="Open Sans Light"/>
              <a:ea typeface="+mn-ea"/>
              <a:cs typeface="Open Sans Light"/>
            </a:endParaRPr>
          </a:p>
          <a:p>
            <a:pPr marL="0" marR="0" lvl="0" indent="0" algn="just"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0E2841"/>
                </a:solidFill>
                <a:effectLst/>
                <a:uLnTx/>
                <a:uFillTx/>
                <a:latin typeface="+mn-lt"/>
                <a:cs typeface="Times New Roman" panose="02020603050405020304" pitchFamily="18" charset="0"/>
              </a:rPr>
              <a:t>The entities managed by TCSPs include higher risk client profiles, non-face to-face dealings, complex legal structures and cross border transactions, dealings with high risk jurisdictions</a:t>
            </a:r>
          </a:p>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0E2841"/>
              </a:solidFill>
              <a:effectLst/>
              <a:uLnTx/>
              <a:uFillTx/>
              <a:latin typeface="+mn-lt"/>
              <a:cs typeface="Times New Roman" panose="02020603050405020304" pitchFamily="18" charset="0"/>
            </a:endParaRPr>
          </a:p>
          <a:p>
            <a:pPr marL="0" marR="0" lvl="0" indent="0" algn="just"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0E2841"/>
                </a:solidFill>
                <a:effectLst/>
                <a:uLnTx/>
                <a:uFillTx/>
                <a:latin typeface="+mn-lt"/>
                <a:cs typeface="Times New Roman" panose="02020603050405020304" pitchFamily="18" charset="0"/>
              </a:rPr>
              <a:t>These factors may contribute in making the sector vulnerable to ML by presenting opportunities for illicit funds to move across borders undetected while concealing the identities of those involved</a:t>
            </a:r>
          </a:p>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400" b="0" i="0" u="none" strike="noStrike" kern="1200" cap="none" spc="0" normalizeH="0" baseline="0" noProof="0" dirty="0">
              <a:ln>
                <a:noFill/>
              </a:ln>
              <a:solidFill>
                <a:prstClr val="black"/>
              </a:solidFill>
              <a:effectLst/>
              <a:uLnTx/>
              <a:uFillTx/>
              <a:latin typeface="Muli ExtraLight" panose="02000303000000000000" pitchFamily="2" charset="77"/>
              <a:ea typeface="Open Sans Light" panose="020B0306030504020204" pitchFamily="34" charset="0"/>
              <a:cs typeface="Open Sans Light" panose="020B0306030504020204" pitchFamily="34" charset="0"/>
            </a:endParaRPr>
          </a:p>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Muli ExtraLight" panose="02000303000000000000" pitchFamily="2" charset="77"/>
              <a:ea typeface="Open Sans Light" panose="020B0306030504020204" pitchFamily="34" charset="0"/>
              <a:cs typeface="Open Sans Light" panose="020B0306030504020204" pitchFamily="34" charset="0"/>
            </a:endParaRPr>
          </a:p>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Muli ExtraLight" panose="02000303000000000000" pitchFamily="2" charset="77"/>
              <a:ea typeface="Open Sans Light" panose="020B0306030504020204" pitchFamily="34" charset="0"/>
              <a:cs typeface="Open Sans Light" panose="020B0306030504020204" pitchFamily="34" charset="0"/>
            </a:endParaRPr>
          </a:p>
          <a:p>
            <a:pPr marL="0" marR="0" lvl="0" indent="0" algn="just" defTabSz="1087636"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Muli ExtraLight" panose="02000303000000000000" pitchFamily="2" charset="77"/>
              <a:ea typeface="Open Sans Light" panose="020B0306030504020204" pitchFamily="34" charset="0"/>
              <a:cs typeface="Open Sans Light" panose="020B0306030504020204" pitchFamily="34" charset="0"/>
            </a:endParaRPr>
          </a:p>
        </p:txBody>
      </p:sp>
      <p:sp>
        <p:nvSpPr>
          <p:cNvPr id="28" name="Freeform: Shape 95">
            <a:extLst>
              <a:ext uri="{FF2B5EF4-FFF2-40B4-BE49-F238E27FC236}">
                <a16:creationId xmlns:a16="http://schemas.microsoft.com/office/drawing/2014/main" id="{7A64BFB2-7D1A-DD86-AE46-94E6B96B59FE}"/>
              </a:ext>
            </a:extLst>
          </p:cNvPr>
          <p:cNvSpPr>
            <a:spLocks/>
          </p:cNvSpPr>
          <p:nvPr/>
        </p:nvSpPr>
        <p:spPr bwMode="auto">
          <a:xfrm>
            <a:off x="482042" y="5642217"/>
            <a:ext cx="5095738" cy="518671"/>
          </a:xfrm>
          <a:custGeom>
            <a:avLst/>
            <a:gdLst>
              <a:gd name="connsiteX0" fmla="*/ 0 w 4367647"/>
              <a:gd name="connsiteY0" fmla="*/ 0 h 518806"/>
              <a:gd name="connsiteX1" fmla="*/ 877499 w 4367647"/>
              <a:gd name="connsiteY1" fmla="*/ 0 h 518806"/>
              <a:gd name="connsiteX2" fmla="*/ 1601897 w 4367647"/>
              <a:gd name="connsiteY2" fmla="*/ 0 h 518806"/>
              <a:gd name="connsiteX3" fmla="*/ 4081293 w 4367647"/>
              <a:gd name="connsiteY3" fmla="*/ 0 h 518806"/>
              <a:gd name="connsiteX4" fmla="*/ 4367647 w 4367647"/>
              <a:gd name="connsiteY4" fmla="*/ 518806 h 518806"/>
              <a:gd name="connsiteX5" fmla="*/ 1888251 w 4367647"/>
              <a:gd name="connsiteY5" fmla="*/ 518806 h 518806"/>
              <a:gd name="connsiteX6" fmla="*/ 877499 w 4367647"/>
              <a:gd name="connsiteY6" fmla="*/ 518806 h 518806"/>
              <a:gd name="connsiteX7" fmla="*/ 0 w 4367647"/>
              <a:gd name="connsiteY7" fmla="*/ 518806 h 51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647" h="518806">
                <a:moveTo>
                  <a:pt x="0" y="0"/>
                </a:moveTo>
                <a:lnTo>
                  <a:pt x="877499" y="0"/>
                </a:lnTo>
                <a:lnTo>
                  <a:pt x="1601897" y="0"/>
                </a:lnTo>
                <a:lnTo>
                  <a:pt x="4081293" y="0"/>
                </a:lnTo>
                <a:lnTo>
                  <a:pt x="4367647" y="518806"/>
                </a:lnTo>
                <a:lnTo>
                  <a:pt x="1888251" y="518806"/>
                </a:lnTo>
                <a:lnTo>
                  <a:pt x="877499" y="518806"/>
                </a:lnTo>
                <a:lnTo>
                  <a:pt x="0" y="518806"/>
                </a:lnTo>
                <a:close/>
              </a:path>
            </a:pathLst>
          </a:custGeom>
          <a:solidFill>
            <a:schemeClr val="tx2">
              <a:lumMod val="25000"/>
              <a:lumOff val="75000"/>
            </a:schemeClr>
          </a:solidFill>
          <a:ln>
            <a:noFill/>
          </a:ln>
        </p:spPr>
        <p:txBody>
          <a:bodyPr vert="horz" wrap="square" lIns="91416" tIns="45708" rIns="91416" bIns="4570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nvGrpSpPr>
          <p:cNvPr id="39" name="Group 38">
            <a:extLst>
              <a:ext uri="{FF2B5EF4-FFF2-40B4-BE49-F238E27FC236}">
                <a16:creationId xmlns:a16="http://schemas.microsoft.com/office/drawing/2014/main" id="{3E7DCBF4-2630-E396-1B9E-292AC88CD5A5}"/>
              </a:ext>
            </a:extLst>
          </p:cNvPr>
          <p:cNvGrpSpPr/>
          <p:nvPr/>
        </p:nvGrpSpPr>
        <p:grpSpPr>
          <a:xfrm>
            <a:off x="5236196" y="5607166"/>
            <a:ext cx="1095019" cy="588772"/>
            <a:chOff x="4020096" y="5809919"/>
            <a:chExt cx="1364392" cy="594607"/>
          </a:xfrm>
          <a:solidFill>
            <a:schemeClr val="accent1">
              <a:lumMod val="40000"/>
              <a:lumOff val="60000"/>
            </a:schemeClr>
          </a:solidFill>
        </p:grpSpPr>
        <p:sp>
          <p:nvSpPr>
            <p:cNvPr id="40" name="Freeform 205">
              <a:extLst>
                <a:ext uri="{FF2B5EF4-FFF2-40B4-BE49-F238E27FC236}">
                  <a16:creationId xmlns:a16="http://schemas.microsoft.com/office/drawing/2014/main" id="{39CF3922-9A12-7319-3746-4D7B54DB6EFA}"/>
                </a:ext>
              </a:extLst>
            </p:cNvPr>
            <p:cNvSpPr>
              <a:spLocks/>
            </p:cNvSpPr>
            <p:nvPr/>
          </p:nvSpPr>
          <p:spPr bwMode="auto">
            <a:xfrm>
              <a:off x="4020096" y="5809919"/>
              <a:ext cx="1364392" cy="594606"/>
            </a:xfrm>
            <a:custGeom>
              <a:avLst/>
              <a:gdLst>
                <a:gd name="T0" fmla="*/ 283 w 565"/>
                <a:gd name="T1" fmla="*/ 37 h 246"/>
                <a:gd name="T2" fmla="*/ 0 w 565"/>
                <a:gd name="T3" fmla="*/ 0 h 246"/>
                <a:gd name="T4" fmla="*/ 120 w 565"/>
                <a:gd name="T5" fmla="*/ 212 h 246"/>
                <a:gd name="T6" fmla="*/ 283 w 565"/>
                <a:gd name="T7" fmla="*/ 246 h 246"/>
                <a:gd name="T8" fmla="*/ 445 w 565"/>
                <a:gd name="T9" fmla="*/ 212 h 246"/>
                <a:gd name="T10" fmla="*/ 565 w 565"/>
                <a:gd name="T11" fmla="*/ 0 h 246"/>
                <a:gd name="T12" fmla="*/ 283 w 565"/>
                <a:gd name="T13" fmla="*/ 37 h 246"/>
              </a:gdLst>
              <a:ahLst/>
              <a:cxnLst>
                <a:cxn ang="0">
                  <a:pos x="T0" y="T1"/>
                </a:cxn>
                <a:cxn ang="0">
                  <a:pos x="T2" y="T3"/>
                </a:cxn>
                <a:cxn ang="0">
                  <a:pos x="T4" y="T5"/>
                </a:cxn>
                <a:cxn ang="0">
                  <a:pos x="T6" y="T7"/>
                </a:cxn>
                <a:cxn ang="0">
                  <a:pos x="T8" y="T9"/>
                </a:cxn>
                <a:cxn ang="0">
                  <a:pos x="T10" y="T11"/>
                </a:cxn>
                <a:cxn ang="0">
                  <a:pos x="T12" y="T13"/>
                </a:cxn>
              </a:cxnLst>
              <a:rect l="0" t="0" r="r" b="b"/>
              <a:pathLst>
                <a:path w="565" h="246">
                  <a:moveTo>
                    <a:pt x="283" y="37"/>
                  </a:moveTo>
                  <a:cubicBezTo>
                    <a:pt x="139" y="37"/>
                    <a:pt x="19" y="21"/>
                    <a:pt x="0" y="0"/>
                  </a:cubicBezTo>
                  <a:cubicBezTo>
                    <a:pt x="120" y="212"/>
                    <a:pt x="120" y="212"/>
                    <a:pt x="120" y="212"/>
                  </a:cubicBezTo>
                  <a:cubicBezTo>
                    <a:pt x="126" y="231"/>
                    <a:pt x="196" y="246"/>
                    <a:pt x="283" y="246"/>
                  </a:cubicBezTo>
                  <a:cubicBezTo>
                    <a:pt x="369" y="246"/>
                    <a:pt x="439" y="231"/>
                    <a:pt x="445" y="212"/>
                  </a:cubicBezTo>
                  <a:cubicBezTo>
                    <a:pt x="565" y="0"/>
                    <a:pt x="565" y="0"/>
                    <a:pt x="565" y="0"/>
                  </a:cubicBezTo>
                  <a:cubicBezTo>
                    <a:pt x="546" y="21"/>
                    <a:pt x="427" y="37"/>
                    <a:pt x="283" y="37"/>
                  </a:cubicBezTo>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41" name="Freeform 220">
              <a:extLst>
                <a:ext uri="{FF2B5EF4-FFF2-40B4-BE49-F238E27FC236}">
                  <a16:creationId xmlns:a16="http://schemas.microsoft.com/office/drawing/2014/main" id="{025B12A2-DF72-D7F9-8A66-447BDCBA4AA3}"/>
                </a:ext>
              </a:extLst>
            </p:cNvPr>
            <p:cNvSpPr>
              <a:spLocks/>
            </p:cNvSpPr>
            <p:nvPr/>
          </p:nvSpPr>
          <p:spPr bwMode="auto">
            <a:xfrm>
              <a:off x="4409201" y="5889089"/>
              <a:ext cx="586183" cy="515437"/>
            </a:xfrm>
            <a:custGeom>
              <a:avLst/>
              <a:gdLst>
                <a:gd name="T0" fmla="*/ 0 w 243"/>
                <a:gd name="T1" fmla="*/ 0 h 213"/>
                <a:gd name="T2" fmla="*/ 54 w 243"/>
                <a:gd name="T3" fmla="*/ 210 h 213"/>
                <a:gd name="T4" fmla="*/ 120 w 243"/>
                <a:gd name="T5" fmla="*/ 213 h 213"/>
                <a:gd name="T6" fmla="*/ 120 w 243"/>
                <a:gd name="T7" fmla="*/ 213 h 213"/>
                <a:gd name="T8" fmla="*/ 120 w 243"/>
                <a:gd name="T9" fmla="*/ 213 h 213"/>
                <a:gd name="T10" fmla="*/ 120 w 243"/>
                <a:gd name="T11" fmla="*/ 213 h 213"/>
                <a:gd name="T12" fmla="*/ 120 w 243"/>
                <a:gd name="T13" fmla="*/ 213 h 213"/>
                <a:gd name="T14" fmla="*/ 120 w 243"/>
                <a:gd name="T15" fmla="*/ 213 h 213"/>
                <a:gd name="T16" fmla="*/ 121 w 243"/>
                <a:gd name="T17" fmla="*/ 213 h 213"/>
                <a:gd name="T18" fmla="*/ 121 w 243"/>
                <a:gd name="T19" fmla="*/ 213 h 213"/>
                <a:gd name="T20" fmla="*/ 121 w 243"/>
                <a:gd name="T21" fmla="*/ 213 h 213"/>
                <a:gd name="T22" fmla="*/ 121 w 243"/>
                <a:gd name="T23" fmla="*/ 213 h 213"/>
                <a:gd name="T24" fmla="*/ 121 w 243"/>
                <a:gd name="T25" fmla="*/ 213 h 213"/>
                <a:gd name="T26" fmla="*/ 121 w 243"/>
                <a:gd name="T27" fmla="*/ 213 h 213"/>
                <a:gd name="T28" fmla="*/ 122 w 243"/>
                <a:gd name="T29" fmla="*/ 213 h 213"/>
                <a:gd name="T30" fmla="*/ 122 w 243"/>
                <a:gd name="T31" fmla="*/ 213 h 213"/>
                <a:gd name="T32" fmla="*/ 122 w 243"/>
                <a:gd name="T33" fmla="*/ 213 h 213"/>
                <a:gd name="T34" fmla="*/ 122 w 243"/>
                <a:gd name="T35" fmla="*/ 213 h 213"/>
                <a:gd name="T36" fmla="*/ 122 w 243"/>
                <a:gd name="T37" fmla="*/ 213 h 213"/>
                <a:gd name="T38" fmla="*/ 122 w 243"/>
                <a:gd name="T39" fmla="*/ 213 h 213"/>
                <a:gd name="T40" fmla="*/ 122 w 243"/>
                <a:gd name="T41" fmla="*/ 213 h 213"/>
                <a:gd name="T42" fmla="*/ 123 w 243"/>
                <a:gd name="T43" fmla="*/ 213 h 213"/>
                <a:gd name="T44" fmla="*/ 123 w 243"/>
                <a:gd name="T45" fmla="*/ 213 h 213"/>
                <a:gd name="T46" fmla="*/ 123 w 243"/>
                <a:gd name="T47" fmla="*/ 213 h 213"/>
                <a:gd name="T48" fmla="*/ 123 w 243"/>
                <a:gd name="T49" fmla="*/ 213 h 213"/>
                <a:gd name="T50" fmla="*/ 123 w 243"/>
                <a:gd name="T51" fmla="*/ 213 h 213"/>
                <a:gd name="T52" fmla="*/ 123 w 243"/>
                <a:gd name="T53" fmla="*/ 213 h 213"/>
                <a:gd name="T54" fmla="*/ 123 w 243"/>
                <a:gd name="T55" fmla="*/ 213 h 213"/>
                <a:gd name="T56" fmla="*/ 124 w 243"/>
                <a:gd name="T57" fmla="*/ 213 h 213"/>
                <a:gd name="T58" fmla="*/ 124 w 243"/>
                <a:gd name="T59" fmla="*/ 213 h 213"/>
                <a:gd name="T60" fmla="*/ 124 w 243"/>
                <a:gd name="T61" fmla="*/ 213 h 213"/>
                <a:gd name="T62" fmla="*/ 125 w 243"/>
                <a:gd name="T63" fmla="*/ 213 h 213"/>
                <a:gd name="T64" fmla="*/ 125 w 243"/>
                <a:gd name="T65" fmla="*/ 213 h 213"/>
                <a:gd name="T66" fmla="*/ 189 w 243"/>
                <a:gd name="T67" fmla="*/ 210 h 213"/>
                <a:gd name="T68" fmla="*/ 243 w 243"/>
                <a:gd name="T69" fmla="*/ 0 h 213"/>
                <a:gd name="T70" fmla="*/ 124 w 243"/>
                <a:gd name="T71" fmla="*/ 4 h 213"/>
                <a:gd name="T72" fmla="*/ 124 w 243"/>
                <a:gd name="T73" fmla="*/ 4 h 213"/>
                <a:gd name="T74" fmla="*/ 123 w 243"/>
                <a:gd name="T75" fmla="*/ 4 h 213"/>
                <a:gd name="T76" fmla="*/ 123 w 243"/>
                <a:gd name="T77" fmla="*/ 4 h 213"/>
                <a:gd name="T78" fmla="*/ 123 w 243"/>
                <a:gd name="T79" fmla="*/ 4 h 213"/>
                <a:gd name="T80" fmla="*/ 122 w 243"/>
                <a:gd name="T81" fmla="*/ 4 h 213"/>
                <a:gd name="T82" fmla="*/ 122 w 243"/>
                <a:gd name="T83" fmla="*/ 4 h 213"/>
                <a:gd name="T84" fmla="*/ 122 w 243"/>
                <a:gd name="T85" fmla="*/ 4 h 213"/>
                <a:gd name="T86" fmla="*/ 122 w 243"/>
                <a:gd name="T87" fmla="*/ 4 h 213"/>
                <a:gd name="T88" fmla="*/ 121 w 243"/>
                <a:gd name="T89" fmla="*/ 4 h 213"/>
                <a:gd name="T90" fmla="*/ 121 w 243"/>
                <a:gd name="T91" fmla="*/ 4 h 213"/>
                <a:gd name="T92" fmla="*/ 121 w 243"/>
                <a:gd name="T93" fmla="*/ 4 h 213"/>
                <a:gd name="T94" fmla="*/ 120 w 243"/>
                <a:gd name="T95" fmla="*/ 4 h 213"/>
                <a:gd name="T96" fmla="*/ 120 w 243"/>
                <a:gd name="T97" fmla="*/ 4 h 213"/>
                <a:gd name="T98" fmla="*/ 120 w 243"/>
                <a:gd name="T99" fmla="*/ 4 h 213"/>
                <a:gd name="T100" fmla="*/ 120 w 243"/>
                <a:gd name="T101" fmla="*/ 4 h 213"/>
                <a:gd name="T102" fmla="*/ 119 w 243"/>
                <a:gd name="T103" fmla="*/ 4 h 213"/>
                <a:gd name="T104" fmla="*/ 0 w 243"/>
                <a:gd name="T10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13">
                  <a:moveTo>
                    <a:pt x="0" y="0"/>
                  </a:moveTo>
                  <a:cubicBezTo>
                    <a:pt x="54" y="210"/>
                    <a:pt x="54" y="210"/>
                    <a:pt x="54" y="210"/>
                  </a:cubicBezTo>
                  <a:cubicBezTo>
                    <a:pt x="74" y="212"/>
                    <a:pt x="96"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0" y="213"/>
                    <a:pt x="120" y="213"/>
                    <a:pt x="120"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1" y="213"/>
                  </a:cubicBezTo>
                  <a:cubicBezTo>
                    <a:pt x="121" y="213"/>
                    <a:pt x="121"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2" y="213"/>
                    <a:pt x="122" y="213"/>
                  </a:cubicBezTo>
                  <a:cubicBezTo>
                    <a:pt x="122"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3" y="213"/>
                    <a:pt x="123" y="213"/>
                    <a:pt x="123" y="213"/>
                  </a:cubicBezTo>
                  <a:cubicBezTo>
                    <a:pt x="124" y="213"/>
                    <a:pt x="124" y="213"/>
                    <a:pt x="124" y="213"/>
                  </a:cubicBezTo>
                  <a:cubicBezTo>
                    <a:pt x="124" y="213"/>
                    <a:pt x="124" y="213"/>
                    <a:pt x="124" y="213"/>
                  </a:cubicBezTo>
                  <a:cubicBezTo>
                    <a:pt x="124" y="213"/>
                    <a:pt x="124" y="213"/>
                    <a:pt x="124" y="213"/>
                  </a:cubicBezTo>
                  <a:cubicBezTo>
                    <a:pt x="124" y="213"/>
                    <a:pt x="125" y="213"/>
                    <a:pt x="125" y="213"/>
                  </a:cubicBezTo>
                  <a:cubicBezTo>
                    <a:pt x="125" y="213"/>
                    <a:pt x="125" y="213"/>
                    <a:pt x="125" y="213"/>
                  </a:cubicBezTo>
                  <a:cubicBezTo>
                    <a:pt x="148" y="213"/>
                    <a:pt x="169" y="212"/>
                    <a:pt x="189" y="210"/>
                  </a:cubicBezTo>
                  <a:cubicBezTo>
                    <a:pt x="243" y="0"/>
                    <a:pt x="243" y="0"/>
                    <a:pt x="243" y="0"/>
                  </a:cubicBezTo>
                  <a:cubicBezTo>
                    <a:pt x="207" y="3"/>
                    <a:pt x="166" y="4"/>
                    <a:pt x="124" y="4"/>
                  </a:cubicBezTo>
                  <a:cubicBezTo>
                    <a:pt x="124" y="4"/>
                    <a:pt x="124" y="4"/>
                    <a:pt x="124" y="4"/>
                  </a:cubicBezTo>
                  <a:cubicBezTo>
                    <a:pt x="123" y="4"/>
                    <a:pt x="123" y="4"/>
                    <a:pt x="123" y="4"/>
                  </a:cubicBezTo>
                  <a:cubicBezTo>
                    <a:pt x="123" y="4"/>
                    <a:pt x="123" y="4"/>
                    <a:pt x="123" y="4"/>
                  </a:cubicBezTo>
                  <a:cubicBezTo>
                    <a:pt x="123" y="4"/>
                    <a:pt x="123" y="4"/>
                    <a:pt x="123" y="4"/>
                  </a:cubicBezTo>
                  <a:cubicBezTo>
                    <a:pt x="123" y="4"/>
                    <a:pt x="123" y="4"/>
                    <a:pt x="122" y="4"/>
                  </a:cubicBezTo>
                  <a:cubicBezTo>
                    <a:pt x="122" y="4"/>
                    <a:pt x="122" y="4"/>
                    <a:pt x="122" y="4"/>
                  </a:cubicBezTo>
                  <a:cubicBezTo>
                    <a:pt x="122" y="4"/>
                    <a:pt x="122" y="4"/>
                    <a:pt x="122" y="4"/>
                  </a:cubicBezTo>
                  <a:cubicBezTo>
                    <a:pt x="122" y="4"/>
                    <a:pt x="122" y="4"/>
                    <a:pt x="122" y="4"/>
                  </a:cubicBezTo>
                  <a:cubicBezTo>
                    <a:pt x="121" y="4"/>
                    <a:pt x="121" y="4"/>
                    <a:pt x="121" y="4"/>
                  </a:cubicBezTo>
                  <a:cubicBezTo>
                    <a:pt x="121" y="4"/>
                    <a:pt x="121" y="4"/>
                    <a:pt x="121" y="4"/>
                  </a:cubicBezTo>
                  <a:cubicBezTo>
                    <a:pt x="121" y="4"/>
                    <a:pt x="121" y="4"/>
                    <a:pt x="121" y="4"/>
                  </a:cubicBezTo>
                  <a:cubicBezTo>
                    <a:pt x="121" y="4"/>
                    <a:pt x="120" y="4"/>
                    <a:pt x="120" y="4"/>
                  </a:cubicBezTo>
                  <a:cubicBezTo>
                    <a:pt x="120" y="4"/>
                    <a:pt x="120" y="4"/>
                    <a:pt x="120" y="4"/>
                  </a:cubicBezTo>
                  <a:cubicBezTo>
                    <a:pt x="120" y="4"/>
                    <a:pt x="120" y="4"/>
                    <a:pt x="120" y="4"/>
                  </a:cubicBezTo>
                  <a:cubicBezTo>
                    <a:pt x="120" y="4"/>
                    <a:pt x="120" y="4"/>
                    <a:pt x="120" y="4"/>
                  </a:cubicBezTo>
                  <a:cubicBezTo>
                    <a:pt x="119" y="4"/>
                    <a:pt x="119" y="4"/>
                    <a:pt x="119" y="4"/>
                  </a:cubicBezTo>
                  <a:cubicBezTo>
                    <a:pt x="77" y="4"/>
                    <a:pt x="36" y="3"/>
                    <a:pt x="0" y="0"/>
                  </a:cubicBezTo>
                </a:path>
              </a:pathLst>
            </a:custGeom>
            <a:grp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grpSp>
      <p:sp>
        <p:nvSpPr>
          <p:cNvPr id="42" name="Freeform 975">
            <a:extLst>
              <a:ext uri="{FF2B5EF4-FFF2-40B4-BE49-F238E27FC236}">
                <a16:creationId xmlns:a16="http://schemas.microsoft.com/office/drawing/2014/main" id="{1D5CBA37-DF2A-0AD5-A426-5C78E4DD53A2}"/>
              </a:ext>
            </a:extLst>
          </p:cNvPr>
          <p:cNvSpPr>
            <a:spLocks noChangeArrowheads="1"/>
          </p:cNvSpPr>
          <p:nvPr/>
        </p:nvSpPr>
        <p:spPr bwMode="auto">
          <a:xfrm>
            <a:off x="5647688" y="3340498"/>
            <a:ext cx="366053" cy="366053"/>
          </a:xfrm>
          <a:custGeom>
            <a:avLst/>
            <a:gdLst>
              <a:gd name="T0" fmla="*/ 226059 w 294916"/>
              <a:gd name="T1" fmla="*/ 176476 h 294915"/>
              <a:gd name="T2" fmla="*/ 39383 w 294916"/>
              <a:gd name="T3" fmla="*/ 159344 h 294915"/>
              <a:gd name="T4" fmla="*/ 87118 w 294916"/>
              <a:gd name="T5" fmla="*/ 231379 h 294915"/>
              <a:gd name="T6" fmla="*/ 102421 w 294916"/>
              <a:gd name="T7" fmla="*/ 181674 h 294915"/>
              <a:gd name="T8" fmla="*/ 122317 w 294916"/>
              <a:gd name="T9" fmla="*/ 162150 h 294915"/>
              <a:gd name="T10" fmla="*/ 117904 w 294916"/>
              <a:gd name="T11" fmla="*/ 157738 h 294915"/>
              <a:gd name="T12" fmla="*/ 111167 w 294916"/>
              <a:gd name="T13" fmla="*/ 178434 h 294915"/>
              <a:gd name="T14" fmla="*/ 105337 w 294916"/>
              <a:gd name="T15" fmla="*/ 230299 h 294915"/>
              <a:gd name="T16" fmla="*/ 93311 w 294916"/>
              <a:gd name="T17" fmla="*/ 241105 h 294915"/>
              <a:gd name="T18" fmla="*/ 49222 w 294916"/>
              <a:gd name="T19" fmla="*/ 227418 h 294915"/>
              <a:gd name="T20" fmla="*/ 30274 w 294916"/>
              <a:gd name="T21" fmla="*/ 200764 h 294915"/>
              <a:gd name="T22" fmla="*/ 36467 w 294916"/>
              <a:gd name="T23" fmla="*/ 148539 h 294915"/>
              <a:gd name="T24" fmla="*/ 182867 w 294916"/>
              <a:gd name="T25" fmla="*/ 152591 h 294915"/>
              <a:gd name="T26" fmla="*/ 149771 w 294916"/>
              <a:gd name="T27" fmla="*/ 152591 h 294915"/>
              <a:gd name="T28" fmla="*/ 230647 w 294916"/>
              <a:gd name="T29" fmla="*/ 146584 h 294915"/>
              <a:gd name="T30" fmla="*/ 226059 w 294916"/>
              <a:gd name="T31" fmla="*/ 141805 h 294915"/>
              <a:gd name="T32" fmla="*/ 226059 w 294916"/>
              <a:gd name="T33" fmla="*/ 128692 h 294915"/>
              <a:gd name="T34" fmla="*/ 154127 w 294916"/>
              <a:gd name="T35" fmla="*/ 119499 h 294915"/>
              <a:gd name="T36" fmla="*/ 202410 w 294916"/>
              <a:gd name="T37" fmla="*/ 128692 h 294915"/>
              <a:gd name="T38" fmla="*/ 154127 w 294916"/>
              <a:gd name="T39" fmla="*/ 119499 h 294915"/>
              <a:gd name="T40" fmla="*/ 226059 w 294916"/>
              <a:gd name="T41" fmla="*/ 104792 h 294915"/>
              <a:gd name="T42" fmla="*/ 154127 w 294916"/>
              <a:gd name="T43" fmla="*/ 89227 h 294915"/>
              <a:gd name="T44" fmla="*/ 202410 w 294916"/>
              <a:gd name="T45" fmla="*/ 98419 h 294915"/>
              <a:gd name="T46" fmla="*/ 154127 w 294916"/>
              <a:gd name="T47" fmla="*/ 89227 h 294915"/>
              <a:gd name="T48" fmla="*/ 226059 w 294916"/>
              <a:gd name="T49" fmla="*/ 80892 h 294915"/>
              <a:gd name="T50" fmla="*/ 54323 w 294916"/>
              <a:gd name="T51" fmla="*/ 63384 h 294915"/>
              <a:gd name="T52" fmla="*/ 39383 w 294916"/>
              <a:gd name="T53" fmla="*/ 112369 h 294915"/>
              <a:gd name="T54" fmla="*/ 86389 w 294916"/>
              <a:gd name="T55" fmla="*/ 74909 h 294915"/>
              <a:gd name="T56" fmla="*/ 92583 w 294916"/>
              <a:gd name="T57" fmla="*/ 67346 h 294915"/>
              <a:gd name="T58" fmla="*/ 111167 w 294916"/>
              <a:gd name="T59" fmla="*/ 93639 h 294915"/>
              <a:gd name="T60" fmla="*/ 106795 w 294916"/>
              <a:gd name="T61" fmla="*/ 146225 h 294915"/>
              <a:gd name="T62" fmla="*/ 30274 w 294916"/>
              <a:gd name="T63" fmla="*/ 115611 h 294915"/>
              <a:gd name="T64" fmla="*/ 36467 w 294916"/>
              <a:gd name="T65" fmla="*/ 64104 h 294915"/>
              <a:gd name="T66" fmla="*/ 48493 w 294916"/>
              <a:gd name="T67" fmla="*/ 53658 h 294915"/>
              <a:gd name="T68" fmla="*/ 9372 w 294916"/>
              <a:gd name="T69" fmla="*/ 240339 h 294915"/>
              <a:gd name="T70" fmla="*/ 9372 w 294916"/>
              <a:gd name="T71" fmla="*/ 10842 h 294915"/>
              <a:gd name="T72" fmla="*/ 140607 w 294916"/>
              <a:gd name="T73" fmla="*/ 52405 h 294915"/>
              <a:gd name="T74" fmla="*/ 191441 w 294916"/>
              <a:gd name="T75" fmla="*/ 200223 h 294915"/>
              <a:gd name="T76" fmla="*/ 153946 w 294916"/>
              <a:gd name="T77" fmla="*/ 191188 h 294915"/>
              <a:gd name="T78" fmla="*/ 245160 w 294916"/>
              <a:gd name="T79" fmla="*/ 123603 h 294915"/>
              <a:gd name="T80" fmla="*/ 153946 w 294916"/>
              <a:gd name="T81" fmla="*/ 56741 h 294915"/>
              <a:gd name="T82" fmla="*/ 191441 w 294916"/>
              <a:gd name="T83" fmla="*/ 47706 h 294915"/>
              <a:gd name="T84" fmla="*/ 4688 w 294916"/>
              <a:gd name="T85" fmla="*/ 0 h 294915"/>
              <a:gd name="T86" fmla="*/ 200454 w 294916"/>
              <a:gd name="T87" fmla="*/ 47706 h 294915"/>
              <a:gd name="T88" fmla="*/ 295994 w 294916"/>
              <a:gd name="T89" fmla="*/ 82041 h 294915"/>
              <a:gd name="T90" fmla="*/ 291307 w 294916"/>
              <a:gd name="T91" fmla="*/ 161190 h 294915"/>
              <a:gd name="T92" fmla="*/ 291307 w 294916"/>
              <a:gd name="T93" fmla="*/ 200223 h 294915"/>
              <a:gd name="T94" fmla="*/ 195767 w 294916"/>
              <a:gd name="T95" fmla="*/ 248290 h 294915"/>
              <a:gd name="T96" fmla="*/ 138804 w 294916"/>
              <a:gd name="T97" fmla="*/ 294913 h 294915"/>
              <a:gd name="T98" fmla="*/ 3245 w 294916"/>
              <a:gd name="T99" fmla="*/ 247567 h 294915"/>
              <a:gd name="T100" fmla="*/ 4688 w 294916"/>
              <a:gd name="T101" fmla="*/ 0 h 2949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4916" h="294915">
                <a:moveTo>
                  <a:pt x="225235" y="166687"/>
                </a:moveTo>
                <a:cubicBezTo>
                  <a:pt x="227902" y="166687"/>
                  <a:pt x="229807" y="168592"/>
                  <a:pt x="229807" y="171259"/>
                </a:cubicBezTo>
                <a:cubicBezTo>
                  <a:pt x="229807" y="173926"/>
                  <a:pt x="227902" y="175831"/>
                  <a:pt x="225235" y="175831"/>
                </a:cubicBezTo>
                <a:cubicBezTo>
                  <a:pt x="222568" y="175831"/>
                  <a:pt x="220663" y="173926"/>
                  <a:pt x="220663" y="171259"/>
                </a:cubicBezTo>
                <a:cubicBezTo>
                  <a:pt x="220663" y="168592"/>
                  <a:pt x="222568" y="166687"/>
                  <a:pt x="225235" y="166687"/>
                </a:cubicBezTo>
                <a:close/>
                <a:moveTo>
                  <a:pt x="39239" y="158762"/>
                </a:moveTo>
                <a:lnTo>
                  <a:pt x="39239" y="196801"/>
                </a:lnTo>
                <a:cubicBezTo>
                  <a:pt x="47953" y="201108"/>
                  <a:pt x="53762" y="209720"/>
                  <a:pt x="54851" y="219051"/>
                </a:cubicBezTo>
                <a:lnTo>
                  <a:pt x="86800" y="230534"/>
                </a:lnTo>
                <a:cubicBezTo>
                  <a:pt x="88252" y="227663"/>
                  <a:pt x="90067" y="225151"/>
                  <a:pt x="92972" y="222998"/>
                </a:cubicBezTo>
                <a:cubicBezTo>
                  <a:pt x="95513" y="221563"/>
                  <a:pt x="98781" y="220486"/>
                  <a:pt x="102048" y="220127"/>
                </a:cubicBezTo>
                <a:lnTo>
                  <a:pt x="102048" y="181011"/>
                </a:lnTo>
                <a:lnTo>
                  <a:pt x="39239" y="158762"/>
                </a:lnTo>
                <a:close/>
                <a:moveTo>
                  <a:pt x="117475" y="157162"/>
                </a:moveTo>
                <a:cubicBezTo>
                  <a:pt x="120040" y="157162"/>
                  <a:pt x="121871" y="158994"/>
                  <a:pt x="121871" y="161558"/>
                </a:cubicBezTo>
                <a:cubicBezTo>
                  <a:pt x="121871" y="164123"/>
                  <a:pt x="120040" y="166321"/>
                  <a:pt x="117475" y="166321"/>
                </a:cubicBezTo>
                <a:cubicBezTo>
                  <a:pt x="114911" y="166321"/>
                  <a:pt x="112713" y="164123"/>
                  <a:pt x="112713" y="161558"/>
                </a:cubicBezTo>
                <a:cubicBezTo>
                  <a:pt x="112713" y="158994"/>
                  <a:pt x="114911" y="157162"/>
                  <a:pt x="117475" y="157162"/>
                </a:cubicBezTo>
                <a:close/>
                <a:moveTo>
                  <a:pt x="36335" y="147996"/>
                </a:moveTo>
                <a:lnTo>
                  <a:pt x="107857" y="173834"/>
                </a:lnTo>
                <a:cubicBezTo>
                  <a:pt x="109673" y="174193"/>
                  <a:pt x="110762" y="175987"/>
                  <a:pt x="110762" y="177782"/>
                </a:cubicBezTo>
                <a:lnTo>
                  <a:pt x="110762" y="225510"/>
                </a:lnTo>
                <a:cubicBezTo>
                  <a:pt x="110762" y="226946"/>
                  <a:pt x="110399" y="228022"/>
                  <a:pt x="108946" y="229099"/>
                </a:cubicBezTo>
                <a:cubicBezTo>
                  <a:pt x="107857" y="229817"/>
                  <a:pt x="106405" y="230175"/>
                  <a:pt x="104953" y="229458"/>
                </a:cubicBezTo>
                <a:cubicBezTo>
                  <a:pt x="102774" y="228740"/>
                  <a:pt x="100233" y="229099"/>
                  <a:pt x="98055" y="230534"/>
                </a:cubicBezTo>
                <a:cubicBezTo>
                  <a:pt x="95876" y="231970"/>
                  <a:pt x="94787" y="234123"/>
                  <a:pt x="94787" y="236635"/>
                </a:cubicBezTo>
                <a:cubicBezTo>
                  <a:pt x="94787" y="238070"/>
                  <a:pt x="94061" y="239147"/>
                  <a:pt x="92972" y="240224"/>
                </a:cubicBezTo>
                <a:cubicBezTo>
                  <a:pt x="92246" y="240941"/>
                  <a:pt x="91157" y="240941"/>
                  <a:pt x="90430" y="240941"/>
                </a:cubicBezTo>
                <a:cubicBezTo>
                  <a:pt x="89704" y="240941"/>
                  <a:pt x="89341" y="240941"/>
                  <a:pt x="88615" y="240941"/>
                </a:cubicBezTo>
                <a:lnTo>
                  <a:pt x="49042" y="226587"/>
                </a:lnTo>
                <a:cubicBezTo>
                  <a:pt x="47226" y="225869"/>
                  <a:pt x="46137" y="224075"/>
                  <a:pt x="46137" y="222280"/>
                </a:cubicBezTo>
                <a:cubicBezTo>
                  <a:pt x="46137" y="214385"/>
                  <a:pt x="41054" y="206849"/>
                  <a:pt x="33067" y="203978"/>
                </a:cubicBezTo>
                <a:cubicBezTo>
                  <a:pt x="31615" y="203620"/>
                  <a:pt x="30163" y="201825"/>
                  <a:pt x="30163" y="200031"/>
                </a:cubicBezTo>
                <a:lnTo>
                  <a:pt x="30163" y="152302"/>
                </a:lnTo>
                <a:cubicBezTo>
                  <a:pt x="30163" y="150867"/>
                  <a:pt x="30889" y="149431"/>
                  <a:pt x="32341" y="148355"/>
                </a:cubicBezTo>
                <a:cubicBezTo>
                  <a:pt x="33430" y="147637"/>
                  <a:pt x="34883" y="147637"/>
                  <a:pt x="36335" y="147996"/>
                </a:cubicBezTo>
                <a:close/>
                <a:moveTo>
                  <a:pt x="153574" y="147637"/>
                </a:moveTo>
                <a:lnTo>
                  <a:pt x="177490" y="147637"/>
                </a:lnTo>
                <a:cubicBezTo>
                  <a:pt x="180027" y="147637"/>
                  <a:pt x="182201" y="149835"/>
                  <a:pt x="182201" y="152033"/>
                </a:cubicBezTo>
                <a:cubicBezTo>
                  <a:pt x="182201" y="154598"/>
                  <a:pt x="180027" y="156796"/>
                  <a:pt x="177490" y="156796"/>
                </a:cubicBezTo>
                <a:lnTo>
                  <a:pt x="153574" y="156796"/>
                </a:lnTo>
                <a:cubicBezTo>
                  <a:pt x="151399" y="156796"/>
                  <a:pt x="149225" y="154598"/>
                  <a:pt x="149225" y="152033"/>
                </a:cubicBezTo>
                <a:cubicBezTo>
                  <a:pt x="149225" y="149835"/>
                  <a:pt x="151399" y="147637"/>
                  <a:pt x="153574" y="147637"/>
                </a:cubicBezTo>
                <a:close/>
                <a:moveTo>
                  <a:pt x="225235" y="141287"/>
                </a:moveTo>
                <a:cubicBezTo>
                  <a:pt x="227902" y="141287"/>
                  <a:pt x="229807" y="143485"/>
                  <a:pt x="229807" y="146049"/>
                </a:cubicBezTo>
                <a:cubicBezTo>
                  <a:pt x="229807" y="148614"/>
                  <a:pt x="227902" y="150446"/>
                  <a:pt x="225235" y="150446"/>
                </a:cubicBezTo>
                <a:cubicBezTo>
                  <a:pt x="222568" y="150446"/>
                  <a:pt x="220663" y="148614"/>
                  <a:pt x="220663" y="146049"/>
                </a:cubicBezTo>
                <a:cubicBezTo>
                  <a:pt x="220663" y="143485"/>
                  <a:pt x="222568" y="141287"/>
                  <a:pt x="225235" y="141287"/>
                </a:cubicBezTo>
                <a:close/>
                <a:moveTo>
                  <a:pt x="225235" y="119062"/>
                </a:moveTo>
                <a:cubicBezTo>
                  <a:pt x="227902" y="119062"/>
                  <a:pt x="229807" y="121260"/>
                  <a:pt x="229807" y="123458"/>
                </a:cubicBezTo>
                <a:cubicBezTo>
                  <a:pt x="229807" y="126389"/>
                  <a:pt x="227902" y="128221"/>
                  <a:pt x="225235" y="128221"/>
                </a:cubicBezTo>
                <a:cubicBezTo>
                  <a:pt x="222568" y="128221"/>
                  <a:pt x="220663" y="126389"/>
                  <a:pt x="220663" y="123458"/>
                </a:cubicBezTo>
                <a:cubicBezTo>
                  <a:pt x="220663" y="121260"/>
                  <a:pt x="222568" y="119062"/>
                  <a:pt x="225235" y="119062"/>
                </a:cubicBezTo>
                <a:close/>
                <a:moveTo>
                  <a:pt x="153566" y="119062"/>
                </a:moveTo>
                <a:lnTo>
                  <a:pt x="201673" y="119062"/>
                </a:lnTo>
                <a:cubicBezTo>
                  <a:pt x="204205" y="119062"/>
                  <a:pt x="206014" y="121260"/>
                  <a:pt x="206014" y="123458"/>
                </a:cubicBezTo>
                <a:cubicBezTo>
                  <a:pt x="206014" y="126389"/>
                  <a:pt x="204205" y="128221"/>
                  <a:pt x="201673" y="128221"/>
                </a:cubicBezTo>
                <a:lnTo>
                  <a:pt x="153566" y="128221"/>
                </a:lnTo>
                <a:cubicBezTo>
                  <a:pt x="151396" y="128221"/>
                  <a:pt x="149225" y="126389"/>
                  <a:pt x="149225" y="123458"/>
                </a:cubicBezTo>
                <a:cubicBezTo>
                  <a:pt x="149225" y="121260"/>
                  <a:pt x="151396" y="119062"/>
                  <a:pt x="153566" y="119062"/>
                </a:cubicBezTo>
                <a:close/>
                <a:moveTo>
                  <a:pt x="225235" y="95250"/>
                </a:moveTo>
                <a:cubicBezTo>
                  <a:pt x="227902" y="95250"/>
                  <a:pt x="229807" y="97448"/>
                  <a:pt x="229807" y="99646"/>
                </a:cubicBezTo>
                <a:cubicBezTo>
                  <a:pt x="229807" y="102210"/>
                  <a:pt x="227902" y="104409"/>
                  <a:pt x="225235" y="104409"/>
                </a:cubicBezTo>
                <a:cubicBezTo>
                  <a:pt x="222568" y="104409"/>
                  <a:pt x="220663" y="102210"/>
                  <a:pt x="220663" y="99646"/>
                </a:cubicBezTo>
                <a:cubicBezTo>
                  <a:pt x="220663" y="97448"/>
                  <a:pt x="222568" y="95250"/>
                  <a:pt x="225235" y="95250"/>
                </a:cubicBezTo>
                <a:close/>
                <a:moveTo>
                  <a:pt x="153566" y="88900"/>
                </a:moveTo>
                <a:lnTo>
                  <a:pt x="201673" y="88900"/>
                </a:lnTo>
                <a:cubicBezTo>
                  <a:pt x="204205" y="88900"/>
                  <a:pt x="206014" y="91098"/>
                  <a:pt x="206014" y="93662"/>
                </a:cubicBezTo>
                <a:cubicBezTo>
                  <a:pt x="206014" y="96227"/>
                  <a:pt x="204205" y="98059"/>
                  <a:pt x="201673" y="98059"/>
                </a:cubicBezTo>
                <a:lnTo>
                  <a:pt x="153566" y="98059"/>
                </a:lnTo>
                <a:cubicBezTo>
                  <a:pt x="151396" y="98059"/>
                  <a:pt x="149225" y="96227"/>
                  <a:pt x="149225" y="93662"/>
                </a:cubicBezTo>
                <a:cubicBezTo>
                  <a:pt x="149225" y="91098"/>
                  <a:pt x="151396" y="88900"/>
                  <a:pt x="153566" y="88900"/>
                </a:cubicBezTo>
                <a:close/>
                <a:moveTo>
                  <a:pt x="225235" y="71437"/>
                </a:moveTo>
                <a:cubicBezTo>
                  <a:pt x="227902" y="71437"/>
                  <a:pt x="229807" y="73269"/>
                  <a:pt x="229807" y="75833"/>
                </a:cubicBezTo>
                <a:cubicBezTo>
                  <a:pt x="229807" y="78397"/>
                  <a:pt x="227902" y="80596"/>
                  <a:pt x="225235" y="80596"/>
                </a:cubicBezTo>
                <a:cubicBezTo>
                  <a:pt x="222568" y="80596"/>
                  <a:pt x="220663" y="78397"/>
                  <a:pt x="220663" y="75833"/>
                </a:cubicBezTo>
                <a:cubicBezTo>
                  <a:pt x="220663" y="73269"/>
                  <a:pt x="222568" y="71437"/>
                  <a:pt x="225235" y="71437"/>
                </a:cubicBezTo>
                <a:close/>
                <a:moveTo>
                  <a:pt x="54125" y="63153"/>
                </a:moveTo>
                <a:cubicBezTo>
                  <a:pt x="53035" y="66024"/>
                  <a:pt x="50857" y="68536"/>
                  <a:pt x="48316" y="70330"/>
                </a:cubicBezTo>
                <a:cubicBezTo>
                  <a:pt x="45774" y="72483"/>
                  <a:pt x="42507" y="73201"/>
                  <a:pt x="39239" y="73560"/>
                </a:cubicBezTo>
                <a:lnTo>
                  <a:pt x="39239" y="111958"/>
                </a:lnTo>
                <a:lnTo>
                  <a:pt x="102048" y="134566"/>
                </a:lnTo>
                <a:lnTo>
                  <a:pt x="102048" y="96168"/>
                </a:lnTo>
                <a:cubicBezTo>
                  <a:pt x="93335" y="92221"/>
                  <a:pt x="87163" y="83608"/>
                  <a:pt x="86074" y="74636"/>
                </a:cubicBezTo>
                <a:lnTo>
                  <a:pt x="54125" y="63153"/>
                </a:lnTo>
                <a:close/>
                <a:moveTo>
                  <a:pt x="52672" y="52746"/>
                </a:moveTo>
                <a:lnTo>
                  <a:pt x="92246" y="67100"/>
                </a:lnTo>
                <a:cubicBezTo>
                  <a:pt x="94061" y="67818"/>
                  <a:pt x="95150" y="69253"/>
                  <a:pt x="95150" y="71407"/>
                </a:cubicBezTo>
                <a:cubicBezTo>
                  <a:pt x="95150" y="79302"/>
                  <a:pt x="100233" y="86120"/>
                  <a:pt x="107857" y="88991"/>
                </a:cubicBezTo>
                <a:cubicBezTo>
                  <a:pt x="109673" y="89709"/>
                  <a:pt x="110762" y="91503"/>
                  <a:pt x="110762" y="93297"/>
                </a:cubicBezTo>
                <a:lnTo>
                  <a:pt x="110762" y="141026"/>
                </a:lnTo>
                <a:cubicBezTo>
                  <a:pt x="110762" y="142461"/>
                  <a:pt x="110399" y="143897"/>
                  <a:pt x="108946" y="144614"/>
                </a:cubicBezTo>
                <a:cubicBezTo>
                  <a:pt x="108220" y="144973"/>
                  <a:pt x="107131" y="145691"/>
                  <a:pt x="106405" y="145691"/>
                </a:cubicBezTo>
                <a:cubicBezTo>
                  <a:pt x="105679" y="145691"/>
                  <a:pt x="105316" y="145332"/>
                  <a:pt x="104953" y="144973"/>
                </a:cubicBezTo>
                <a:lnTo>
                  <a:pt x="33067" y="119494"/>
                </a:lnTo>
                <a:cubicBezTo>
                  <a:pt x="31615" y="118776"/>
                  <a:pt x="30163" y="116982"/>
                  <a:pt x="30163" y="115188"/>
                </a:cubicBezTo>
                <a:lnTo>
                  <a:pt x="30163" y="68177"/>
                </a:lnTo>
                <a:cubicBezTo>
                  <a:pt x="30163" y="66741"/>
                  <a:pt x="30889" y="65306"/>
                  <a:pt x="32341" y="64588"/>
                </a:cubicBezTo>
                <a:cubicBezTo>
                  <a:pt x="33430" y="63870"/>
                  <a:pt x="34883" y="63512"/>
                  <a:pt x="36335" y="63870"/>
                </a:cubicBezTo>
                <a:cubicBezTo>
                  <a:pt x="38876" y="64588"/>
                  <a:pt x="41054" y="64588"/>
                  <a:pt x="43233" y="63153"/>
                </a:cubicBezTo>
                <a:cubicBezTo>
                  <a:pt x="45411" y="61717"/>
                  <a:pt x="46500" y="59564"/>
                  <a:pt x="46500" y="57052"/>
                </a:cubicBezTo>
                <a:cubicBezTo>
                  <a:pt x="46500" y="55617"/>
                  <a:pt x="47226" y="54181"/>
                  <a:pt x="48316" y="53463"/>
                </a:cubicBezTo>
                <a:cubicBezTo>
                  <a:pt x="49405" y="52746"/>
                  <a:pt x="50857" y="52387"/>
                  <a:pt x="52672" y="52746"/>
                </a:cubicBezTo>
                <a:close/>
                <a:moveTo>
                  <a:pt x="9339" y="10803"/>
                </a:moveTo>
                <a:lnTo>
                  <a:pt x="9339" y="239461"/>
                </a:lnTo>
                <a:lnTo>
                  <a:pt x="131113" y="284112"/>
                </a:lnTo>
                <a:lnTo>
                  <a:pt x="131113" y="55454"/>
                </a:lnTo>
                <a:lnTo>
                  <a:pt x="9339" y="10803"/>
                </a:lnTo>
                <a:close/>
                <a:moveTo>
                  <a:pt x="30174" y="9002"/>
                </a:moveTo>
                <a:lnTo>
                  <a:pt x="137220" y="47892"/>
                </a:lnTo>
                <a:cubicBezTo>
                  <a:pt x="139016" y="48612"/>
                  <a:pt x="140094" y="50413"/>
                  <a:pt x="140094" y="52213"/>
                </a:cubicBezTo>
                <a:lnTo>
                  <a:pt x="140094" y="238021"/>
                </a:lnTo>
                <a:lnTo>
                  <a:pt x="190744" y="238021"/>
                </a:lnTo>
                <a:lnTo>
                  <a:pt x="190744" y="199491"/>
                </a:lnTo>
                <a:lnTo>
                  <a:pt x="153385" y="199491"/>
                </a:lnTo>
                <a:cubicBezTo>
                  <a:pt x="151230" y="199491"/>
                  <a:pt x="149074" y="197330"/>
                  <a:pt x="149074" y="195170"/>
                </a:cubicBezTo>
                <a:cubicBezTo>
                  <a:pt x="149074" y="192289"/>
                  <a:pt x="151230" y="190489"/>
                  <a:pt x="153385" y="190489"/>
                </a:cubicBezTo>
                <a:lnTo>
                  <a:pt x="285936" y="190489"/>
                </a:lnTo>
                <a:lnTo>
                  <a:pt x="285936" y="169603"/>
                </a:lnTo>
                <a:cubicBezTo>
                  <a:pt x="262587" y="167083"/>
                  <a:pt x="244267" y="147638"/>
                  <a:pt x="244267" y="123151"/>
                </a:cubicBezTo>
                <a:cubicBezTo>
                  <a:pt x="244267" y="99385"/>
                  <a:pt x="262587" y="79940"/>
                  <a:pt x="285936" y="77780"/>
                </a:cubicBezTo>
                <a:lnTo>
                  <a:pt x="285936" y="56534"/>
                </a:lnTo>
                <a:lnTo>
                  <a:pt x="153385" y="56534"/>
                </a:lnTo>
                <a:cubicBezTo>
                  <a:pt x="151230" y="56534"/>
                  <a:pt x="149074" y="54374"/>
                  <a:pt x="149074" y="52213"/>
                </a:cubicBezTo>
                <a:cubicBezTo>
                  <a:pt x="149074" y="49692"/>
                  <a:pt x="151230" y="47532"/>
                  <a:pt x="153385" y="47532"/>
                </a:cubicBezTo>
                <a:lnTo>
                  <a:pt x="190744" y="47532"/>
                </a:lnTo>
                <a:lnTo>
                  <a:pt x="190744" y="9002"/>
                </a:lnTo>
                <a:lnTo>
                  <a:pt x="30174" y="9002"/>
                </a:lnTo>
                <a:close/>
                <a:moveTo>
                  <a:pt x="4670" y="0"/>
                </a:moveTo>
                <a:lnTo>
                  <a:pt x="195054" y="0"/>
                </a:lnTo>
                <a:cubicBezTo>
                  <a:pt x="197569" y="0"/>
                  <a:pt x="199724" y="1800"/>
                  <a:pt x="199724" y="4321"/>
                </a:cubicBezTo>
                <a:lnTo>
                  <a:pt x="199724" y="47532"/>
                </a:lnTo>
                <a:lnTo>
                  <a:pt x="290246" y="47532"/>
                </a:lnTo>
                <a:cubicBezTo>
                  <a:pt x="292761" y="47532"/>
                  <a:pt x="294916" y="49692"/>
                  <a:pt x="294916" y="52213"/>
                </a:cubicBezTo>
                <a:lnTo>
                  <a:pt x="294916" y="81741"/>
                </a:lnTo>
                <a:cubicBezTo>
                  <a:pt x="294916" y="83901"/>
                  <a:pt x="292761" y="86062"/>
                  <a:pt x="290246" y="86062"/>
                </a:cubicBezTo>
                <a:cubicBezTo>
                  <a:pt x="269771" y="86062"/>
                  <a:pt x="253247" y="102626"/>
                  <a:pt x="253247" y="123151"/>
                </a:cubicBezTo>
                <a:cubicBezTo>
                  <a:pt x="253247" y="144036"/>
                  <a:pt x="269771" y="160601"/>
                  <a:pt x="290246" y="160601"/>
                </a:cubicBezTo>
                <a:cubicBezTo>
                  <a:pt x="292761" y="160601"/>
                  <a:pt x="294916" y="162761"/>
                  <a:pt x="294916" y="165282"/>
                </a:cubicBezTo>
                <a:lnTo>
                  <a:pt x="294916" y="195170"/>
                </a:lnTo>
                <a:cubicBezTo>
                  <a:pt x="294916" y="197330"/>
                  <a:pt x="292761" y="199491"/>
                  <a:pt x="290246" y="199491"/>
                </a:cubicBezTo>
                <a:lnTo>
                  <a:pt x="199724" y="199491"/>
                </a:lnTo>
                <a:lnTo>
                  <a:pt x="199724" y="242702"/>
                </a:lnTo>
                <a:cubicBezTo>
                  <a:pt x="199724" y="245222"/>
                  <a:pt x="197569" y="247383"/>
                  <a:pt x="195054" y="247383"/>
                </a:cubicBezTo>
                <a:lnTo>
                  <a:pt x="140094" y="247383"/>
                </a:lnTo>
                <a:lnTo>
                  <a:pt x="140094" y="290234"/>
                </a:lnTo>
                <a:cubicBezTo>
                  <a:pt x="140094" y="291674"/>
                  <a:pt x="139375" y="293115"/>
                  <a:pt x="138298" y="293835"/>
                </a:cubicBezTo>
                <a:cubicBezTo>
                  <a:pt x="137579" y="294555"/>
                  <a:pt x="136502" y="294915"/>
                  <a:pt x="135783" y="294915"/>
                </a:cubicBezTo>
                <a:cubicBezTo>
                  <a:pt x="135065" y="294915"/>
                  <a:pt x="134706" y="294915"/>
                  <a:pt x="133987" y="294555"/>
                </a:cubicBezTo>
                <a:lnTo>
                  <a:pt x="3233" y="246663"/>
                </a:lnTo>
                <a:cubicBezTo>
                  <a:pt x="1437" y="246303"/>
                  <a:pt x="0" y="244502"/>
                  <a:pt x="0" y="242702"/>
                </a:cubicBezTo>
                <a:lnTo>
                  <a:pt x="0" y="4321"/>
                </a:lnTo>
                <a:cubicBezTo>
                  <a:pt x="0" y="1800"/>
                  <a:pt x="2514" y="0"/>
                  <a:pt x="467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uli ExtraLight" panose="02000303000000000000" pitchFamily="2" charset="77"/>
              <a:ea typeface="+mn-ea"/>
              <a:cs typeface="+mn-cs"/>
            </a:endParaRPr>
          </a:p>
        </p:txBody>
      </p:sp>
      <p:sp>
        <p:nvSpPr>
          <p:cNvPr id="43" name="TextBox 42">
            <a:extLst>
              <a:ext uri="{FF2B5EF4-FFF2-40B4-BE49-F238E27FC236}">
                <a16:creationId xmlns:a16="http://schemas.microsoft.com/office/drawing/2014/main" id="{B390F02B-C3B3-FB80-6E46-72F8E926AE92}"/>
              </a:ext>
            </a:extLst>
          </p:cNvPr>
          <p:cNvSpPr txBox="1"/>
          <p:nvPr/>
        </p:nvSpPr>
        <p:spPr>
          <a:xfrm>
            <a:off x="633033" y="5666963"/>
            <a:ext cx="3465686" cy="338554"/>
          </a:xfrm>
          <a:prstGeom prst="rect">
            <a:avLst/>
          </a:prstGeom>
          <a:noFill/>
        </p:spPr>
        <p:txBody>
          <a:bodyPr wrap="square" rtlCol="0">
            <a:spAutoFit/>
          </a:bodyPr>
          <a:lstStyle/>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8E8E8"/>
                </a:solidFill>
                <a:effectLst/>
                <a:uLnTx/>
                <a:uFillTx/>
                <a:latin typeface="Aptos" panose="02110004020202020204"/>
                <a:ea typeface="+mn-ea"/>
                <a:cs typeface="+mn-cs"/>
              </a:rPr>
              <a:t>Non face to face dealings</a:t>
            </a:r>
            <a:endParaRPr kumimoji="0" lang="aa-ET" sz="1600" b="0" i="0" u="none" strike="noStrike" kern="1200" cap="none" spc="0" normalizeH="0" baseline="0" noProof="0" dirty="0">
              <a:ln>
                <a:noFill/>
              </a:ln>
              <a:solidFill>
                <a:srgbClr val="E8E8E8"/>
              </a:solidFill>
              <a:effectLst/>
              <a:uLnTx/>
              <a:uFillTx/>
              <a:latin typeface="Aptos" panose="02110004020202020204"/>
              <a:ea typeface="+mn-ea"/>
              <a:cs typeface="+mn-cs"/>
            </a:endParaRPr>
          </a:p>
        </p:txBody>
      </p:sp>
      <p:sp>
        <p:nvSpPr>
          <p:cNvPr id="44" name="Title 1">
            <a:extLst>
              <a:ext uri="{FF2B5EF4-FFF2-40B4-BE49-F238E27FC236}">
                <a16:creationId xmlns:a16="http://schemas.microsoft.com/office/drawing/2014/main" id="{ADCF4805-DE40-C60F-2CDD-F53A1B57D0AF}"/>
              </a:ext>
            </a:extLst>
          </p:cNvPr>
          <p:cNvSpPr txBox="1">
            <a:spLocks/>
          </p:cNvSpPr>
          <p:nvPr/>
        </p:nvSpPr>
        <p:spPr>
          <a:xfrm>
            <a:off x="0" y="1"/>
            <a:ext cx="12192000" cy="518672"/>
          </a:xfrm>
          <a:prstGeom prst="rect">
            <a:avLst/>
          </a:prstGeom>
          <a:solidFill>
            <a:schemeClr val="tx2">
              <a:lumMod val="90000"/>
              <a:lumOff val="1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b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TCSPs SECTOR </a:t>
            </a:r>
            <a: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ML VULNERABILITY  </a:t>
            </a:r>
            <a:b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endPar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endParaRPr>
          </a:p>
        </p:txBody>
      </p:sp>
      <p:pic>
        <p:nvPicPr>
          <p:cNvPr id="46" name="Graphic 45" descr="Scales of justice with solid fill">
            <a:extLst>
              <a:ext uri="{FF2B5EF4-FFF2-40B4-BE49-F238E27FC236}">
                <a16:creationId xmlns:a16="http://schemas.microsoft.com/office/drawing/2014/main" id="{34CC2AA2-B615-B5FE-B6FF-FBE83D10A6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9923" y="2157766"/>
            <a:ext cx="525893" cy="525893"/>
          </a:xfrm>
          <a:prstGeom prst="rect">
            <a:avLst/>
          </a:prstGeom>
        </p:spPr>
      </p:pic>
      <p:pic>
        <p:nvPicPr>
          <p:cNvPr id="48" name="Picture 47">
            <a:extLst>
              <a:ext uri="{FF2B5EF4-FFF2-40B4-BE49-F238E27FC236}">
                <a16:creationId xmlns:a16="http://schemas.microsoft.com/office/drawing/2014/main" id="{61EB21E9-3636-29CD-B7F3-773341146E07}"/>
              </a:ext>
            </a:extLst>
          </p:cNvPr>
          <p:cNvPicPr>
            <a:picLocks noChangeAspect="1"/>
          </p:cNvPicPr>
          <p:nvPr/>
        </p:nvPicPr>
        <p:blipFill>
          <a:blip r:embed="rId5"/>
          <a:stretch>
            <a:fillRect/>
          </a:stretch>
        </p:blipFill>
        <p:spPr>
          <a:xfrm>
            <a:off x="5606802" y="5763741"/>
            <a:ext cx="439779" cy="391452"/>
          </a:xfrm>
          <a:prstGeom prst="rect">
            <a:avLst/>
          </a:prstGeom>
        </p:spPr>
      </p:pic>
    </p:spTree>
    <p:extLst>
      <p:ext uri="{BB962C8B-B14F-4D97-AF65-F5344CB8AC3E}">
        <p14:creationId xmlns:p14="http://schemas.microsoft.com/office/powerpoint/2010/main" val="10229638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70D8B89C-6A8D-7A49-9C5E-5B655B3C1167}"/>
              </a:ext>
            </a:extLst>
          </p:cNvPr>
          <p:cNvSpPr>
            <a:spLocks noChangeArrowheads="1"/>
          </p:cNvSpPr>
          <p:nvPr/>
        </p:nvSpPr>
        <p:spPr bwMode="auto">
          <a:xfrm>
            <a:off x="1303010" y="3379979"/>
            <a:ext cx="2101309" cy="1796413"/>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Freeform 3">
            <a:extLst>
              <a:ext uri="{FF2B5EF4-FFF2-40B4-BE49-F238E27FC236}">
                <a16:creationId xmlns:a16="http://schemas.microsoft.com/office/drawing/2014/main" id="{0239DBE7-1466-F040-9A10-D112669D9F0F}"/>
              </a:ext>
            </a:extLst>
          </p:cNvPr>
          <p:cNvSpPr>
            <a:spLocks noChangeArrowheads="1"/>
          </p:cNvSpPr>
          <p:nvPr/>
        </p:nvSpPr>
        <p:spPr bwMode="auto">
          <a:xfrm>
            <a:off x="4442611" y="3379979"/>
            <a:ext cx="2098563" cy="1796413"/>
          </a:xfrm>
          <a:custGeom>
            <a:avLst/>
            <a:gdLst>
              <a:gd name="T0" fmla="*/ 520 w 3368"/>
              <a:gd name="T1" fmla="*/ 547 h 2885"/>
              <a:gd name="T2" fmla="*/ 527 w 3368"/>
              <a:gd name="T3" fmla="*/ 582 h 2885"/>
              <a:gd name="T4" fmla="*/ 585 w 3368"/>
              <a:gd name="T5" fmla="*/ 620 h 2885"/>
              <a:gd name="T6" fmla="*/ 698 w 3368"/>
              <a:gd name="T7" fmla="*/ 637 h 2885"/>
              <a:gd name="T8" fmla="*/ 783 w 3368"/>
              <a:gd name="T9" fmla="*/ 668 h 2885"/>
              <a:gd name="T10" fmla="*/ 833 w 3368"/>
              <a:gd name="T11" fmla="*/ 708 h 2885"/>
              <a:gd name="T12" fmla="*/ 876 w 3368"/>
              <a:gd name="T13" fmla="*/ 787 h 2885"/>
              <a:gd name="T14" fmla="*/ 842 w 3368"/>
              <a:gd name="T15" fmla="*/ 968 h 2885"/>
              <a:gd name="T16" fmla="*/ 716 w 3368"/>
              <a:gd name="T17" fmla="*/ 1084 h 2885"/>
              <a:gd name="T18" fmla="*/ 674 w 3368"/>
              <a:gd name="T19" fmla="*/ 1095 h 2885"/>
              <a:gd name="T20" fmla="*/ 669 w 3368"/>
              <a:gd name="T21" fmla="*/ 1095 h 2885"/>
              <a:gd name="T22" fmla="*/ 668 w 3368"/>
              <a:gd name="T23" fmla="*/ 1095 h 2885"/>
              <a:gd name="T24" fmla="*/ 660 w 3368"/>
              <a:gd name="T25" fmla="*/ 1096 h 2885"/>
              <a:gd name="T26" fmla="*/ 653 w 3368"/>
              <a:gd name="T27" fmla="*/ 1096 h 2885"/>
              <a:gd name="T28" fmla="*/ 562 w 3368"/>
              <a:gd name="T29" fmla="*/ 1073 h 2885"/>
              <a:gd name="T30" fmla="*/ 553 w 3368"/>
              <a:gd name="T31" fmla="*/ 1068 h 2885"/>
              <a:gd name="T32" fmla="*/ 411 w 3368"/>
              <a:gd name="T33" fmla="*/ 922 h 2885"/>
              <a:gd name="T34" fmla="*/ 348 w 3368"/>
              <a:gd name="T35" fmla="*/ 891 h 2885"/>
              <a:gd name="T36" fmla="*/ 315 w 3368"/>
              <a:gd name="T37" fmla="*/ 901 h 2885"/>
              <a:gd name="T38" fmla="*/ 830 w 3368"/>
              <a:gd name="T39" fmla="*/ 2884 h 2885"/>
              <a:gd name="T40" fmla="*/ 3321 w 3368"/>
              <a:gd name="T41" fmla="*/ 1448 h 2885"/>
              <a:gd name="T42" fmla="*/ 3006 w 3368"/>
              <a:gd name="T43" fmla="*/ 904 h 2885"/>
              <a:gd name="T44" fmla="*/ 3005 w 3368"/>
              <a:gd name="T45" fmla="*/ 899 h 2885"/>
              <a:gd name="T46" fmla="*/ 3014 w 3368"/>
              <a:gd name="T47" fmla="*/ 837 h 2885"/>
              <a:gd name="T48" fmla="*/ 3015 w 3368"/>
              <a:gd name="T49" fmla="*/ 833 h 2885"/>
              <a:gd name="T50" fmla="*/ 3017 w 3368"/>
              <a:gd name="T51" fmla="*/ 830 h 2885"/>
              <a:gd name="T52" fmla="*/ 3099 w 3368"/>
              <a:gd name="T53" fmla="*/ 776 h 2885"/>
              <a:gd name="T54" fmla="*/ 3280 w 3368"/>
              <a:gd name="T55" fmla="*/ 732 h 2885"/>
              <a:gd name="T56" fmla="*/ 3288 w 3368"/>
              <a:gd name="T57" fmla="*/ 726 h 2885"/>
              <a:gd name="T58" fmla="*/ 3342 w 3368"/>
              <a:gd name="T59" fmla="*/ 671 h 2885"/>
              <a:gd name="T60" fmla="*/ 3345 w 3368"/>
              <a:gd name="T61" fmla="*/ 665 h 2885"/>
              <a:gd name="T62" fmla="*/ 3346 w 3368"/>
              <a:gd name="T63" fmla="*/ 664 h 2885"/>
              <a:gd name="T64" fmla="*/ 3348 w 3368"/>
              <a:gd name="T65" fmla="*/ 659 h 2885"/>
              <a:gd name="T66" fmla="*/ 3350 w 3368"/>
              <a:gd name="T67" fmla="*/ 655 h 2885"/>
              <a:gd name="T68" fmla="*/ 3351 w 3368"/>
              <a:gd name="T69" fmla="*/ 653 h 2885"/>
              <a:gd name="T70" fmla="*/ 3360 w 3368"/>
              <a:gd name="T71" fmla="*/ 622 h 2885"/>
              <a:gd name="T72" fmla="*/ 3327 w 3368"/>
              <a:gd name="T73" fmla="*/ 477 h 2885"/>
              <a:gd name="T74" fmla="*/ 3207 w 3368"/>
              <a:gd name="T75" fmla="*/ 373 h 2885"/>
              <a:gd name="T76" fmla="*/ 3134 w 3368"/>
              <a:gd name="T77" fmla="*/ 370 h 2885"/>
              <a:gd name="T78" fmla="*/ 3133 w 3368"/>
              <a:gd name="T79" fmla="*/ 370 h 2885"/>
              <a:gd name="T80" fmla="*/ 3126 w 3368"/>
              <a:gd name="T81" fmla="*/ 372 h 2885"/>
              <a:gd name="T82" fmla="*/ 3093 w 3368"/>
              <a:gd name="T83" fmla="*/ 385 h 2885"/>
              <a:gd name="T84" fmla="*/ 3085 w 3368"/>
              <a:gd name="T85" fmla="*/ 390 h 2885"/>
              <a:gd name="T86" fmla="*/ 3041 w 3368"/>
              <a:gd name="T87" fmla="*/ 422 h 2885"/>
              <a:gd name="T88" fmla="*/ 2956 w 3368"/>
              <a:gd name="T89" fmla="*/ 527 h 2885"/>
              <a:gd name="T90" fmla="*/ 2869 w 3368"/>
              <a:gd name="T91" fmla="*/ 572 h 2885"/>
              <a:gd name="T92" fmla="*/ 2863 w 3368"/>
              <a:gd name="T93" fmla="*/ 571 h 2885"/>
              <a:gd name="T94" fmla="*/ 2849 w 3368"/>
              <a:gd name="T95" fmla="*/ 570 h 2885"/>
              <a:gd name="T96" fmla="*/ 2801 w 3368"/>
              <a:gd name="T97" fmla="*/ 546 h 2885"/>
              <a:gd name="T98" fmla="*/ 2798 w 3368"/>
              <a:gd name="T99" fmla="*/ 542 h 2885"/>
              <a:gd name="T100" fmla="*/ 835 w 3368"/>
              <a:gd name="T101" fmla="*/ 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2885">
                <a:moveTo>
                  <a:pt x="520" y="547"/>
                </a:moveTo>
                <a:lnTo>
                  <a:pt x="520" y="547"/>
                </a:lnTo>
                <a:cubicBezTo>
                  <a:pt x="519" y="559"/>
                  <a:pt x="522" y="571"/>
                  <a:pt x="527" y="582"/>
                </a:cubicBezTo>
                <a:lnTo>
                  <a:pt x="527" y="582"/>
                </a:lnTo>
                <a:cubicBezTo>
                  <a:pt x="539" y="604"/>
                  <a:pt x="560" y="618"/>
                  <a:pt x="585" y="620"/>
                </a:cubicBezTo>
                <a:lnTo>
                  <a:pt x="585" y="620"/>
                </a:lnTo>
                <a:cubicBezTo>
                  <a:pt x="625" y="622"/>
                  <a:pt x="664" y="629"/>
                  <a:pt x="698" y="637"/>
                </a:cubicBezTo>
                <a:lnTo>
                  <a:pt x="698" y="637"/>
                </a:lnTo>
                <a:cubicBezTo>
                  <a:pt x="732" y="645"/>
                  <a:pt x="761" y="656"/>
                  <a:pt x="783" y="668"/>
                </a:cubicBezTo>
                <a:lnTo>
                  <a:pt x="783" y="668"/>
                </a:lnTo>
                <a:cubicBezTo>
                  <a:pt x="802" y="680"/>
                  <a:pt x="819" y="693"/>
                  <a:pt x="833" y="708"/>
                </a:cubicBezTo>
                <a:lnTo>
                  <a:pt x="833" y="708"/>
                </a:lnTo>
                <a:cubicBezTo>
                  <a:pt x="854" y="731"/>
                  <a:pt x="868" y="757"/>
                  <a:pt x="876" y="787"/>
                </a:cubicBezTo>
                <a:lnTo>
                  <a:pt x="876" y="787"/>
                </a:lnTo>
                <a:cubicBezTo>
                  <a:pt x="890" y="843"/>
                  <a:pt x="878" y="906"/>
                  <a:pt x="842" y="968"/>
                </a:cubicBezTo>
                <a:lnTo>
                  <a:pt x="842" y="968"/>
                </a:lnTo>
                <a:cubicBezTo>
                  <a:pt x="809" y="1024"/>
                  <a:pt x="765" y="1066"/>
                  <a:pt x="716" y="1084"/>
                </a:cubicBezTo>
                <a:lnTo>
                  <a:pt x="716" y="1084"/>
                </a:lnTo>
                <a:cubicBezTo>
                  <a:pt x="703" y="1089"/>
                  <a:pt x="690" y="1093"/>
                  <a:pt x="677" y="1094"/>
                </a:cubicBezTo>
                <a:lnTo>
                  <a:pt x="674" y="1095"/>
                </a:lnTo>
                <a:lnTo>
                  <a:pt x="674" y="1095"/>
                </a:lnTo>
                <a:cubicBezTo>
                  <a:pt x="673" y="1095"/>
                  <a:pt x="671" y="1095"/>
                  <a:pt x="669" y="1095"/>
                </a:cubicBezTo>
                <a:lnTo>
                  <a:pt x="668" y="1095"/>
                </a:lnTo>
                <a:lnTo>
                  <a:pt x="668" y="1095"/>
                </a:lnTo>
                <a:cubicBezTo>
                  <a:pt x="666" y="1095"/>
                  <a:pt x="665" y="1095"/>
                  <a:pt x="663" y="1095"/>
                </a:cubicBezTo>
                <a:lnTo>
                  <a:pt x="660" y="1096"/>
                </a:lnTo>
                <a:lnTo>
                  <a:pt x="660" y="1096"/>
                </a:lnTo>
                <a:cubicBezTo>
                  <a:pt x="658" y="1096"/>
                  <a:pt x="655" y="1096"/>
                  <a:pt x="653" y="1096"/>
                </a:cubicBezTo>
                <a:lnTo>
                  <a:pt x="653" y="1096"/>
                </a:lnTo>
                <a:cubicBezTo>
                  <a:pt x="622" y="1096"/>
                  <a:pt x="592" y="1089"/>
                  <a:pt x="562" y="1073"/>
                </a:cubicBezTo>
                <a:lnTo>
                  <a:pt x="562" y="1073"/>
                </a:lnTo>
                <a:cubicBezTo>
                  <a:pt x="559" y="1072"/>
                  <a:pt x="556" y="1071"/>
                  <a:pt x="553" y="1068"/>
                </a:cubicBezTo>
                <a:lnTo>
                  <a:pt x="553" y="1068"/>
                </a:lnTo>
                <a:cubicBezTo>
                  <a:pt x="509" y="1043"/>
                  <a:pt x="455" y="989"/>
                  <a:pt x="411" y="922"/>
                </a:cubicBezTo>
                <a:lnTo>
                  <a:pt x="411" y="922"/>
                </a:lnTo>
                <a:cubicBezTo>
                  <a:pt x="397" y="902"/>
                  <a:pt x="373" y="890"/>
                  <a:pt x="348" y="891"/>
                </a:cubicBezTo>
                <a:lnTo>
                  <a:pt x="348" y="891"/>
                </a:lnTo>
                <a:cubicBezTo>
                  <a:pt x="336" y="891"/>
                  <a:pt x="325" y="895"/>
                  <a:pt x="315" y="901"/>
                </a:cubicBezTo>
                <a:lnTo>
                  <a:pt x="0" y="1446"/>
                </a:lnTo>
                <a:lnTo>
                  <a:pt x="830" y="2884"/>
                </a:lnTo>
                <a:lnTo>
                  <a:pt x="2493" y="2883"/>
                </a:lnTo>
                <a:lnTo>
                  <a:pt x="3321" y="1448"/>
                </a:lnTo>
                <a:lnTo>
                  <a:pt x="3006" y="904"/>
                </a:lnTo>
                <a:lnTo>
                  <a:pt x="3006" y="904"/>
                </a:lnTo>
                <a:cubicBezTo>
                  <a:pt x="3006" y="902"/>
                  <a:pt x="3005" y="900"/>
                  <a:pt x="3005" y="899"/>
                </a:cubicBezTo>
                <a:lnTo>
                  <a:pt x="3005" y="899"/>
                </a:lnTo>
                <a:cubicBezTo>
                  <a:pt x="3002" y="878"/>
                  <a:pt x="3004" y="857"/>
                  <a:pt x="3013" y="838"/>
                </a:cubicBezTo>
                <a:lnTo>
                  <a:pt x="3014" y="837"/>
                </a:lnTo>
                <a:lnTo>
                  <a:pt x="3014" y="837"/>
                </a:lnTo>
                <a:cubicBezTo>
                  <a:pt x="3014" y="836"/>
                  <a:pt x="3015" y="835"/>
                  <a:pt x="3015" y="833"/>
                </a:cubicBezTo>
                <a:lnTo>
                  <a:pt x="3015" y="833"/>
                </a:lnTo>
                <a:cubicBezTo>
                  <a:pt x="3016" y="832"/>
                  <a:pt x="3016" y="831"/>
                  <a:pt x="3017" y="830"/>
                </a:cubicBezTo>
                <a:lnTo>
                  <a:pt x="3017" y="830"/>
                </a:lnTo>
                <a:cubicBezTo>
                  <a:pt x="3033" y="799"/>
                  <a:pt x="3064" y="779"/>
                  <a:pt x="3099" y="776"/>
                </a:cubicBezTo>
                <a:lnTo>
                  <a:pt x="3099" y="776"/>
                </a:lnTo>
                <a:cubicBezTo>
                  <a:pt x="3173" y="772"/>
                  <a:pt x="3241" y="754"/>
                  <a:pt x="3280" y="732"/>
                </a:cubicBezTo>
                <a:lnTo>
                  <a:pt x="3280" y="732"/>
                </a:lnTo>
                <a:cubicBezTo>
                  <a:pt x="3283" y="730"/>
                  <a:pt x="3286" y="728"/>
                  <a:pt x="3288" y="726"/>
                </a:cubicBezTo>
                <a:lnTo>
                  <a:pt x="3288" y="726"/>
                </a:lnTo>
                <a:cubicBezTo>
                  <a:pt x="3312" y="711"/>
                  <a:pt x="3330" y="693"/>
                  <a:pt x="3342" y="671"/>
                </a:cubicBezTo>
                <a:lnTo>
                  <a:pt x="3342" y="671"/>
                </a:lnTo>
                <a:cubicBezTo>
                  <a:pt x="3343" y="669"/>
                  <a:pt x="3345" y="668"/>
                  <a:pt x="3345" y="665"/>
                </a:cubicBezTo>
                <a:lnTo>
                  <a:pt x="3345" y="665"/>
                </a:lnTo>
                <a:cubicBezTo>
                  <a:pt x="3345" y="665"/>
                  <a:pt x="3346" y="665"/>
                  <a:pt x="3346" y="664"/>
                </a:cubicBezTo>
                <a:lnTo>
                  <a:pt x="3348" y="659"/>
                </a:lnTo>
                <a:lnTo>
                  <a:pt x="3348" y="659"/>
                </a:lnTo>
                <a:cubicBezTo>
                  <a:pt x="3349" y="658"/>
                  <a:pt x="3349" y="657"/>
                  <a:pt x="3350" y="655"/>
                </a:cubicBezTo>
                <a:lnTo>
                  <a:pt x="3350" y="655"/>
                </a:lnTo>
                <a:lnTo>
                  <a:pt x="3351" y="653"/>
                </a:lnTo>
                <a:lnTo>
                  <a:pt x="3351" y="653"/>
                </a:lnTo>
                <a:cubicBezTo>
                  <a:pt x="3355" y="643"/>
                  <a:pt x="3358" y="633"/>
                  <a:pt x="3360" y="622"/>
                </a:cubicBezTo>
                <a:lnTo>
                  <a:pt x="3360" y="622"/>
                </a:lnTo>
                <a:cubicBezTo>
                  <a:pt x="3367" y="578"/>
                  <a:pt x="3355" y="526"/>
                  <a:pt x="3327" y="477"/>
                </a:cubicBezTo>
                <a:lnTo>
                  <a:pt x="3327" y="477"/>
                </a:lnTo>
                <a:cubicBezTo>
                  <a:pt x="3295" y="422"/>
                  <a:pt x="3253" y="386"/>
                  <a:pt x="3207" y="373"/>
                </a:cubicBezTo>
                <a:lnTo>
                  <a:pt x="3207" y="373"/>
                </a:lnTo>
                <a:cubicBezTo>
                  <a:pt x="3183" y="365"/>
                  <a:pt x="3159" y="365"/>
                  <a:pt x="3134" y="370"/>
                </a:cubicBezTo>
                <a:lnTo>
                  <a:pt x="3134" y="370"/>
                </a:lnTo>
                <a:cubicBezTo>
                  <a:pt x="3134" y="370"/>
                  <a:pt x="3134" y="370"/>
                  <a:pt x="3133" y="370"/>
                </a:cubicBezTo>
                <a:lnTo>
                  <a:pt x="3133" y="370"/>
                </a:lnTo>
                <a:cubicBezTo>
                  <a:pt x="3131" y="371"/>
                  <a:pt x="3128" y="371"/>
                  <a:pt x="3126" y="372"/>
                </a:cubicBezTo>
                <a:lnTo>
                  <a:pt x="3126" y="372"/>
                </a:lnTo>
                <a:cubicBezTo>
                  <a:pt x="3115" y="376"/>
                  <a:pt x="3104" y="380"/>
                  <a:pt x="3093" y="385"/>
                </a:cubicBezTo>
                <a:lnTo>
                  <a:pt x="3093" y="385"/>
                </a:lnTo>
                <a:cubicBezTo>
                  <a:pt x="3090" y="387"/>
                  <a:pt x="3088" y="388"/>
                  <a:pt x="3085" y="390"/>
                </a:cubicBezTo>
                <a:lnTo>
                  <a:pt x="3085" y="390"/>
                </a:lnTo>
                <a:cubicBezTo>
                  <a:pt x="3071" y="398"/>
                  <a:pt x="3057" y="409"/>
                  <a:pt x="3041" y="422"/>
                </a:cubicBezTo>
                <a:lnTo>
                  <a:pt x="3041" y="422"/>
                </a:lnTo>
                <a:cubicBezTo>
                  <a:pt x="3013" y="449"/>
                  <a:pt x="2983" y="485"/>
                  <a:pt x="2956" y="527"/>
                </a:cubicBezTo>
                <a:lnTo>
                  <a:pt x="2956" y="527"/>
                </a:lnTo>
                <a:cubicBezTo>
                  <a:pt x="2937" y="556"/>
                  <a:pt x="2904" y="573"/>
                  <a:pt x="2869" y="572"/>
                </a:cubicBezTo>
                <a:lnTo>
                  <a:pt x="2869" y="572"/>
                </a:lnTo>
                <a:cubicBezTo>
                  <a:pt x="2868" y="572"/>
                  <a:pt x="2866" y="572"/>
                  <a:pt x="2864" y="572"/>
                </a:cubicBezTo>
                <a:lnTo>
                  <a:pt x="2863" y="571"/>
                </a:lnTo>
                <a:lnTo>
                  <a:pt x="2863" y="571"/>
                </a:lnTo>
                <a:cubicBezTo>
                  <a:pt x="2858" y="571"/>
                  <a:pt x="2854" y="570"/>
                  <a:pt x="2849" y="570"/>
                </a:cubicBezTo>
                <a:lnTo>
                  <a:pt x="2849" y="570"/>
                </a:lnTo>
                <a:cubicBezTo>
                  <a:pt x="2831" y="566"/>
                  <a:pt x="2814" y="558"/>
                  <a:pt x="2801" y="546"/>
                </a:cubicBezTo>
                <a:lnTo>
                  <a:pt x="2801" y="546"/>
                </a:lnTo>
                <a:cubicBezTo>
                  <a:pt x="2800" y="545"/>
                  <a:pt x="2799" y="543"/>
                  <a:pt x="2798" y="542"/>
                </a:cubicBezTo>
                <a:lnTo>
                  <a:pt x="2485" y="0"/>
                </a:lnTo>
                <a:lnTo>
                  <a:pt x="835" y="1"/>
                </a:lnTo>
                <a:lnTo>
                  <a:pt x="520" y="547"/>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Freeform 4">
            <a:extLst>
              <a:ext uri="{FF2B5EF4-FFF2-40B4-BE49-F238E27FC236}">
                <a16:creationId xmlns:a16="http://schemas.microsoft.com/office/drawing/2014/main" id="{D65270F4-808F-D340-B26F-2D81C2E1242F}"/>
              </a:ext>
            </a:extLst>
          </p:cNvPr>
          <p:cNvSpPr>
            <a:spLocks noChangeArrowheads="1"/>
          </p:cNvSpPr>
          <p:nvPr/>
        </p:nvSpPr>
        <p:spPr bwMode="auto">
          <a:xfrm>
            <a:off x="2874184" y="2470786"/>
            <a:ext cx="2098563" cy="1796413"/>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Freeform 5">
            <a:extLst>
              <a:ext uri="{FF2B5EF4-FFF2-40B4-BE49-F238E27FC236}">
                <a16:creationId xmlns:a16="http://schemas.microsoft.com/office/drawing/2014/main" id="{52364C80-927B-2443-AC29-146EC6CD51F1}"/>
              </a:ext>
            </a:extLst>
          </p:cNvPr>
          <p:cNvSpPr>
            <a:spLocks noChangeArrowheads="1"/>
          </p:cNvSpPr>
          <p:nvPr/>
        </p:nvSpPr>
        <p:spPr bwMode="auto">
          <a:xfrm>
            <a:off x="6011040" y="2476279"/>
            <a:ext cx="2098563" cy="1796413"/>
          </a:xfrm>
          <a:custGeom>
            <a:avLst/>
            <a:gdLst>
              <a:gd name="T0" fmla="*/ 2814 w 3368"/>
              <a:gd name="T1" fmla="*/ 2329 h 2883"/>
              <a:gd name="T2" fmla="*/ 2864 w 3368"/>
              <a:gd name="T3" fmla="*/ 2311 h 2883"/>
              <a:gd name="T4" fmla="*/ 2869 w 3368"/>
              <a:gd name="T5" fmla="*/ 2310 h 2883"/>
              <a:gd name="T6" fmla="*/ 2872 w 3368"/>
              <a:gd name="T7" fmla="*/ 2310 h 2883"/>
              <a:gd name="T8" fmla="*/ 2955 w 3368"/>
              <a:gd name="T9" fmla="*/ 2356 h 2883"/>
              <a:gd name="T10" fmla="*/ 3083 w 3368"/>
              <a:gd name="T11" fmla="*/ 2492 h 2883"/>
              <a:gd name="T12" fmla="*/ 3133 w 3368"/>
              <a:gd name="T13" fmla="*/ 2512 h 2883"/>
              <a:gd name="T14" fmla="*/ 3207 w 3368"/>
              <a:gd name="T15" fmla="*/ 2510 h 2883"/>
              <a:gd name="T16" fmla="*/ 3327 w 3368"/>
              <a:gd name="T17" fmla="*/ 2406 h 2883"/>
              <a:gd name="T18" fmla="*/ 3360 w 3368"/>
              <a:gd name="T19" fmla="*/ 2261 h 2883"/>
              <a:gd name="T20" fmla="*/ 3351 w 3368"/>
              <a:gd name="T21" fmla="*/ 2229 h 2883"/>
              <a:gd name="T22" fmla="*/ 3351 w 3368"/>
              <a:gd name="T23" fmla="*/ 2228 h 2883"/>
              <a:gd name="T24" fmla="*/ 3349 w 3368"/>
              <a:gd name="T25" fmla="*/ 2224 h 2883"/>
              <a:gd name="T26" fmla="*/ 3347 w 3368"/>
              <a:gd name="T27" fmla="*/ 2223 h 2883"/>
              <a:gd name="T28" fmla="*/ 3345 w 3368"/>
              <a:gd name="T29" fmla="*/ 2217 h 2883"/>
              <a:gd name="T30" fmla="*/ 3343 w 3368"/>
              <a:gd name="T31" fmla="*/ 2211 h 2883"/>
              <a:gd name="T32" fmla="*/ 3332 w 3368"/>
              <a:gd name="T33" fmla="*/ 2196 h 2883"/>
              <a:gd name="T34" fmla="*/ 3330 w 3368"/>
              <a:gd name="T35" fmla="*/ 2194 h 2883"/>
              <a:gd name="T36" fmla="*/ 3326 w 3368"/>
              <a:gd name="T37" fmla="*/ 2189 h 2883"/>
              <a:gd name="T38" fmla="*/ 3284 w 3368"/>
              <a:gd name="T39" fmla="*/ 2156 h 2883"/>
              <a:gd name="T40" fmla="*/ 3099 w 3368"/>
              <a:gd name="T41" fmla="*/ 2114 h 2883"/>
              <a:gd name="T42" fmla="*/ 3015 w 3368"/>
              <a:gd name="T43" fmla="*/ 2061 h 2883"/>
              <a:gd name="T44" fmla="*/ 3013 w 3368"/>
              <a:gd name="T45" fmla="*/ 2056 h 2883"/>
              <a:gd name="T46" fmla="*/ 3012 w 3368"/>
              <a:gd name="T47" fmla="*/ 2055 h 2883"/>
              <a:gd name="T48" fmla="*/ 3004 w 3368"/>
              <a:gd name="T49" fmla="*/ 1994 h 2883"/>
              <a:gd name="T50" fmla="*/ 3324 w 3368"/>
              <a:gd name="T51" fmla="*/ 1440 h 2883"/>
              <a:gd name="T52" fmla="*/ 3324 w 3368"/>
              <a:gd name="T53" fmla="*/ 1439 h 2883"/>
              <a:gd name="T54" fmla="*/ 829 w 3368"/>
              <a:gd name="T55" fmla="*/ 0 h 2883"/>
              <a:gd name="T56" fmla="*/ 316 w 3368"/>
              <a:gd name="T57" fmla="*/ 1982 h 2883"/>
              <a:gd name="T58" fmla="*/ 337 w 3368"/>
              <a:gd name="T59" fmla="*/ 1991 h 2883"/>
              <a:gd name="T60" fmla="*/ 347 w 3368"/>
              <a:gd name="T61" fmla="*/ 1992 h 2883"/>
              <a:gd name="T62" fmla="*/ 347 w 3368"/>
              <a:gd name="T63" fmla="*/ 1992 h 2883"/>
              <a:gd name="T64" fmla="*/ 410 w 3368"/>
              <a:gd name="T65" fmla="*/ 1960 h 2883"/>
              <a:gd name="T66" fmla="*/ 504 w 3368"/>
              <a:gd name="T67" fmla="*/ 1850 h 2883"/>
              <a:gd name="T68" fmla="*/ 550 w 3368"/>
              <a:gd name="T69" fmla="*/ 1815 h 2883"/>
              <a:gd name="T70" fmla="*/ 598 w 3368"/>
              <a:gd name="T71" fmla="*/ 1794 h 2883"/>
              <a:gd name="T72" fmla="*/ 651 w 3368"/>
              <a:gd name="T73" fmla="*/ 1786 h 2883"/>
              <a:gd name="T74" fmla="*/ 662 w 3368"/>
              <a:gd name="T75" fmla="*/ 1787 h 2883"/>
              <a:gd name="T76" fmla="*/ 666 w 3368"/>
              <a:gd name="T77" fmla="*/ 1787 h 2883"/>
              <a:gd name="T78" fmla="*/ 668 w 3368"/>
              <a:gd name="T79" fmla="*/ 1787 h 2883"/>
              <a:gd name="T80" fmla="*/ 674 w 3368"/>
              <a:gd name="T81" fmla="*/ 1788 h 2883"/>
              <a:gd name="T82" fmla="*/ 675 w 3368"/>
              <a:gd name="T83" fmla="*/ 1788 h 2883"/>
              <a:gd name="T84" fmla="*/ 715 w 3368"/>
              <a:gd name="T85" fmla="*/ 1799 h 2883"/>
              <a:gd name="T86" fmla="*/ 841 w 3368"/>
              <a:gd name="T87" fmla="*/ 1914 h 2883"/>
              <a:gd name="T88" fmla="*/ 874 w 3368"/>
              <a:gd name="T89" fmla="*/ 2096 h 2883"/>
              <a:gd name="T90" fmla="*/ 832 w 3368"/>
              <a:gd name="T91" fmla="*/ 2175 h 2883"/>
              <a:gd name="T92" fmla="*/ 781 w 3368"/>
              <a:gd name="T93" fmla="*/ 2214 h 2883"/>
              <a:gd name="T94" fmla="*/ 583 w 3368"/>
              <a:gd name="T95" fmla="*/ 2261 h 2883"/>
              <a:gd name="T96" fmla="*/ 525 w 3368"/>
              <a:gd name="T97" fmla="*/ 2298 h 2883"/>
              <a:gd name="T98" fmla="*/ 524 w 3368"/>
              <a:gd name="T99" fmla="*/ 2299 h 2883"/>
              <a:gd name="T100" fmla="*/ 523 w 3368"/>
              <a:gd name="T101" fmla="*/ 2302 h 2883"/>
              <a:gd name="T102" fmla="*/ 521 w 3368"/>
              <a:gd name="T103" fmla="*/ 2305 h 2883"/>
              <a:gd name="T104" fmla="*/ 836 w 3368"/>
              <a:gd name="T105" fmla="*/ 2882 h 2883"/>
              <a:gd name="T106" fmla="*/ 2798 w 3368"/>
              <a:gd name="T107" fmla="*/ 2351 h 2883"/>
              <a:gd name="T108" fmla="*/ 2801 w 3368"/>
              <a:gd name="T109" fmla="*/ 2347 h 2883"/>
              <a:gd name="T110" fmla="*/ 2802 w 3368"/>
              <a:gd name="T111" fmla="*/ 2346 h 2883"/>
              <a:gd name="T112" fmla="*/ 2809 w 3368"/>
              <a:gd name="T113" fmla="*/ 2334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2883">
                <a:moveTo>
                  <a:pt x="2814" y="2329"/>
                </a:moveTo>
                <a:lnTo>
                  <a:pt x="2814" y="2329"/>
                </a:lnTo>
                <a:cubicBezTo>
                  <a:pt x="2828" y="2319"/>
                  <a:pt x="2845" y="2312"/>
                  <a:pt x="2863" y="2311"/>
                </a:cubicBezTo>
                <a:lnTo>
                  <a:pt x="2864" y="2311"/>
                </a:lnTo>
                <a:lnTo>
                  <a:pt x="2864" y="2311"/>
                </a:lnTo>
                <a:cubicBezTo>
                  <a:pt x="2866" y="2310"/>
                  <a:pt x="2868" y="2310"/>
                  <a:pt x="2869" y="2310"/>
                </a:cubicBezTo>
                <a:lnTo>
                  <a:pt x="2869" y="2310"/>
                </a:lnTo>
                <a:cubicBezTo>
                  <a:pt x="2870" y="2310"/>
                  <a:pt x="2871" y="2310"/>
                  <a:pt x="2872" y="2310"/>
                </a:cubicBezTo>
                <a:lnTo>
                  <a:pt x="2872" y="2310"/>
                </a:lnTo>
                <a:cubicBezTo>
                  <a:pt x="2906" y="2310"/>
                  <a:pt x="2937" y="2327"/>
                  <a:pt x="2955" y="2356"/>
                </a:cubicBezTo>
                <a:lnTo>
                  <a:pt x="2955" y="2356"/>
                </a:lnTo>
                <a:cubicBezTo>
                  <a:pt x="2997" y="2419"/>
                  <a:pt x="3044" y="2470"/>
                  <a:pt x="3083" y="2492"/>
                </a:cubicBezTo>
                <a:lnTo>
                  <a:pt x="3083" y="2492"/>
                </a:lnTo>
                <a:cubicBezTo>
                  <a:pt x="3100" y="2502"/>
                  <a:pt x="3116" y="2509"/>
                  <a:pt x="3133" y="2512"/>
                </a:cubicBezTo>
                <a:lnTo>
                  <a:pt x="3133" y="2512"/>
                </a:lnTo>
                <a:cubicBezTo>
                  <a:pt x="3158" y="2518"/>
                  <a:pt x="3183" y="2517"/>
                  <a:pt x="3207" y="2510"/>
                </a:cubicBezTo>
                <a:lnTo>
                  <a:pt x="3207" y="2510"/>
                </a:lnTo>
                <a:cubicBezTo>
                  <a:pt x="3253" y="2497"/>
                  <a:pt x="3295" y="2460"/>
                  <a:pt x="3327" y="2406"/>
                </a:cubicBezTo>
                <a:lnTo>
                  <a:pt x="3327" y="2406"/>
                </a:lnTo>
                <a:cubicBezTo>
                  <a:pt x="3355" y="2357"/>
                  <a:pt x="3367" y="2305"/>
                  <a:pt x="3360" y="2261"/>
                </a:cubicBezTo>
                <a:lnTo>
                  <a:pt x="3360" y="2261"/>
                </a:lnTo>
                <a:cubicBezTo>
                  <a:pt x="3358" y="2250"/>
                  <a:pt x="3355" y="2240"/>
                  <a:pt x="3351" y="2229"/>
                </a:cubicBezTo>
                <a:lnTo>
                  <a:pt x="3351" y="2229"/>
                </a:lnTo>
                <a:lnTo>
                  <a:pt x="3351" y="2228"/>
                </a:lnTo>
                <a:lnTo>
                  <a:pt x="3351" y="2228"/>
                </a:lnTo>
                <a:cubicBezTo>
                  <a:pt x="3350" y="2226"/>
                  <a:pt x="3349" y="2225"/>
                  <a:pt x="3349" y="2224"/>
                </a:cubicBezTo>
                <a:lnTo>
                  <a:pt x="3347" y="2223"/>
                </a:lnTo>
                <a:lnTo>
                  <a:pt x="3347" y="2223"/>
                </a:lnTo>
                <a:cubicBezTo>
                  <a:pt x="3347" y="2221"/>
                  <a:pt x="3347" y="2221"/>
                  <a:pt x="3346" y="2219"/>
                </a:cubicBezTo>
                <a:lnTo>
                  <a:pt x="3345" y="2217"/>
                </a:lnTo>
                <a:lnTo>
                  <a:pt x="3345" y="2217"/>
                </a:lnTo>
                <a:cubicBezTo>
                  <a:pt x="3345" y="2215"/>
                  <a:pt x="3343" y="2213"/>
                  <a:pt x="3343" y="2211"/>
                </a:cubicBezTo>
                <a:lnTo>
                  <a:pt x="3343" y="2211"/>
                </a:lnTo>
                <a:cubicBezTo>
                  <a:pt x="3340" y="2206"/>
                  <a:pt x="3336" y="2201"/>
                  <a:pt x="3332" y="2196"/>
                </a:cubicBezTo>
                <a:lnTo>
                  <a:pt x="3332" y="2196"/>
                </a:lnTo>
                <a:cubicBezTo>
                  <a:pt x="3332" y="2195"/>
                  <a:pt x="3331" y="2195"/>
                  <a:pt x="3330" y="2194"/>
                </a:cubicBezTo>
                <a:lnTo>
                  <a:pt x="3330" y="2194"/>
                </a:lnTo>
                <a:cubicBezTo>
                  <a:pt x="3329" y="2192"/>
                  <a:pt x="3327" y="2190"/>
                  <a:pt x="3326" y="2189"/>
                </a:cubicBezTo>
                <a:lnTo>
                  <a:pt x="3326" y="2189"/>
                </a:lnTo>
                <a:cubicBezTo>
                  <a:pt x="3314" y="2177"/>
                  <a:pt x="3300" y="2166"/>
                  <a:pt x="3284" y="2156"/>
                </a:cubicBezTo>
                <a:lnTo>
                  <a:pt x="3284" y="2156"/>
                </a:lnTo>
                <a:cubicBezTo>
                  <a:pt x="3245" y="2134"/>
                  <a:pt x="3176" y="2118"/>
                  <a:pt x="3099" y="2114"/>
                </a:cubicBezTo>
                <a:lnTo>
                  <a:pt x="3099" y="2114"/>
                </a:lnTo>
                <a:cubicBezTo>
                  <a:pt x="3064" y="2112"/>
                  <a:pt x="3033" y="2092"/>
                  <a:pt x="3015" y="2061"/>
                </a:cubicBezTo>
                <a:lnTo>
                  <a:pt x="3015" y="2061"/>
                </a:lnTo>
                <a:cubicBezTo>
                  <a:pt x="3015" y="2059"/>
                  <a:pt x="3014" y="2058"/>
                  <a:pt x="3013" y="2056"/>
                </a:cubicBezTo>
                <a:lnTo>
                  <a:pt x="3012" y="2055"/>
                </a:lnTo>
                <a:lnTo>
                  <a:pt x="3012" y="2055"/>
                </a:lnTo>
                <a:cubicBezTo>
                  <a:pt x="3004" y="2035"/>
                  <a:pt x="3001" y="2015"/>
                  <a:pt x="3004" y="1994"/>
                </a:cubicBezTo>
                <a:lnTo>
                  <a:pt x="3004" y="1994"/>
                </a:lnTo>
                <a:cubicBezTo>
                  <a:pt x="3005" y="1993"/>
                  <a:pt x="3006" y="1991"/>
                  <a:pt x="3006" y="1989"/>
                </a:cubicBezTo>
                <a:lnTo>
                  <a:pt x="3324" y="1440"/>
                </a:lnTo>
                <a:lnTo>
                  <a:pt x="3324" y="1440"/>
                </a:lnTo>
                <a:cubicBezTo>
                  <a:pt x="3324" y="1439"/>
                  <a:pt x="3324" y="1439"/>
                  <a:pt x="3324" y="1439"/>
                </a:cubicBezTo>
                <a:lnTo>
                  <a:pt x="2493" y="0"/>
                </a:lnTo>
                <a:lnTo>
                  <a:pt x="829" y="0"/>
                </a:lnTo>
                <a:lnTo>
                  <a:pt x="0" y="1434"/>
                </a:lnTo>
                <a:lnTo>
                  <a:pt x="316" y="1982"/>
                </a:lnTo>
                <a:lnTo>
                  <a:pt x="316" y="1982"/>
                </a:lnTo>
                <a:cubicBezTo>
                  <a:pt x="323" y="1986"/>
                  <a:pt x="330" y="1989"/>
                  <a:pt x="337" y="1991"/>
                </a:cubicBezTo>
                <a:lnTo>
                  <a:pt x="337" y="1991"/>
                </a:lnTo>
                <a:cubicBezTo>
                  <a:pt x="340" y="1991"/>
                  <a:pt x="344" y="1992"/>
                  <a:pt x="347" y="1992"/>
                </a:cubicBezTo>
                <a:lnTo>
                  <a:pt x="347" y="1992"/>
                </a:lnTo>
                <a:lnTo>
                  <a:pt x="347" y="1992"/>
                </a:lnTo>
                <a:cubicBezTo>
                  <a:pt x="372" y="1993"/>
                  <a:pt x="395" y="1981"/>
                  <a:pt x="410" y="1960"/>
                </a:cubicBezTo>
                <a:lnTo>
                  <a:pt x="410" y="1960"/>
                </a:lnTo>
                <a:cubicBezTo>
                  <a:pt x="439" y="1917"/>
                  <a:pt x="472" y="1879"/>
                  <a:pt x="504" y="1850"/>
                </a:cubicBezTo>
                <a:lnTo>
                  <a:pt x="504" y="1850"/>
                </a:lnTo>
                <a:cubicBezTo>
                  <a:pt x="520" y="1835"/>
                  <a:pt x="536" y="1823"/>
                  <a:pt x="550" y="1815"/>
                </a:cubicBezTo>
                <a:lnTo>
                  <a:pt x="550" y="1815"/>
                </a:lnTo>
                <a:cubicBezTo>
                  <a:pt x="566" y="1806"/>
                  <a:pt x="581" y="1799"/>
                  <a:pt x="598" y="1794"/>
                </a:cubicBezTo>
                <a:lnTo>
                  <a:pt x="598" y="1794"/>
                </a:lnTo>
                <a:cubicBezTo>
                  <a:pt x="616" y="1789"/>
                  <a:pt x="633" y="1786"/>
                  <a:pt x="651" y="1786"/>
                </a:cubicBezTo>
                <a:lnTo>
                  <a:pt x="651" y="1786"/>
                </a:lnTo>
                <a:cubicBezTo>
                  <a:pt x="654" y="1786"/>
                  <a:pt x="656" y="1786"/>
                  <a:pt x="658" y="1786"/>
                </a:cubicBezTo>
                <a:lnTo>
                  <a:pt x="662" y="1787"/>
                </a:lnTo>
                <a:lnTo>
                  <a:pt x="662" y="1787"/>
                </a:lnTo>
                <a:cubicBezTo>
                  <a:pt x="664" y="1787"/>
                  <a:pt x="665" y="1787"/>
                  <a:pt x="666" y="1787"/>
                </a:cubicBezTo>
                <a:lnTo>
                  <a:pt x="668" y="1787"/>
                </a:lnTo>
                <a:lnTo>
                  <a:pt x="668" y="1787"/>
                </a:lnTo>
                <a:cubicBezTo>
                  <a:pt x="670" y="1788"/>
                  <a:pt x="672" y="1788"/>
                  <a:pt x="674" y="1788"/>
                </a:cubicBezTo>
                <a:lnTo>
                  <a:pt x="674" y="1788"/>
                </a:lnTo>
                <a:cubicBezTo>
                  <a:pt x="674" y="1788"/>
                  <a:pt x="674" y="1788"/>
                  <a:pt x="675" y="1788"/>
                </a:cubicBezTo>
                <a:lnTo>
                  <a:pt x="675" y="1788"/>
                </a:lnTo>
                <a:cubicBezTo>
                  <a:pt x="689" y="1790"/>
                  <a:pt x="702" y="1794"/>
                  <a:pt x="715" y="1799"/>
                </a:cubicBezTo>
                <a:lnTo>
                  <a:pt x="715" y="1799"/>
                </a:lnTo>
                <a:cubicBezTo>
                  <a:pt x="764" y="1817"/>
                  <a:pt x="809" y="1858"/>
                  <a:pt x="841" y="1914"/>
                </a:cubicBezTo>
                <a:lnTo>
                  <a:pt x="841" y="1914"/>
                </a:lnTo>
                <a:cubicBezTo>
                  <a:pt x="877" y="1977"/>
                  <a:pt x="888" y="2040"/>
                  <a:pt x="874" y="2096"/>
                </a:cubicBezTo>
                <a:lnTo>
                  <a:pt x="874" y="2096"/>
                </a:lnTo>
                <a:cubicBezTo>
                  <a:pt x="867" y="2125"/>
                  <a:pt x="853" y="2151"/>
                  <a:pt x="832" y="2175"/>
                </a:cubicBezTo>
                <a:lnTo>
                  <a:pt x="832" y="2175"/>
                </a:lnTo>
                <a:cubicBezTo>
                  <a:pt x="818" y="2190"/>
                  <a:pt x="801" y="2203"/>
                  <a:pt x="781" y="2214"/>
                </a:cubicBezTo>
                <a:lnTo>
                  <a:pt x="781" y="2214"/>
                </a:lnTo>
                <a:cubicBezTo>
                  <a:pt x="739" y="2239"/>
                  <a:pt x="664" y="2257"/>
                  <a:pt x="583" y="2261"/>
                </a:cubicBezTo>
                <a:lnTo>
                  <a:pt x="583" y="2261"/>
                </a:lnTo>
                <a:cubicBezTo>
                  <a:pt x="558" y="2262"/>
                  <a:pt x="537" y="2276"/>
                  <a:pt x="525" y="2298"/>
                </a:cubicBezTo>
                <a:lnTo>
                  <a:pt x="525" y="2298"/>
                </a:lnTo>
                <a:lnTo>
                  <a:pt x="524" y="2299"/>
                </a:lnTo>
                <a:lnTo>
                  <a:pt x="524" y="2299"/>
                </a:lnTo>
                <a:cubicBezTo>
                  <a:pt x="523" y="2301"/>
                  <a:pt x="523" y="2301"/>
                  <a:pt x="523" y="2302"/>
                </a:cubicBezTo>
                <a:lnTo>
                  <a:pt x="523" y="2302"/>
                </a:lnTo>
                <a:cubicBezTo>
                  <a:pt x="522" y="2303"/>
                  <a:pt x="522" y="2304"/>
                  <a:pt x="521" y="2305"/>
                </a:cubicBezTo>
                <a:lnTo>
                  <a:pt x="521" y="2305"/>
                </a:lnTo>
                <a:cubicBezTo>
                  <a:pt x="518" y="2313"/>
                  <a:pt x="517" y="2322"/>
                  <a:pt x="518" y="2331"/>
                </a:cubicBezTo>
                <a:lnTo>
                  <a:pt x="836" y="2882"/>
                </a:lnTo>
                <a:lnTo>
                  <a:pt x="2491" y="2882"/>
                </a:lnTo>
                <a:lnTo>
                  <a:pt x="2798" y="2351"/>
                </a:lnTo>
                <a:lnTo>
                  <a:pt x="2798" y="2351"/>
                </a:lnTo>
                <a:cubicBezTo>
                  <a:pt x="2798" y="2349"/>
                  <a:pt x="2800" y="2348"/>
                  <a:pt x="2801" y="2347"/>
                </a:cubicBezTo>
                <a:lnTo>
                  <a:pt x="2801" y="2347"/>
                </a:lnTo>
                <a:cubicBezTo>
                  <a:pt x="2801" y="2346"/>
                  <a:pt x="2801" y="2346"/>
                  <a:pt x="2802" y="2346"/>
                </a:cubicBezTo>
                <a:lnTo>
                  <a:pt x="2809" y="2334"/>
                </a:lnTo>
                <a:lnTo>
                  <a:pt x="2809" y="2334"/>
                </a:lnTo>
                <a:cubicBezTo>
                  <a:pt x="2810" y="2332"/>
                  <a:pt x="2812" y="2330"/>
                  <a:pt x="2814" y="2329"/>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6">
            <a:extLst>
              <a:ext uri="{FF2B5EF4-FFF2-40B4-BE49-F238E27FC236}">
                <a16:creationId xmlns:a16="http://schemas.microsoft.com/office/drawing/2014/main" id="{AF6DEB83-28B1-6B44-9724-0FB1C6CE51F4}"/>
              </a:ext>
            </a:extLst>
          </p:cNvPr>
          <p:cNvSpPr>
            <a:spLocks noChangeArrowheads="1"/>
          </p:cNvSpPr>
          <p:nvPr/>
        </p:nvSpPr>
        <p:spPr bwMode="auto">
          <a:xfrm>
            <a:off x="7576721" y="3385472"/>
            <a:ext cx="2098563" cy="1796413"/>
          </a:xfrm>
          <a:custGeom>
            <a:avLst/>
            <a:gdLst>
              <a:gd name="T0" fmla="*/ 844 w 3371"/>
              <a:gd name="T1" fmla="*/ 968 h 2884"/>
              <a:gd name="T2" fmla="*/ 718 w 3371"/>
              <a:gd name="T3" fmla="*/ 1083 h 2884"/>
              <a:gd name="T4" fmla="*/ 677 w 3371"/>
              <a:gd name="T5" fmla="*/ 1094 h 2884"/>
              <a:gd name="T6" fmla="*/ 671 w 3371"/>
              <a:gd name="T7" fmla="*/ 1094 h 2884"/>
              <a:gd name="T8" fmla="*/ 670 w 3371"/>
              <a:gd name="T9" fmla="*/ 1095 h 2884"/>
              <a:gd name="T10" fmla="*/ 663 w 3371"/>
              <a:gd name="T11" fmla="*/ 1095 h 2884"/>
              <a:gd name="T12" fmla="*/ 655 w 3371"/>
              <a:gd name="T13" fmla="*/ 1095 h 2884"/>
              <a:gd name="T14" fmla="*/ 655 w 3371"/>
              <a:gd name="T15" fmla="*/ 1095 h 2884"/>
              <a:gd name="T16" fmla="*/ 565 w 3371"/>
              <a:gd name="T17" fmla="*/ 1073 h 2884"/>
              <a:gd name="T18" fmla="*/ 555 w 3371"/>
              <a:gd name="T19" fmla="*/ 1067 h 2884"/>
              <a:gd name="T20" fmla="*/ 413 w 3371"/>
              <a:gd name="T21" fmla="*/ 922 h 2884"/>
              <a:gd name="T22" fmla="*/ 351 w 3371"/>
              <a:gd name="T23" fmla="*/ 890 h 2884"/>
              <a:gd name="T24" fmla="*/ 0 w 3371"/>
              <a:gd name="T25" fmla="*/ 1443 h 2884"/>
              <a:gd name="T26" fmla="*/ 2497 w 3371"/>
              <a:gd name="T27" fmla="*/ 2882 h 2884"/>
              <a:gd name="T28" fmla="*/ 3011 w 3371"/>
              <a:gd name="T29" fmla="*/ 891 h 2884"/>
              <a:gd name="T30" fmla="*/ 3009 w 3371"/>
              <a:gd name="T31" fmla="*/ 885 h 2884"/>
              <a:gd name="T32" fmla="*/ 3020 w 3371"/>
              <a:gd name="T33" fmla="*/ 829 h 2884"/>
              <a:gd name="T34" fmla="*/ 3103 w 3371"/>
              <a:gd name="T35" fmla="*/ 776 h 2884"/>
              <a:gd name="T36" fmla="*/ 3284 w 3371"/>
              <a:gd name="T37" fmla="*/ 730 h 2884"/>
              <a:gd name="T38" fmla="*/ 3292 w 3371"/>
              <a:gd name="T39" fmla="*/ 726 h 2884"/>
              <a:gd name="T40" fmla="*/ 3346 w 3371"/>
              <a:gd name="T41" fmla="*/ 670 h 2884"/>
              <a:gd name="T42" fmla="*/ 3349 w 3371"/>
              <a:gd name="T43" fmla="*/ 665 h 2884"/>
              <a:gd name="T44" fmla="*/ 3352 w 3371"/>
              <a:gd name="T45" fmla="*/ 658 h 2884"/>
              <a:gd name="T46" fmla="*/ 3369 w 3371"/>
              <a:gd name="T47" fmla="*/ 659 h 2884"/>
              <a:gd name="T48" fmla="*/ 3354 w 3371"/>
              <a:gd name="T49" fmla="*/ 653 h 2884"/>
              <a:gd name="T50" fmla="*/ 3363 w 3371"/>
              <a:gd name="T51" fmla="*/ 621 h 2884"/>
              <a:gd name="T52" fmla="*/ 3330 w 3371"/>
              <a:gd name="T53" fmla="*/ 476 h 2884"/>
              <a:gd name="T54" fmla="*/ 3210 w 3371"/>
              <a:gd name="T55" fmla="*/ 371 h 2884"/>
              <a:gd name="T56" fmla="*/ 3137 w 3371"/>
              <a:gd name="T57" fmla="*/ 370 h 2884"/>
              <a:gd name="T58" fmla="*/ 3087 w 3371"/>
              <a:gd name="T59" fmla="*/ 389 h 2884"/>
              <a:gd name="T60" fmla="*/ 2959 w 3371"/>
              <a:gd name="T61" fmla="*/ 526 h 2884"/>
              <a:gd name="T62" fmla="*/ 2873 w 3371"/>
              <a:gd name="T63" fmla="*/ 571 h 2884"/>
              <a:gd name="T64" fmla="*/ 2866 w 3371"/>
              <a:gd name="T65" fmla="*/ 571 h 2884"/>
              <a:gd name="T66" fmla="*/ 2817 w 3371"/>
              <a:gd name="T67" fmla="*/ 553 h 2884"/>
              <a:gd name="T68" fmla="*/ 2813 w 3371"/>
              <a:gd name="T69" fmla="*/ 548 h 2884"/>
              <a:gd name="T70" fmla="*/ 834 w 3371"/>
              <a:gd name="T71" fmla="*/ 0 h 2884"/>
              <a:gd name="T72" fmla="*/ 522 w 3371"/>
              <a:gd name="T73" fmla="*/ 541 h 2884"/>
              <a:gd name="T74" fmla="*/ 530 w 3371"/>
              <a:gd name="T75" fmla="*/ 576 h 2884"/>
              <a:gd name="T76" fmla="*/ 587 w 3371"/>
              <a:gd name="T77" fmla="*/ 614 h 2884"/>
              <a:gd name="T78" fmla="*/ 781 w 3371"/>
              <a:gd name="T79" fmla="*/ 663 h 2884"/>
              <a:gd name="T80" fmla="*/ 791 w 3371"/>
              <a:gd name="T81" fmla="*/ 669 h 2884"/>
              <a:gd name="T82" fmla="*/ 839 w 3371"/>
              <a:gd name="T83" fmla="*/ 711 h 2884"/>
              <a:gd name="T84" fmla="*/ 878 w 3371"/>
              <a:gd name="T85" fmla="*/ 786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1" h="2884">
                <a:moveTo>
                  <a:pt x="844" y="968"/>
                </a:moveTo>
                <a:lnTo>
                  <a:pt x="844" y="968"/>
                </a:lnTo>
                <a:cubicBezTo>
                  <a:pt x="812" y="1023"/>
                  <a:pt x="768" y="1064"/>
                  <a:pt x="718" y="1083"/>
                </a:cubicBezTo>
                <a:lnTo>
                  <a:pt x="718" y="1083"/>
                </a:lnTo>
                <a:cubicBezTo>
                  <a:pt x="706" y="1088"/>
                  <a:pt x="692" y="1092"/>
                  <a:pt x="679" y="1094"/>
                </a:cubicBezTo>
                <a:lnTo>
                  <a:pt x="677" y="1094"/>
                </a:lnTo>
                <a:lnTo>
                  <a:pt x="677" y="1094"/>
                </a:lnTo>
                <a:cubicBezTo>
                  <a:pt x="675" y="1094"/>
                  <a:pt x="673" y="1094"/>
                  <a:pt x="671" y="1094"/>
                </a:cubicBezTo>
                <a:lnTo>
                  <a:pt x="670" y="1095"/>
                </a:lnTo>
                <a:lnTo>
                  <a:pt x="670" y="1095"/>
                </a:lnTo>
                <a:cubicBezTo>
                  <a:pt x="668" y="1095"/>
                  <a:pt x="667" y="1095"/>
                  <a:pt x="666" y="1095"/>
                </a:cubicBezTo>
                <a:lnTo>
                  <a:pt x="663" y="1095"/>
                </a:lnTo>
                <a:lnTo>
                  <a:pt x="663" y="1095"/>
                </a:lnTo>
                <a:cubicBezTo>
                  <a:pt x="660" y="1095"/>
                  <a:pt x="658" y="1095"/>
                  <a:pt x="655" y="1095"/>
                </a:cubicBezTo>
                <a:lnTo>
                  <a:pt x="655" y="1095"/>
                </a:lnTo>
                <a:lnTo>
                  <a:pt x="655" y="1095"/>
                </a:lnTo>
                <a:cubicBezTo>
                  <a:pt x="624" y="1095"/>
                  <a:pt x="595" y="1088"/>
                  <a:pt x="565" y="1073"/>
                </a:cubicBezTo>
                <a:lnTo>
                  <a:pt x="565" y="1073"/>
                </a:lnTo>
                <a:cubicBezTo>
                  <a:pt x="562" y="1071"/>
                  <a:pt x="558" y="1069"/>
                  <a:pt x="555" y="1067"/>
                </a:cubicBezTo>
                <a:lnTo>
                  <a:pt x="555" y="1067"/>
                </a:lnTo>
                <a:cubicBezTo>
                  <a:pt x="511" y="1042"/>
                  <a:pt x="458" y="988"/>
                  <a:pt x="413" y="922"/>
                </a:cubicBezTo>
                <a:lnTo>
                  <a:pt x="413" y="922"/>
                </a:lnTo>
                <a:cubicBezTo>
                  <a:pt x="399" y="901"/>
                  <a:pt x="375" y="889"/>
                  <a:pt x="351" y="890"/>
                </a:cubicBezTo>
                <a:lnTo>
                  <a:pt x="351" y="890"/>
                </a:lnTo>
                <a:cubicBezTo>
                  <a:pt x="336" y="891"/>
                  <a:pt x="323" y="895"/>
                  <a:pt x="311" y="904"/>
                </a:cubicBezTo>
                <a:lnTo>
                  <a:pt x="0" y="1443"/>
                </a:lnTo>
                <a:lnTo>
                  <a:pt x="832" y="2883"/>
                </a:lnTo>
                <a:lnTo>
                  <a:pt x="2497" y="2882"/>
                </a:lnTo>
                <a:lnTo>
                  <a:pt x="3329" y="1440"/>
                </a:lnTo>
                <a:lnTo>
                  <a:pt x="3011" y="891"/>
                </a:lnTo>
                <a:lnTo>
                  <a:pt x="3011" y="891"/>
                </a:lnTo>
                <a:cubicBezTo>
                  <a:pt x="3010" y="889"/>
                  <a:pt x="3009" y="887"/>
                  <a:pt x="3009" y="885"/>
                </a:cubicBezTo>
                <a:lnTo>
                  <a:pt x="3009" y="885"/>
                </a:lnTo>
                <a:cubicBezTo>
                  <a:pt x="3007" y="866"/>
                  <a:pt x="3011" y="846"/>
                  <a:pt x="3020" y="829"/>
                </a:cubicBezTo>
                <a:lnTo>
                  <a:pt x="3020" y="829"/>
                </a:lnTo>
                <a:cubicBezTo>
                  <a:pt x="3036" y="798"/>
                  <a:pt x="3068" y="778"/>
                  <a:pt x="3103" y="776"/>
                </a:cubicBezTo>
                <a:lnTo>
                  <a:pt x="3103" y="776"/>
                </a:lnTo>
                <a:cubicBezTo>
                  <a:pt x="3176" y="770"/>
                  <a:pt x="3244" y="754"/>
                  <a:pt x="3284" y="730"/>
                </a:cubicBezTo>
                <a:lnTo>
                  <a:pt x="3284" y="730"/>
                </a:lnTo>
                <a:cubicBezTo>
                  <a:pt x="3287" y="729"/>
                  <a:pt x="3289" y="727"/>
                  <a:pt x="3292" y="726"/>
                </a:cubicBezTo>
                <a:lnTo>
                  <a:pt x="3292" y="726"/>
                </a:lnTo>
                <a:cubicBezTo>
                  <a:pt x="3315" y="711"/>
                  <a:pt x="3333" y="692"/>
                  <a:pt x="3346" y="670"/>
                </a:cubicBezTo>
                <a:lnTo>
                  <a:pt x="3346" y="670"/>
                </a:lnTo>
                <a:cubicBezTo>
                  <a:pt x="3347" y="669"/>
                  <a:pt x="3348" y="667"/>
                  <a:pt x="3349" y="665"/>
                </a:cubicBezTo>
                <a:lnTo>
                  <a:pt x="3352" y="658"/>
                </a:lnTo>
                <a:lnTo>
                  <a:pt x="3352" y="658"/>
                </a:lnTo>
                <a:cubicBezTo>
                  <a:pt x="3352" y="657"/>
                  <a:pt x="3353" y="655"/>
                  <a:pt x="3354" y="654"/>
                </a:cubicBezTo>
                <a:lnTo>
                  <a:pt x="3369" y="659"/>
                </a:lnTo>
                <a:lnTo>
                  <a:pt x="3354" y="653"/>
                </a:lnTo>
                <a:lnTo>
                  <a:pt x="3354" y="653"/>
                </a:lnTo>
                <a:cubicBezTo>
                  <a:pt x="3359" y="642"/>
                  <a:pt x="3362" y="632"/>
                  <a:pt x="3363" y="621"/>
                </a:cubicBezTo>
                <a:lnTo>
                  <a:pt x="3363" y="621"/>
                </a:lnTo>
                <a:cubicBezTo>
                  <a:pt x="3370" y="576"/>
                  <a:pt x="3359" y="525"/>
                  <a:pt x="3330" y="476"/>
                </a:cubicBezTo>
                <a:lnTo>
                  <a:pt x="3330" y="476"/>
                </a:lnTo>
                <a:cubicBezTo>
                  <a:pt x="3299" y="421"/>
                  <a:pt x="3257" y="385"/>
                  <a:pt x="3210" y="371"/>
                </a:cubicBezTo>
                <a:lnTo>
                  <a:pt x="3210" y="371"/>
                </a:lnTo>
                <a:cubicBezTo>
                  <a:pt x="3186" y="365"/>
                  <a:pt x="3162" y="364"/>
                  <a:pt x="3137" y="370"/>
                </a:cubicBezTo>
                <a:lnTo>
                  <a:pt x="3137" y="370"/>
                </a:lnTo>
                <a:cubicBezTo>
                  <a:pt x="3120" y="373"/>
                  <a:pt x="3103" y="380"/>
                  <a:pt x="3087" y="389"/>
                </a:cubicBezTo>
                <a:lnTo>
                  <a:pt x="3087" y="389"/>
                </a:lnTo>
                <a:cubicBezTo>
                  <a:pt x="3048" y="412"/>
                  <a:pt x="3000" y="463"/>
                  <a:pt x="2959" y="526"/>
                </a:cubicBezTo>
                <a:lnTo>
                  <a:pt x="2959" y="526"/>
                </a:lnTo>
                <a:cubicBezTo>
                  <a:pt x="2940" y="555"/>
                  <a:pt x="2908" y="573"/>
                  <a:pt x="2873" y="571"/>
                </a:cubicBezTo>
                <a:lnTo>
                  <a:pt x="2873" y="571"/>
                </a:lnTo>
                <a:cubicBezTo>
                  <a:pt x="2871" y="571"/>
                  <a:pt x="2869" y="571"/>
                  <a:pt x="2868" y="571"/>
                </a:cubicBezTo>
                <a:lnTo>
                  <a:pt x="2866" y="571"/>
                </a:lnTo>
                <a:lnTo>
                  <a:pt x="2866" y="571"/>
                </a:lnTo>
                <a:cubicBezTo>
                  <a:pt x="2849" y="569"/>
                  <a:pt x="2831" y="563"/>
                  <a:pt x="2817" y="553"/>
                </a:cubicBezTo>
                <a:lnTo>
                  <a:pt x="2817" y="553"/>
                </a:lnTo>
                <a:cubicBezTo>
                  <a:pt x="2815" y="552"/>
                  <a:pt x="2814" y="550"/>
                  <a:pt x="2813" y="548"/>
                </a:cubicBezTo>
                <a:lnTo>
                  <a:pt x="2496" y="0"/>
                </a:lnTo>
                <a:lnTo>
                  <a:pt x="834" y="0"/>
                </a:lnTo>
                <a:lnTo>
                  <a:pt x="522" y="541"/>
                </a:lnTo>
                <a:lnTo>
                  <a:pt x="522" y="541"/>
                </a:lnTo>
                <a:cubicBezTo>
                  <a:pt x="521" y="553"/>
                  <a:pt x="523" y="565"/>
                  <a:pt x="530" y="576"/>
                </a:cubicBezTo>
                <a:lnTo>
                  <a:pt x="530" y="576"/>
                </a:lnTo>
                <a:cubicBezTo>
                  <a:pt x="541" y="598"/>
                  <a:pt x="563" y="612"/>
                  <a:pt x="587" y="614"/>
                </a:cubicBezTo>
                <a:lnTo>
                  <a:pt x="587" y="614"/>
                </a:lnTo>
                <a:cubicBezTo>
                  <a:pt x="665" y="619"/>
                  <a:pt x="738" y="637"/>
                  <a:pt x="781" y="663"/>
                </a:cubicBezTo>
                <a:lnTo>
                  <a:pt x="781" y="663"/>
                </a:lnTo>
                <a:cubicBezTo>
                  <a:pt x="785" y="664"/>
                  <a:pt x="788" y="667"/>
                  <a:pt x="791" y="669"/>
                </a:cubicBezTo>
                <a:lnTo>
                  <a:pt x="791" y="669"/>
                </a:lnTo>
                <a:cubicBezTo>
                  <a:pt x="810" y="681"/>
                  <a:pt x="826" y="695"/>
                  <a:pt x="839" y="711"/>
                </a:cubicBezTo>
                <a:lnTo>
                  <a:pt x="839" y="711"/>
                </a:lnTo>
                <a:cubicBezTo>
                  <a:pt x="858" y="733"/>
                  <a:pt x="871" y="758"/>
                  <a:pt x="878" y="786"/>
                </a:cubicBezTo>
                <a:lnTo>
                  <a:pt x="878" y="786"/>
                </a:lnTo>
                <a:cubicBezTo>
                  <a:pt x="892" y="842"/>
                  <a:pt x="881" y="905"/>
                  <a:pt x="844" y="968"/>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Freeform 26">
            <a:extLst>
              <a:ext uri="{FF2B5EF4-FFF2-40B4-BE49-F238E27FC236}">
                <a16:creationId xmlns:a16="http://schemas.microsoft.com/office/drawing/2014/main" id="{9646B213-2FBC-7D48-B0CB-11EF1C1CA107}"/>
              </a:ext>
            </a:extLst>
          </p:cNvPr>
          <p:cNvSpPr>
            <a:spLocks noChangeArrowheads="1"/>
          </p:cNvSpPr>
          <p:nvPr/>
        </p:nvSpPr>
        <p:spPr bwMode="auto">
          <a:xfrm>
            <a:off x="2319328" y="2726236"/>
            <a:ext cx="32328" cy="677833"/>
          </a:xfrm>
          <a:custGeom>
            <a:avLst/>
            <a:gdLst>
              <a:gd name="connsiteX0" fmla="*/ 31694 w 64655"/>
              <a:gd name="connsiteY0" fmla="*/ 1214095 h 1355665"/>
              <a:gd name="connsiteX1" fmla="*/ 64655 w 64655"/>
              <a:gd name="connsiteY1" fmla="*/ 1245696 h 1355665"/>
              <a:gd name="connsiteX2" fmla="*/ 64655 w 64655"/>
              <a:gd name="connsiteY2" fmla="*/ 1322801 h 1355665"/>
              <a:gd name="connsiteX3" fmla="*/ 31694 w 64655"/>
              <a:gd name="connsiteY3" fmla="*/ 1355665 h 1355665"/>
              <a:gd name="connsiteX4" fmla="*/ 0 w 64655"/>
              <a:gd name="connsiteY4" fmla="*/ 1322801 h 1355665"/>
              <a:gd name="connsiteX5" fmla="*/ 0 w 64655"/>
              <a:gd name="connsiteY5" fmla="*/ 1245696 h 1355665"/>
              <a:gd name="connsiteX6" fmla="*/ 31694 w 64655"/>
              <a:gd name="connsiteY6" fmla="*/ 1214095 h 1355665"/>
              <a:gd name="connsiteX7" fmla="*/ 31694 w 64655"/>
              <a:gd name="connsiteY7" fmla="*/ 888615 h 1355665"/>
              <a:gd name="connsiteX8" fmla="*/ 64655 w 64655"/>
              <a:gd name="connsiteY8" fmla="*/ 919740 h 1355665"/>
              <a:gd name="connsiteX9" fmla="*/ 64655 w 64655"/>
              <a:gd name="connsiteY9" fmla="*/ 1081592 h 1355665"/>
              <a:gd name="connsiteX10" fmla="*/ 31694 w 64655"/>
              <a:gd name="connsiteY10" fmla="*/ 1113962 h 1355665"/>
              <a:gd name="connsiteX11" fmla="*/ 0 w 64655"/>
              <a:gd name="connsiteY11" fmla="*/ 1081592 h 1355665"/>
              <a:gd name="connsiteX12" fmla="*/ 0 w 64655"/>
              <a:gd name="connsiteY12" fmla="*/ 919740 h 1355665"/>
              <a:gd name="connsiteX13" fmla="*/ 31694 w 64655"/>
              <a:gd name="connsiteY13" fmla="*/ 888615 h 1355665"/>
              <a:gd name="connsiteX14" fmla="*/ 31694 w 64655"/>
              <a:gd name="connsiteY14" fmla="*/ 561177 h 1355665"/>
              <a:gd name="connsiteX15" fmla="*/ 64655 w 64655"/>
              <a:gd name="connsiteY15" fmla="*/ 593547 h 1355665"/>
              <a:gd name="connsiteX16" fmla="*/ 64655 w 64655"/>
              <a:gd name="connsiteY16" fmla="*/ 756644 h 1355665"/>
              <a:gd name="connsiteX17" fmla="*/ 31694 w 64655"/>
              <a:gd name="connsiteY17" fmla="*/ 787769 h 1355665"/>
              <a:gd name="connsiteX18" fmla="*/ 0 w 64655"/>
              <a:gd name="connsiteY18" fmla="*/ 756644 h 1355665"/>
              <a:gd name="connsiteX19" fmla="*/ 0 w 64655"/>
              <a:gd name="connsiteY19" fmla="*/ 593547 h 1355665"/>
              <a:gd name="connsiteX20" fmla="*/ 31694 w 64655"/>
              <a:gd name="connsiteY20" fmla="*/ 561177 h 1355665"/>
              <a:gd name="connsiteX21" fmla="*/ 31694 w 64655"/>
              <a:gd name="connsiteY21" fmla="*/ 236228 h 1355665"/>
              <a:gd name="connsiteX22" fmla="*/ 64655 w 64655"/>
              <a:gd name="connsiteY22" fmla="*/ 267354 h 1355665"/>
              <a:gd name="connsiteX23" fmla="*/ 64655 w 64655"/>
              <a:gd name="connsiteY23" fmla="*/ 430450 h 1355665"/>
              <a:gd name="connsiteX24" fmla="*/ 31694 w 64655"/>
              <a:gd name="connsiteY24" fmla="*/ 462821 h 1355665"/>
              <a:gd name="connsiteX25" fmla="*/ 0 w 64655"/>
              <a:gd name="connsiteY25" fmla="*/ 430450 h 1355665"/>
              <a:gd name="connsiteX26" fmla="*/ 0 w 64655"/>
              <a:gd name="connsiteY26" fmla="*/ 267354 h 1355665"/>
              <a:gd name="connsiteX27" fmla="*/ 31694 w 64655"/>
              <a:gd name="connsiteY27" fmla="*/ 236228 h 1355665"/>
              <a:gd name="connsiteX28" fmla="*/ 31694 w 64655"/>
              <a:gd name="connsiteY28" fmla="*/ 0 h 1355665"/>
              <a:gd name="connsiteX29" fmla="*/ 64655 w 64655"/>
              <a:gd name="connsiteY29" fmla="*/ 30657 h 1355665"/>
              <a:gd name="connsiteX30" fmla="*/ 64655 w 64655"/>
              <a:gd name="connsiteY30" fmla="*/ 105459 h 1355665"/>
              <a:gd name="connsiteX31" fmla="*/ 31694 w 64655"/>
              <a:gd name="connsiteY31" fmla="*/ 136116 h 1355665"/>
              <a:gd name="connsiteX32" fmla="*/ 0 w 64655"/>
              <a:gd name="connsiteY32" fmla="*/ 105459 h 1355665"/>
              <a:gd name="connsiteX33" fmla="*/ 0 w 64655"/>
              <a:gd name="connsiteY33" fmla="*/ 30657 h 1355665"/>
              <a:gd name="connsiteX34" fmla="*/ 31694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1694" y="1214095"/>
                </a:moveTo>
                <a:cubicBezTo>
                  <a:pt x="49442" y="1214095"/>
                  <a:pt x="64655" y="1227999"/>
                  <a:pt x="64655" y="1245696"/>
                </a:cubicBezTo>
                <a:lnTo>
                  <a:pt x="64655" y="1322801"/>
                </a:lnTo>
                <a:cubicBezTo>
                  <a:pt x="64655" y="1340497"/>
                  <a:pt x="49442" y="1355665"/>
                  <a:pt x="31694" y="1355665"/>
                </a:cubicBezTo>
                <a:cubicBezTo>
                  <a:pt x="13945" y="1355665"/>
                  <a:pt x="0" y="1340497"/>
                  <a:pt x="0" y="1322801"/>
                </a:cubicBezTo>
                <a:lnTo>
                  <a:pt x="0" y="1245696"/>
                </a:lnTo>
                <a:cubicBezTo>
                  <a:pt x="0" y="1227999"/>
                  <a:pt x="13945" y="1214095"/>
                  <a:pt x="31694" y="1214095"/>
                </a:cubicBezTo>
                <a:close/>
                <a:moveTo>
                  <a:pt x="31694" y="888615"/>
                </a:moveTo>
                <a:cubicBezTo>
                  <a:pt x="49442" y="888615"/>
                  <a:pt x="64655" y="902310"/>
                  <a:pt x="64655" y="919740"/>
                </a:cubicBezTo>
                <a:lnTo>
                  <a:pt x="64655" y="1081592"/>
                </a:lnTo>
                <a:cubicBezTo>
                  <a:pt x="64655" y="1099022"/>
                  <a:pt x="49442" y="1113962"/>
                  <a:pt x="31694" y="1113962"/>
                </a:cubicBezTo>
                <a:cubicBezTo>
                  <a:pt x="13945" y="1113962"/>
                  <a:pt x="0" y="1099022"/>
                  <a:pt x="0" y="1081592"/>
                </a:cubicBezTo>
                <a:lnTo>
                  <a:pt x="0" y="919740"/>
                </a:lnTo>
                <a:cubicBezTo>
                  <a:pt x="0" y="902310"/>
                  <a:pt x="13945" y="888615"/>
                  <a:pt x="31694" y="888615"/>
                </a:cubicBezTo>
                <a:close/>
                <a:moveTo>
                  <a:pt x="31694" y="561177"/>
                </a:moveTo>
                <a:cubicBezTo>
                  <a:pt x="49442" y="561177"/>
                  <a:pt x="64655" y="576117"/>
                  <a:pt x="64655" y="593547"/>
                </a:cubicBezTo>
                <a:lnTo>
                  <a:pt x="64655" y="756644"/>
                </a:lnTo>
                <a:cubicBezTo>
                  <a:pt x="64655" y="774074"/>
                  <a:pt x="49442" y="787769"/>
                  <a:pt x="31694" y="787769"/>
                </a:cubicBezTo>
                <a:cubicBezTo>
                  <a:pt x="13945" y="787769"/>
                  <a:pt x="0" y="774074"/>
                  <a:pt x="0" y="756644"/>
                </a:cubicBezTo>
                <a:lnTo>
                  <a:pt x="0" y="593547"/>
                </a:lnTo>
                <a:cubicBezTo>
                  <a:pt x="0" y="576117"/>
                  <a:pt x="13945" y="561177"/>
                  <a:pt x="31694" y="561177"/>
                </a:cubicBezTo>
                <a:close/>
                <a:moveTo>
                  <a:pt x="31694" y="236228"/>
                </a:moveTo>
                <a:cubicBezTo>
                  <a:pt x="49442" y="236228"/>
                  <a:pt x="64655" y="249923"/>
                  <a:pt x="64655" y="267354"/>
                </a:cubicBezTo>
                <a:lnTo>
                  <a:pt x="64655" y="430450"/>
                </a:lnTo>
                <a:cubicBezTo>
                  <a:pt x="64655" y="447880"/>
                  <a:pt x="49442" y="462821"/>
                  <a:pt x="31694" y="462821"/>
                </a:cubicBezTo>
                <a:cubicBezTo>
                  <a:pt x="13945" y="462821"/>
                  <a:pt x="0" y="447880"/>
                  <a:pt x="0" y="430450"/>
                </a:cubicBezTo>
                <a:lnTo>
                  <a:pt x="0" y="267354"/>
                </a:lnTo>
                <a:cubicBezTo>
                  <a:pt x="0" y="249923"/>
                  <a:pt x="13945" y="236228"/>
                  <a:pt x="31694" y="236228"/>
                </a:cubicBezTo>
                <a:close/>
                <a:moveTo>
                  <a:pt x="31694" y="0"/>
                </a:moveTo>
                <a:cubicBezTo>
                  <a:pt x="49442" y="0"/>
                  <a:pt x="64655" y="13489"/>
                  <a:pt x="64655" y="30657"/>
                </a:cubicBezTo>
                <a:lnTo>
                  <a:pt x="64655" y="105459"/>
                </a:lnTo>
                <a:cubicBezTo>
                  <a:pt x="64655" y="122627"/>
                  <a:pt x="49442" y="136116"/>
                  <a:pt x="31694" y="136116"/>
                </a:cubicBezTo>
                <a:cubicBezTo>
                  <a:pt x="13945" y="136116"/>
                  <a:pt x="0" y="122627"/>
                  <a:pt x="0" y="105459"/>
                </a:cubicBezTo>
                <a:lnTo>
                  <a:pt x="0" y="30657"/>
                </a:lnTo>
                <a:cubicBezTo>
                  <a:pt x="0" y="13489"/>
                  <a:pt x="13945" y="0"/>
                  <a:pt x="31694" y="0"/>
                </a:cubicBezTo>
                <a:close/>
              </a:path>
            </a:pathLst>
          </a:custGeom>
          <a:solidFill>
            <a:schemeClr val="accent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27">
            <a:extLst>
              <a:ext uri="{FF2B5EF4-FFF2-40B4-BE49-F238E27FC236}">
                <a16:creationId xmlns:a16="http://schemas.microsoft.com/office/drawing/2014/main" id="{861EED83-1FAE-644B-AEBE-6C08688E4388}"/>
              </a:ext>
            </a:extLst>
          </p:cNvPr>
          <p:cNvSpPr>
            <a:spLocks noChangeArrowheads="1"/>
          </p:cNvSpPr>
          <p:nvPr/>
        </p:nvSpPr>
        <p:spPr bwMode="auto">
          <a:xfrm>
            <a:off x="3906984" y="4234237"/>
            <a:ext cx="32328" cy="680582"/>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chemeClr val="accent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Freeform 28">
            <a:extLst>
              <a:ext uri="{FF2B5EF4-FFF2-40B4-BE49-F238E27FC236}">
                <a16:creationId xmlns:a16="http://schemas.microsoft.com/office/drawing/2014/main" id="{E3A3ABDA-2A48-5A40-8EE0-9C9F86CDF6DB}"/>
              </a:ext>
            </a:extLst>
          </p:cNvPr>
          <p:cNvSpPr>
            <a:spLocks noChangeArrowheads="1"/>
          </p:cNvSpPr>
          <p:nvPr/>
        </p:nvSpPr>
        <p:spPr bwMode="auto">
          <a:xfrm>
            <a:off x="5469918" y="2726236"/>
            <a:ext cx="32328" cy="677833"/>
          </a:xfrm>
          <a:custGeom>
            <a:avLst/>
            <a:gdLst>
              <a:gd name="connsiteX0" fmla="*/ 32962 w 64655"/>
              <a:gd name="connsiteY0" fmla="*/ 1214095 h 1355665"/>
              <a:gd name="connsiteX1" fmla="*/ 64655 w 64655"/>
              <a:gd name="connsiteY1" fmla="*/ 1245696 h 1355665"/>
              <a:gd name="connsiteX2" fmla="*/ 64655 w 64655"/>
              <a:gd name="connsiteY2" fmla="*/ 1322801 h 1355665"/>
              <a:gd name="connsiteX3" fmla="*/ 32962 w 64655"/>
              <a:gd name="connsiteY3" fmla="*/ 1355665 h 1355665"/>
              <a:gd name="connsiteX4" fmla="*/ 0 w 64655"/>
              <a:gd name="connsiteY4" fmla="*/ 1322801 h 1355665"/>
              <a:gd name="connsiteX5" fmla="*/ 0 w 64655"/>
              <a:gd name="connsiteY5" fmla="*/ 1245696 h 1355665"/>
              <a:gd name="connsiteX6" fmla="*/ 32962 w 64655"/>
              <a:gd name="connsiteY6" fmla="*/ 1214095 h 1355665"/>
              <a:gd name="connsiteX7" fmla="*/ 32962 w 64655"/>
              <a:gd name="connsiteY7" fmla="*/ 888615 h 1355665"/>
              <a:gd name="connsiteX8" fmla="*/ 64655 w 64655"/>
              <a:gd name="connsiteY8" fmla="*/ 919740 h 1355665"/>
              <a:gd name="connsiteX9" fmla="*/ 64655 w 64655"/>
              <a:gd name="connsiteY9" fmla="*/ 1081592 h 1355665"/>
              <a:gd name="connsiteX10" fmla="*/ 32962 w 64655"/>
              <a:gd name="connsiteY10" fmla="*/ 1113962 h 1355665"/>
              <a:gd name="connsiteX11" fmla="*/ 0 w 64655"/>
              <a:gd name="connsiteY11" fmla="*/ 1081592 h 1355665"/>
              <a:gd name="connsiteX12" fmla="*/ 0 w 64655"/>
              <a:gd name="connsiteY12" fmla="*/ 919740 h 1355665"/>
              <a:gd name="connsiteX13" fmla="*/ 32962 w 64655"/>
              <a:gd name="connsiteY13" fmla="*/ 888615 h 1355665"/>
              <a:gd name="connsiteX14" fmla="*/ 32962 w 64655"/>
              <a:gd name="connsiteY14" fmla="*/ 561177 h 1355665"/>
              <a:gd name="connsiteX15" fmla="*/ 64655 w 64655"/>
              <a:gd name="connsiteY15" fmla="*/ 593547 h 1355665"/>
              <a:gd name="connsiteX16" fmla="*/ 64655 w 64655"/>
              <a:gd name="connsiteY16" fmla="*/ 756644 h 1355665"/>
              <a:gd name="connsiteX17" fmla="*/ 32962 w 64655"/>
              <a:gd name="connsiteY17" fmla="*/ 787769 h 1355665"/>
              <a:gd name="connsiteX18" fmla="*/ 0 w 64655"/>
              <a:gd name="connsiteY18" fmla="*/ 756644 h 1355665"/>
              <a:gd name="connsiteX19" fmla="*/ 0 w 64655"/>
              <a:gd name="connsiteY19" fmla="*/ 593547 h 1355665"/>
              <a:gd name="connsiteX20" fmla="*/ 32962 w 64655"/>
              <a:gd name="connsiteY20" fmla="*/ 561177 h 1355665"/>
              <a:gd name="connsiteX21" fmla="*/ 32962 w 64655"/>
              <a:gd name="connsiteY21" fmla="*/ 236228 h 1355665"/>
              <a:gd name="connsiteX22" fmla="*/ 64655 w 64655"/>
              <a:gd name="connsiteY22" fmla="*/ 267354 h 1355665"/>
              <a:gd name="connsiteX23" fmla="*/ 64655 w 64655"/>
              <a:gd name="connsiteY23" fmla="*/ 430450 h 1355665"/>
              <a:gd name="connsiteX24" fmla="*/ 32962 w 64655"/>
              <a:gd name="connsiteY24" fmla="*/ 462821 h 1355665"/>
              <a:gd name="connsiteX25" fmla="*/ 0 w 64655"/>
              <a:gd name="connsiteY25" fmla="*/ 430450 h 1355665"/>
              <a:gd name="connsiteX26" fmla="*/ 0 w 64655"/>
              <a:gd name="connsiteY26" fmla="*/ 267354 h 1355665"/>
              <a:gd name="connsiteX27" fmla="*/ 32962 w 64655"/>
              <a:gd name="connsiteY27" fmla="*/ 236228 h 1355665"/>
              <a:gd name="connsiteX28" fmla="*/ 32962 w 64655"/>
              <a:gd name="connsiteY28" fmla="*/ 0 h 1355665"/>
              <a:gd name="connsiteX29" fmla="*/ 64655 w 64655"/>
              <a:gd name="connsiteY29" fmla="*/ 30657 h 1355665"/>
              <a:gd name="connsiteX30" fmla="*/ 64655 w 64655"/>
              <a:gd name="connsiteY30" fmla="*/ 105459 h 1355665"/>
              <a:gd name="connsiteX31" fmla="*/ 32962 w 64655"/>
              <a:gd name="connsiteY31" fmla="*/ 136116 h 1355665"/>
              <a:gd name="connsiteX32" fmla="*/ 0 w 64655"/>
              <a:gd name="connsiteY32" fmla="*/ 105459 h 1355665"/>
              <a:gd name="connsiteX33" fmla="*/ 0 w 64655"/>
              <a:gd name="connsiteY33" fmla="*/ 30657 h 1355665"/>
              <a:gd name="connsiteX34" fmla="*/ 32962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2962" y="1214095"/>
                </a:moveTo>
                <a:cubicBezTo>
                  <a:pt x="49442" y="1214095"/>
                  <a:pt x="64655" y="1227999"/>
                  <a:pt x="64655" y="1245696"/>
                </a:cubicBezTo>
                <a:lnTo>
                  <a:pt x="64655" y="1322801"/>
                </a:lnTo>
                <a:cubicBezTo>
                  <a:pt x="64655" y="1340497"/>
                  <a:pt x="49442" y="1355665"/>
                  <a:pt x="32962" y="1355665"/>
                </a:cubicBezTo>
                <a:cubicBezTo>
                  <a:pt x="15213" y="1355665"/>
                  <a:pt x="0" y="1340497"/>
                  <a:pt x="0" y="1322801"/>
                </a:cubicBezTo>
                <a:lnTo>
                  <a:pt x="0" y="1245696"/>
                </a:lnTo>
                <a:cubicBezTo>
                  <a:pt x="0" y="1227999"/>
                  <a:pt x="15213" y="1214095"/>
                  <a:pt x="32962" y="1214095"/>
                </a:cubicBezTo>
                <a:close/>
                <a:moveTo>
                  <a:pt x="32962" y="888615"/>
                </a:moveTo>
                <a:cubicBezTo>
                  <a:pt x="49442" y="888615"/>
                  <a:pt x="64655" y="902310"/>
                  <a:pt x="64655" y="919740"/>
                </a:cubicBezTo>
                <a:lnTo>
                  <a:pt x="64655" y="1081592"/>
                </a:lnTo>
                <a:cubicBezTo>
                  <a:pt x="64655" y="1099022"/>
                  <a:pt x="49442" y="1113962"/>
                  <a:pt x="32962" y="1113962"/>
                </a:cubicBezTo>
                <a:cubicBezTo>
                  <a:pt x="15213" y="1113962"/>
                  <a:pt x="0" y="1099022"/>
                  <a:pt x="0" y="1081592"/>
                </a:cubicBezTo>
                <a:lnTo>
                  <a:pt x="0" y="919740"/>
                </a:lnTo>
                <a:cubicBezTo>
                  <a:pt x="0" y="902310"/>
                  <a:pt x="15213" y="888615"/>
                  <a:pt x="32962" y="888615"/>
                </a:cubicBezTo>
                <a:close/>
                <a:moveTo>
                  <a:pt x="32962" y="561177"/>
                </a:moveTo>
                <a:cubicBezTo>
                  <a:pt x="49442" y="561177"/>
                  <a:pt x="64655" y="576117"/>
                  <a:pt x="64655" y="593547"/>
                </a:cubicBezTo>
                <a:lnTo>
                  <a:pt x="64655" y="756644"/>
                </a:lnTo>
                <a:cubicBezTo>
                  <a:pt x="64655" y="774074"/>
                  <a:pt x="49442" y="787769"/>
                  <a:pt x="32962" y="787769"/>
                </a:cubicBezTo>
                <a:cubicBezTo>
                  <a:pt x="15213" y="787769"/>
                  <a:pt x="0" y="774074"/>
                  <a:pt x="0" y="756644"/>
                </a:cubicBezTo>
                <a:lnTo>
                  <a:pt x="0" y="593547"/>
                </a:lnTo>
                <a:cubicBezTo>
                  <a:pt x="0" y="576117"/>
                  <a:pt x="15213" y="561177"/>
                  <a:pt x="32962" y="561177"/>
                </a:cubicBezTo>
                <a:close/>
                <a:moveTo>
                  <a:pt x="32962" y="236228"/>
                </a:moveTo>
                <a:cubicBezTo>
                  <a:pt x="49442" y="236228"/>
                  <a:pt x="64655" y="249923"/>
                  <a:pt x="64655" y="267354"/>
                </a:cubicBezTo>
                <a:lnTo>
                  <a:pt x="64655" y="430450"/>
                </a:lnTo>
                <a:cubicBezTo>
                  <a:pt x="64655" y="447880"/>
                  <a:pt x="49442" y="462821"/>
                  <a:pt x="32962" y="462821"/>
                </a:cubicBezTo>
                <a:cubicBezTo>
                  <a:pt x="15213" y="462821"/>
                  <a:pt x="0" y="447880"/>
                  <a:pt x="0" y="430450"/>
                </a:cubicBezTo>
                <a:lnTo>
                  <a:pt x="0" y="267354"/>
                </a:lnTo>
                <a:cubicBezTo>
                  <a:pt x="0" y="249923"/>
                  <a:pt x="15213" y="236228"/>
                  <a:pt x="32962" y="236228"/>
                </a:cubicBezTo>
                <a:close/>
                <a:moveTo>
                  <a:pt x="32962" y="0"/>
                </a:moveTo>
                <a:cubicBezTo>
                  <a:pt x="49442" y="0"/>
                  <a:pt x="64655" y="13489"/>
                  <a:pt x="64655" y="30657"/>
                </a:cubicBezTo>
                <a:lnTo>
                  <a:pt x="64655" y="105459"/>
                </a:lnTo>
                <a:cubicBezTo>
                  <a:pt x="64655" y="122627"/>
                  <a:pt x="49442" y="136116"/>
                  <a:pt x="32962" y="136116"/>
                </a:cubicBezTo>
                <a:cubicBezTo>
                  <a:pt x="15213" y="136116"/>
                  <a:pt x="0" y="122627"/>
                  <a:pt x="0" y="105459"/>
                </a:cubicBezTo>
                <a:lnTo>
                  <a:pt x="0" y="30657"/>
                </a:lnTo>
                <a:cubicBezTo>
                  <a:pt x="0" y="13489"/>
                  <a:pt x="15213" y="0"/>
                  <a:pt x="32962" y="0"/>
                </a:cubicBezTo>
                <a:close/>
              </a:path>
            </a:pathLst>
          </a:custGeom>
          <a:solidFill>
            <a:schemeClr val="accent3"/>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Freeform 29">
            <a:extLst>
              <a:ext uri="{FF2B5EF4-FFF2-40B4-BE49-F238E27FC236}">
                <a16:creationId xmlns:a16="http://schemas.microsoft.com/office/drawing/2014/main" id="{D2E0CADA-4A1A-BB48-BABB-C0E7CE0D9BBB}"/>
              </a:ext>
            </a:extLst>
          </p:cNvPr>
          <p:cNvSpPr>
            <a:spLocks noChangeArrowheads="1"/>
          </p:cNvSpPr>
          <p:nvPr/>
        </p:nvSpPr>
        <p:spPr bwMode="auto">
          <a:xfrm>
            <a:off x="7079548" y="4234237"/>
            <a:ext cx="32340" cy="680582"/>
          </a:xfrm>
          <a:custGeom>
            <a:avLst/>
            <a:gdLst>
              <a:gd name="connsiteX0" fmla="*/ 32340 w 64679"/>
              <a:gd name="connsiteY0" fmla="*/ 1219583 h 1361164"/>
              <a:gd name="connsiteX1" fmla="*/ 64679 w 64679"/>
              <a:gd name="connsiteY1" fmla="*/ 1252159 h 1361164"/>
              <a:gd name="connsiteX2" fmla="*/ 64679 w 64679"/>
              <a:gd name="connsiteY2" fmla="*/ 1328588 h 1361164"/>
              <a:gd name="connsiteX3" fmla="*/ 32340 w 64679"/>
              <a:gd name="connsiteY3" fmla="*/ 1361164 h 1361164"/>
              <a:gd name="connsiteX4" fmla="*/ 0 w 64679"/>
              <a:gd name="connsiteY4" fmla="*/ 1328588 h 1361164"/>
              <a:gd name="connsiteX5" fmla="*/ 0 w 64679"/>
              <a:gd name="connsiteY5" fmla="*/ 1252159 h 1361164"/>
              <a:gd name="connsiteX6" fmla="*/ 32340 w 64679"/>
              <a:gd name="connsiteY6" fmla="*/ 1219583 h 1361164"/>
              <a:gd name="connsiteX7" fmla="*/ 32340 w 64679"/>
              <a:gd name="connsiteY7" fmla="*/ 894102 h 1361164"/>
              <a:gd name="connsiteX8" fmla="*/ 64679 w 64679"/>
              <a:gd name="connsiteY8" fmla="*/ 925227 h 1361164"/>
              <a:gd name="connsiteX9" fmla="*/ 64679 w 64679"/>
              <a:gd name="connsiteY9" fmla="*/ 1088324 h 1361164"/>
              <a:gd name="connsiteX10" fmla="*/ 32340 w 64679"/>
              <a:gd name="connsiteY10" fmla="*/ 1119449 h 1361164"/>
              <a:gd name="connsiteX11" fmla="*/ 0 w 64679"/>
              <a:gd name="connsiteY11" fmla="*/ 1088324 h 1361164"/>
              <a:gd name="connsiteX12" fmla="*/ 0 w 64679"/>
              <a:gd name="connsiteY12" fmla="*/ 925227 h 1361164"/>
              <a:gd name="connsiteX13" fmla="*/ 32340 w 64679"/>
              <a:gd name="connsiteY13" fmla="*/ 894102 h 1361164"/>
              <a:gd name="connsiteX14" fmla="*/ 32340 w 64679"/>
              <a:gd name="connsiteY14" fmla="*/ 566663 h 1361164"/>
              <a:gd name="connsiteX15" fmla="*/ 64679 w 64679"/>
              <a:gd name="connsiteY15" fmla="*/ 599034 h 1361164"/>
              <a:gd name="connsiteX16" fmla="*/ 64679 w 64679"/>
              <a:gd name="connsiteY16" fmla="*/ 762130 h 1361164"/>
              <a:gd name="connsiteX17" fmla="*/ 32340 w 64679"/>
              <a:gd name="connsiteY17" fmla="*/ 794501 h 1361164"/>
              <a:gd name="connsiteX18" fmla="*/ 0 w 64679"/>
              <a:gd name="connsiteY18" fmla="*/ 762130 h 1361164"/>
              <a:gd name="connsiteX19" fmla="*/ 0 w 64679"/>
              <a:gd name="connsiteY19" fmla="*/ 599034 h 1361164"/>
              <a:gd name="connsiteX20" fmla="*/ 32340 w 64679"/>
              <a:gd name="connsiteY20" fmla="*/ 566663 h 1361164"/>
              <a:gd name="connsiteX21" fmla="*/ 32340 w 64679"/>
              <a:gd name="connsiteY21" fmla="*/ 241715 h 1361164"/>
              <a:gd name="connsiteX22" fmla="*/ 64679 w 64679"/>
              <a:gd name="connsiteY22" fmla="*/ 272840 h 1361164"/>
              <a:gd name="connsiteX23" fmla="*/ 64679 w 64679"/>
              <a:gd name="connsiteY23" fmla="*/ 435937 h 1361164"/>
              <a:gd name="connsiteX24" fmla="*/ 32340 w 64679"/>
              <a:gd name="connsiteY24" fmla="*/ 467062 h 1361164"/>
              <a:gd name="connsiteX25" fmla="*/ 0 w 64679"/>
              <a:gd name="connsiteY25" fmla="*/ 435937 h 1361164"/>
              <a:gd name="connsiteX26" fmla="*/ 0 w 64679"/>
              <a:gd name="connsiteY26" fmla="*/ 272840 h 1361164"/>
              <a:gd name="connsiteX27" fmla="*/ 32340 w 64679"/>
              <a:gd name="connsiteY27" fmla="*/ 241715 h 1361164"/>
              <a:gd name="connsiteX28" fmla="*/ 32340 w 64679"/>
              <a:gd name="connsiteY28" fmla="*/ 0 h 1361164"/>
              <a:gd name="connsiteX29" fmla="*/ 64679 w 64679"/>
              <a:gd name="connsiteY29" fmla="*/ 32864 h 1361164"/>
              <a:gd name="connsiteX30" fmla="*/ 64679 w 64679"/>
              <a:gd name="connsiteY30" fmla="*/ 109970 h 1361164"/>
              <a:gd name="connsiteX31" fmla="*/ 32340 w 64679"/>
              <a:gd name="connsiteY31" fmla="*/ 141570 h 1361164"/>
              <a:gd name="connsiteX32" fmla="*/ 0 w 64679"/>
              <a:gd name="connsiteY32" fmla="*/ 109970 h 1361164"/>
              <a:gd name="connsiteX33" fmla="*/ 0 w 64679"/>
              <a:gd name="connsiteY33" fmla="*/ 32864 h 1361164"/>
              <a:gd name="connsiteX34" fmla="*/ 32340 w 64679"/>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79" h="1361164">
                <a:moveTo>
                  <a:pt x="32340" y="1219583"/>
                </a:moveTo>
                <a:cubicBezTo>
                  <a:pt x="49753" y="1219583"/>
                  <a:pt x="64679" y="1234618"/>
                  <a:pt x="64679" y="1252159"/>
                </a:cubicBezTo>
                <a:lnTo>
                  <a:pt x="64679" y="1328588"/>
                </a:lnTo>
                <a:cubicBezTo>
                  <a:pt x="64679" y="1347382"/>
                  <a:pt x="49753" y="1361164"/>
                  <a:pt x="32340" y="1361164"/>
                </a:cubicBezTo>
                <a:cubicBezTo>
                  <a:pt x="14926" y="1361164"/>
                  <a:pt x="0" y="1347382"/>
                  <a:pt x="0" y="1328588"/>
                </a:cubicBezTo>
                <a:lnTo>
                  <a:pt x="0" y="1252159"/>
                </a:lnTo>
                <a:cubicBezTo>
                  <a:pt x="0" y="1234618"/>
                  <a:pt x="14926" y="1219583"/>
                  <a:pt x="32340" y="1219583"/>
                </a:cubicBezTo>
                <a:close/>
                <a:moveTo>
                  <a:pt x="32340" y="894102"/>
                </a:moveTo>
                <a:cubicBezTo>
                  <a:pt x="49753" y="894102"/>
                  <a:pt x="64679" y="907797"/>
                  <a:pt x="64679" y="925227"/>
                </a:cubicBezTo>
                <a:lnTo>
                  <a:pt x="64679" y="1088324"/>
                </a:lnTo>
                <a:cubicBezTo>
                  <a:pt x="64679" y="1105754"/>
                  <a:pt x="49753" y="1119449"/>
                  <a:pt x="32340" y="1119449"/>
                </a:cubicBezTo>
                <a:cubicBezTo>
                  <a:pt x="14926" y="1119449"/>
                  <a:pt x="0" y="1105754"/>
                  <a:pt x="0" y="1088324"/>
                </a:cubicBezTo>
                <a:lnTo>
                  <a:pt x="0" y="925227"/>
                </a:lnTo>
                <a:cubicBezTo>
                  <a:pt x="0" y="907797"/>
                  <a:pt x="14926" y="894102"/>
                  <a:pt x="32340" y="894102"/>
                </a:cubicBezTo>
                <a:close/>
                <a:moveTo>
                  <a:pt x="32340" y="566663"/>
                </a:moveTo>
                <a:cubicBezTo>
                  <a:pt x="49753" y="566663"/>
                  <a:pt x="64679" y="581603"/>
                  <a:pt x="64679" y="599034"/>
                </a:cubicBezTo>
                <a:lnTo>
                  <a:pt x="64679" y="762130"/>
                </a:lnTo>
                <a:cubicBezTo>
                  <a:pt x="64679" y="779560"/>
                  <a:pt x="49753" y="794501"/>
                  <a:pt x="32340" y="794501"/>
                </a:cubicBezTo>
                <a:cubicBezTo>
                  <a:pt x="14926" y="794501"/>
                  <a:pt x="0" y="779560"/>
                  <a:pt x="0" y="762130"/>
                </a:cubicBezTo>
                <a:lnTo>
                  <a:pt x="0" y="599034"/>
                </a:lnTo>
                <a:cubicBezTo>
                  <a:pt x="0" y="581603"/>
                  <a:pt x="14926" y="566663"/>
                  <a:pt x="32340" y="566663"/>
                </a:cubicBezTo>
                <a:close/>
                <a:moveTo>
                  <a:pt x="32340" y="241715"/>
                </a:moveTo>
                <a:cubicBezTo>
                  <a:pt x="49753" y="241715"/>
                  <a:pt x="64679" y="255410"/>
                  <a:pt x="64679" y="272840"/>
                </a:cubicBezTo>
                <a:lnTo>
                  <a:pt x="64679" y="435937"/>
                </a:lnTo>
                <a:cubicBezTo>
                  <a:pt x="64679" y="453367"/>
                  <a:pt x="49753" y="467062"/>
                  <a:pt x="32340" y="467062"/>
                </a:cubicBezTo>
                <a:cubicBezTo>
                  <a:pt x="14926" y="467062"/>
                  <a:pt x="0" y="453367"/>
                  <a:pt x="0" y="435937"/>
                </a:cubicBezTo>
                <a:lnTo>
                  <a:pt x="0" y="272840"/>
                </a:lnTo>
                <a:cubicBezTo>
                  <a:pt x="0" y="255410"/>
                  <a:pt x="14926" y="241715"/>
                  <a:pt x="32340" y="241715"/>
                </a:cubicBezTo>
                <a:close/>
                <a:moveTo>
                  <a:pt x="32340" y="0"/>
                </a:moveTo>
                <a:cubicBezTo>
                  <a:pt x="49753" y="0"/>
                  <a:pt x="64679" y="15168"/>
                  <a:pt x="64679" y="32864"/>
                </a:cubicBezTo>
                <a:lnTo>
                  <a:pt x="64679" y="109970"/>
                </a:lnTo>
                <a:cubicBezTo>
                  <a:pt x="64679" y="127666"/>
                  <a:pt x="49753" y="141570"/>
                  <a:pt x="32340" y="141570"/>
                </a:cubicBezTo>
                <a:cubicBezTo>
                  <a:pt x="14926" y="141570"/>
                  <a:pt x="0" y="127666"/>
                  <a:pt x="0" y="109970"/>
                </a:cubicBezTo>
                <a:lnTo>
                  <a:pt x="0" y="32864"/>
                </a:lnTo>
                <a:cubicBezTo>
                  <a:pt x="0" y="15168"/>
                  <a:pt x="14926" y="0"/>
                  <a:pt x="32340" y="0"/>
                </a:cubicBezTo>
                <a:close/>
              </a:path>
            </a:pathLst>
          </a:custGeom>
          <a:solidFill>
            <a:schemeClr val="accent4"/>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Freeform 30">
            <a:extLst>
              <a:ext uri="{FF2B5EF4-FFF2-40B4-BE49-F238E27FC236}">
                <a16:creationId xmlns:a16="http://schemas.microsoft.com/office/drawing/2014/main" id="{17B94009-E54E-184A-A8B1-D95EFE95A0D3}"/>
              </a:ext>
            </a:extLst>
          </p:cNvPr>
          <p:cNvSpPr>
            <a:spLocks noChangeArrowheads="1"/>
          </p:cNvSpPr>
          <p:nvPr/>
        </p:nvSpPr>
        <p:spPr bwMode="auto">
          <a:xfrm>
            <a:off x="8656140" y="2714049"/>
            <a:ext cx="32328" cy="677833"/>
          </a:xfrm>
          <a:custGeom>
            <a:avLst/>
            <a:gdLst>
              <a:gd name="connsiteX0" fmla="*/ 32962 w 64656"/>
              <a:gd name="connsiteY0" fmla="*/ 1214095 h 1355665"/>
              <a:gd name="connsiteX1" fmla="*/ 64656 w 64656"/>
              <a:gd name="connsiteY1" fmla="*/ 1245696 h 1355665"/>
              <a:gd name="connsiteX2" fmla="*/ 64656 w 64656"/>
              <a:gd name="connsiteY2" fmla="*/ 1322801 h 1355665"/>
              <a:gd name="connsiteX3" fmla="*/ 32962 w 64656"/>
              <a:gd name="connsiteY3" fmla="*/ 1355665 h 1355665"/>
              <a:gd name="connsiteX4" fmla="*/ 0 w 64656"/>
              <a:gd name="connsiteY4" fmla="*/ 1322801 h 1355665"/>
              <a:gd name="connsiteX5" fmla="*/ 0 w 64656"/>
              <a:gd name="connsiteY5" fmla="*/ 1245696 h 1355665"/>
              <a:gd name="connsiteX6" fmla="*/ 32962 w 64656"/>
              <a:gd name="connsiteY6" fmla="*/ 1214095 h 1355665"/>
              <a:gd name="connsiteX7" fmla="*/ 32962 w 64656"/>
              <a:gd name="connsiteY7" fmla="*/ 888615 h 1355665"/>
              <a:gd name="connsiteX8" fmla="*/ 64656 w 64656"/>
              <a:gd name="connsiteY8" fmla="*/ 919740 h 1355665"/>
              <a:gd name="connsiteX9" fmla="*/ 64656 w 64656"/>
              <a:gd name="connsiteY9" fmla="*/ 1081592 h 1355665"/>
              <a:gd name="connsiteX10" fmla="*/ 32962 w 64656"/>
              <a:gd name="connsiteY10" fmla="*/ 1113962 h 1355665"/>
              <a:gd name="connsiteX11" fmla="*/ 0 w 64656"/>
              <a:gd name="connsiteY11" fmla="*/ 1081592 h 1355665"/>
              <a:gd name="connsiteX12" fmla="*/ 0 w 64656"/>
              <a:gd name="connsiteY12" fmla="*/ 919740 h 1355665"/>
              <a:gd name="connsiteX13" fmla="*/ 32962 w 64656"/>
              <a:gd name="connsiteY13" fmla="*/ 888615 h 1355665"/>
              <a:gd name="connsiteX14" fmla="*/ 32962 w 64656"/>
              <a:gd name="connsiteY14" fmla="*/ 561177 h 1355665"/>
              <a:gd name="connsiteX15" fmla="*/ 64656 w 64656"/>
              <a:gd name="connsiteY15" fmla="*/ 593547 h 1355665"/>
              <a:gd name="connsiteX16" fmla="*/ 64656 w 64656"/>
              <a:gd name="connsiteY16" fmla="*/ 756644 h 1355665"/>
              <a:gd name="connsiteX17" fmla="*/ 32962 w 64656"/>
              <a:gd name="connsiteY17" fmla="*/ 787769 h 1355665"/>
              <a:gd name="connsiteX18" fmla="*/ 0 w 64656"/>
              <a:gd name="connsiteY18" fmla="*/ 756644 h 1355665"/>
              <a:gd name="connsiteX19" fmla="*/ 0 w 64656"/>
              <a:gd name="connsiteY19" fmla="*/ 593547 h 1355665"/>
              <a:gd name="connsiteX20" fmla="*/ 32962 w 64656"/>
              <a:gd name="connsiteY20" fmla="*/ 561177 h 1355665"/>
              <a:gd name="connsiteX21" fmla="*/ 32962 w 64656"/>
              <a:gd name="connsiteY21" fmla="*/ 236228 h 1355665"/>
              <a:gd name="connsiteX22" fmla="*/ 64656 w 64656"/>
              <a:gd name="connsiteY22" fmla="*/ 267354 h 1355665"/>
              <a:gd name="connsiteX23" fmla="*/ 64656 w 64656"/>
              <a:gd name="connsiteY23" fmla="*/ 430450 h 1355665"/>
              <a:gd name="connsiteX24" fmla="*/ 32962 w 64656"/>
              <a:gd name="connsiteY24" fmla="*/ 462821 h 1355665"/>
              <a:gd name="connsiteX25" fmla="*/ 0 w 64656"/>
              <a:gd name="connsiteY25" fmla="*/ 430450 h 1355665"/>
              <a:gd name="connsiteX26" fmla="*/ 0 w 64656"/>
              <a:gd name="connsiteY26" fmla="*/ 267354 h 1355665"/>
              <a:gd name="connsiteX27" fmla="*/ 32962 w 64656"/>
              <a:gd name="connsiteY27" fmla="*/ 236228 h 1355665"/>
              <a:gd name="connsiteX28" fmla="*/ 32962 w 64656"/>
              <a:gd name="connsiteY28" fmla="*/ 0 h 1355665"/>
              <a:gd name="connsiteX29" fmla="*/ 64656 w 64656"/>
              <a:gd name="connsiteY29" fmla="*/ 30657 h 1355665"/>
              <a:gd name="connsiteX30" fmla="*/ 64656 w 64656"/>
              <a:gd name="connsiteY30" fmla="*/ 105459 h 1355665"/>
              <a:gd name="connsiteX31" fmla="*/ 32962 w 64656"/>
              <a:gd name="connsiteY31" fmla="*/ 136116 h 1355665"/>
              <a:gd name="connsiteX32" fmla="*/ 0 w 64656"/>
              <a:gd name="connsiteY32" fmla="*/ 105459 h 1355665"/>
              <a:gd name="connsiteX33" fmla="*/ 0 w 64656"/>
              <a:gd name="connsiteY33" fmla="*/ 30657 h 1355665"/>
              <a:gd name="connsiteX34" fmla="*/ 32962 w 64656"/>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6" h="1355665">
                <a:moveTo>
                  <a:pt x="32962" y="1214095"/>
                </a:moveTo>
                <a:cubicBezTo>
                  <a:pt x="50710" y="1214095"/>
                  <a:pt x="64656" y="1227999"/>
                  <a:pt x="64656" y="1245696"/>
                </a:cubicBezTo>
                <a:lnTo>
                  <a:pt x="64656" y="1322801"/>
                </a:lnTo>
                <a:cubicBezTo>
                  <a:pt x="64656" y="1340497"/>
                  <a:pt x="50710" y="1355665"/>
                  <a:pt x="32962" y="1355665"/>
                </a:cubicBezTo>
                <a:cubicBezTo>
                  <a:pt x="15212" y="1355665"/>
                  <a:pt x="0" y="1340497"/>
                  <a:pt x="0" y="1322801"/>
                </a:cubicBezTo>
                <a:lnTo>
                  <a:pt x="0" y="1245696"/>
                </a:lnTo>
                <a:cubicBezTo>
                  <a:pt x="0" y="1227999"/>
                  <a:pt x="15212" y="1214095"/>
                  <a:pt x="32962" y="1214095"/>
                </a:cubicBezTo>
                <a:close/>
                <a:moveTo>
                  <a:pt x="32962" y="888615"/>
                </a:moveTo>
                <a:cubicBezTo>
                  <a:pt x="50710" y="888615"/>
                  <a:pt x="64656" y="902310"/>
                  <a:pt x="64656" y="919740"/>
                </a:cubicBezTo>
                <a:lnTo>
                  <a:pt x="64656" y="1081592"/>
                </a:lnTo>
                <a:cubicBezTo>
                  <a:pt x="64656" y="1099022"/>
                  <a:pt x="50710" y="1113962"/>
                  <a:pt x="32962" y="1113962"/>
                </a:cubicBezTo>
                <a:cubicBezTo>
                  <a:pt x="15212" y="1113962"/>
                  <a:pt x="0" y="1099022"/>
                  <a:pt x="0" y="1081592"/>
                </a:cubicBezTo>
                <a:lnTo>
                  <a:pt x="0" y="919740"/>
                </a:lnTo>
                <a:cubicBezTo>
                  <a:pt x="0" y="902310"/>
                  <a:pt x="15212" y="888615"/>
                  <a:pt x="32962" y="888615"/>
                </a:cubicBezTo>
                <a:close/>
                <a:moveTo>
                  <a:pt x="32962" y="561177"/>
                </a:moveTo>
                <a:cubicBezTo>
                  <a:pt x="50710" y="561177"/>
                  <a:pt x="64656" y="576117"/>
                  <a:pt x="64656" y="593547"/>
                </a:cubicBezTo>
                <a:lnTo>
                  <a:pt x="64656" y="756644"/>
                </a:lnTo>
                <a:cubicBezTo>
                  <a:pt x="64656" y="774074"/>
                  <a:pt x="50710" y="787769"/>
                  <a:pt x="32962" y="787769"/>
                </a:cubicBezTo>
                <a:cubicBezTo>
                  <a:pt x="15212" y="787769"/>
                  <a:pt x="0" y="774074"/>
                  <a:pt x="0" y="756644"/>
                </a:cubicBezTo>
                <a:lnTo>
                  <a:pt x="0" y="593547"/>
                </a:lnTo>
                <a:cubicBezTo>
                  <a:pt x="0" y="576117"/>
                  <a:pt x="15212" y="561177"/>
                  <a:pt x="32962" y="561177"/>
                </a:cubicBezTo>
                <a:close/>
                <a:moveTo>
                  <a:pt x="32962" y="236228"/>
                </a:moveTo>
                <a:cubicBezTo>
                  <a:pt x="50710" y="236228"/>
                  <a:pt x="64656" y="249923"/>
                  <a:pt x="64656" y="267354"/>
                </a:cubicBezTo>
                <a:lnTo>
                  <a:pt x="64656" y="430450"/>
                </a:lnTo>
                <a:cubicBezTo>
                  <a:pt x="64656" y="447880"/>
                  <a:pt x="50710" y="462821"/>
                  <a:pt x="32962" y="462821"/>
                </a:cubicBezTo>
                <a:cubicBezTo>
                  <a:pt x="15212" y="462821"/>
                  <a:pt x="0" y="447880"/>
                  <a:pt x="0" y="430450"/>
                </a:cubicBezTo>
                <a:lnTo>
                  <a:pt x="0" y="267354"/>
                </a:lnTo>
                <a:cubicBezTo>
                  <a:pt x="0" y="249923"/>
                  <a:pt x="15212" y="236228"/>
                  <a:pt x="32962" y="236228"/>
                </a:cubicBezTo>
                <a:close/>
                <a:moveTo>
                  <a:pt x="32962" y="0"/>
                </a:moveTo>
                <a:cubicBezTo>
                  <a:pt x="50710" y="0"/>
                  <a:pt x="64656" y="13489"/>
                  <a:pt x="64656" y="30657"/>
                </a:cubicBezTo>
                <a:lnTo>
                  <a:pt x="64656" y="105459"/>
                </a:lnTo>
                <a:cubicBezTo>
                  <a:pt x="64656" y="122627"/>
                  <a:pt x="50710" y="136116"/>
                  <a:pt x="32962" y="136116"/>
                </a:cubicBezTo>
                <a:cubicBezTo>
                  <a:pt x="15212" y="136116"/>
                  <a:pt x="0" y="122627"/>
                  <a:pt x="0" y="105459"/>
                </a:cubicBezTo>
                <a:lnTo>
                  <a:pt x="0" y="30657"/>
                </a:lnTo>
                <a:cubicBezTo>
                  <a:pt x="0" y="13489"/>
                  <a:pt x="15212" y="0"/>
                  <a:pt x="32962" y="0"/>
                </a:cubicBezTo>
                <a:close/>
              </a:path>
            </a:pathLst>
          </a:custGeom>
          <a:solidFill>
            <a:schemeClr val="accent5"/>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9D46E10-6EC2-AF4A-B43D-F4E978BA3091}"/>
              </a:ext>
            </a:extLst>
          </p:cNvPr>
          <p:cNvSpPr txBox="1"/>
          <p:nvPr/>
        </p:nvSpPr>
        <p:spPr>
          <a:xfrm>
            <a:off x="1391344" y="1764589"/>
            <a:ext cx="224867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Can be used to obscure fund origins</a:t>
            </a:r>
          </a:p>
        </p:txBody>
      </p:sp>
      <p:sp>
        <p:nvSpPr>
          <p:cNvPr id="7" name="TextBox 6">
            <a:extLst>
              <a:ext uri="{FF2B5EF4-FFF2-40B4-BE49-F238E27FC236}">
                <a16:creationId xmlns:a16="http://schemas.microsoft.com/office/drawing/2014/main" id="{B2B6D017-FF22-5049-8122-48C02B156308}"/>
              </a:ext>
            </a:extLst>
          </p:cNvPr>
          <p:cNvSpPr txBox="1"/>
          <p:nvPr/>
        </p:nvSpPr>
        <p:spPr>
          <a:xfrm>
            <a:off x="4352042" y="1271514"/>
            <a:ext cx="3420232" cy="352982"/>
          </a:xfrm>
          <a:prstGeom prst="rect">
            <a:avLst/>
          </a:prstGeom>
          <a:noFill/>
        </p:spPr>
        <p:txBody>
          <a:bodyPr wrap="none" rtlCol="0" anchor="b">
            <a:spAutoFit/>
          </a:bodyPr>
          <a:lstStyle/>
          <a:p>
            <a:pPr marL="0" marR="0" lvl="0" indent="0" algn="ctr" defTabSz="914400" rtl="0" eaLnBrk="1" fontAlgn="auto" latinLnBrk="0" hangingPunct="1">
              <a:lnSpc>
                <a:spcPts val="216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Layering Complex ownership structures</a:t>
            </a:r>
            <a:endParaRPr kumimoji="0" lang="en-US" sz="1400" b="1" i="0" u="none" strike="noStrike" kern="1200" cap="none" spc="-15" normalizeH="0" baseline="0" noProof="0" dirty="0">
              <a:ln>
                <a:noFill/>
              </a:ln>
              <a:solidFill>
                <a:srgbClr val="0E2841"/>
              </a:solidFill>
              <a:effectLst/>
              <a:uLnTx/>
              <a:uFillTx/>
              <a:latin typeface="Source Sans Pro" panose="020B0503030403020204" pitchFamily="34" charset="0"/>
              <a:ea typeface="Source Sans Pro" panose="020B0503030403020204" pitchFamily="34" charset="0"/>
              <a:cs typeface="+mn-cs"/>
            </a:endParaRPr>
          </a:p>
        </p:txBody>
      </p:sp>
      <p:sp>
        <p:nvSpPr>
          <p:cNvPr id="10" name="TextBox 9">
            <a:extLst>
              <a:ext uri="{FF2B5EF4-FFF2-40B4-BE49-F238E27FC236}">
                <a16:creationId xmlns:a16="http://schemas.microsoft.com/office/drawing/2014/main" id="{D5D954D3-C2F4-F74B-AE14-1B9106F6F9DC}"/>
              </a:ext>
            </a:extLst>
          </p:cNvPr>
          <p:cNvSpPr txBox="1"/>
          <p:nvPr/>
        </p:nvSpPr>
        <p:spPr>
          <a:xfrm>
            <a:off x="4491473" y="1787095"/>
            <a:ext cx="2062327" cy="1001428"/>
          </a:xfrm>
          <a:prstGeom prst="rect">
            <a:avLst/>
          </a:prstGeom>
          <a:noFill/>
        </p:spPr>
        <p:txBody>
          <a:bodyPr wrap="square" rtlCol="0" anchor="t">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aa-ET" altLang="aa-ET" sz="1200" b="0" i="0" u="none" strike="noStrike" kern="1200" cap="none" spc="0" normalizeH="0" baseline="0" noProof="0" dirty="0">
                <a:ln>
                  <a:noFill/>
                </a:ln>
                <a:solidFill>
                  <a:prstClr val="black"/>
                </a:solidFill>
                <a:effectLst/>
                <a:uLnTx/>
                <a:uFillTx/>
                <a:latin typeface="Aptos" panose="02110004020202020204"/>
                <a:ea typeface="+mn-ea"/>
                <a:cs typeface="+mn-cs"/>
              </a:rPr>
              <a:t>Discretionary trusts do</a:t>
            </a:r>
            <a:r>
              <a:rPr kumimoji="0" lang="en-US" altLang="aa-ET" sz="1200" b="0" i="0" u="none" strike="noStrike" kern="1200" cap="none" spc="0" normalizeH="0" baseline="0" noProof="0" dirty="0">
                <a:ln>
                  <a:noFill/>
                </a:ln>
                <a:solidFill>
                  <a:prstClr val="black"/>
                </a:solidFill>
                <a:effectLst/>
                <a:uLnTx/>
                <a:uFillTx/>
                <a:latin typeface="Aptos" panose="02110004020202020204"/>
                <a:ea typeface="+mn-ea"/>
                <a:cs typeface="+mn-cs"/>
              </a:rPr>
              <a:t> not </a:t>
            </a:r>
            <a:r>
              <a:rPr kumimoji="0" lang="aa-ET" altLang="aa-ET" sz="1200" b="0" i="0" u="none" strike="noStrike" kern="1200" cap="none" spc="0" normalizeH="0" baseline="0" noProof="0" dirty="0">
                <a:ln>
                  <a:noFill/>
                </a:ln>
                <a:solidFill>
                  <a:prstClr val="black"/>
                </a:solidFill>
                <a:effectLst/>
                <a:uLnTx/>
                <a:uFillTx/>
                <a:latin typeface="Aptos" panose="02110004020202020204"/>
                <a:ea typeface="+mn-ea"/>
                <a:cs typeface="+mn-cs"/>
              </a:rPr>
              <a:t> provide beneficiary details at setup</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300" b="0" i="0" u="none" strike="noStrike" kern="1200" cap="none" spc="-15"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a:t>
            </a:r>
          </a:p>
        </p:txBody>
      </p:sp>
      <p:sp>
        <p:nvSpPr>
          <p:cNvPr id="13" name="TextBox 12">
            <a:extLst>
              <a:ext uri="{FF2B5EF4-FFF2-40B4-BE49-F238E27FC236}">
                <a16:creationId xmlns:a16="http://schemas.microsoft.com/office/drawing/2014/main" id="{C9D7FE62-7267-C841-BB31-34B89D2AC80F}"/>
              </a:ext>
            </a:extLst>
          </p:cNvPr>
          <p:cNvSpPr txBox="1"/>
          <p:nvPr/>
        </p:nvSpPr>
        <p:spPr>
          <a:xfrm>
            <a:off x="6062158" y="5288445"/>
            <a:ext cx="2062327" cy="1001428"/>
          </a:xfrm>
          <a:prstGeom prst="rect">
            <a:avLst/>
          </a:prstGeom>
          <a:noFill/>
        </p:spPr>
        <p:txBody>
          <a:bodyPr wrap="square" rtlCol="0" anchor="t">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Complex layering make it difficult to identify true ownership</a:t>
            </a:r>
          </a:p>
          <a:p>
            <a:pPr marL="0" marR="0" lvl="0" indent="0" algn="ctr" defTabSz="914400" rtl="0" eaLnBrk="1" fontAlgn="auto" latinLnBrk="0" hangingPunct="1">
              <a:lnSpc>
                <a:spcPts val="1800"/>
              </a:lnSpc>
              <a:spcBef>
                <a:spcPts val="0"/>
              </a:spcBef>
              <a:spcAft>
                <a:spcPts val="0"/>
              </a:spcAft>
              <a:buClrTx/>
              <a:buSzTx/>
              <a:buFontTx/>
              <a:buNone/>
              <a:tabLst/>
              <a:defRPr/>
            </a:pPr>
            <a:endParaRPr kumimoji="0" lang="en-US" sz="1300" b="0" i="0" u="none" strike="noStrike" kern="1200" cap="none" spc="-15"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
        <p:nvSpPr>
          <p:cNvPr id="15" name="TextBox 14">
            <a:extLst>
              <a:ext uri="{FF2B5EF4-FFF2-40B4-BE49-F238E27FC236}">
                <a16:creationId xmlns:a16="http://schemas.microsoft.com/office/drawing/2014/main" id="{A29B5E1F-159E-D54D-85EF-2F2DAA5505F4}"/>
              </a:ext>
            </a:extLst>
          </p:cNvPr>
          <p:cNvSpPr txBox="1"/>
          <p:nvPr/>
        </p:nvSpPr>
        <p:spPr>
          <a:xfrm>
            <a:off x="7081259" y="1882084"/>
            <a:ext cx="3420232" cy="770596"/>
          </a:xfrm>
          <a:prstGeom prst="rect">
            <a:avLst/>
          </a:prstGeom>
          <a:noFill/>
        </p:spPr>
        <p:txBody>
          <a:bodyPr wrap="square" rtlCol="0" anchor="t">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Cross-border transactions further complicate:</a:t>
            </a:r>
          </a:p>
          <a:p>
            <a:pPr marL="0" marR="0" lvl="0" indent="0" algn="ctr"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Determining the Ultimate Beneficial Owner</a:t>
            </a:r>
            <a:endParaRPr kumimoji="0" lang="en-US" sz="1200" b="0" i="0" u="none" strike="sng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300" b="0" i="0" u="none" strike="noStrike" kern="1200" cap="none" spc="-15"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a:t>
            </a:r>
          </a:p>
        </p:txBody>
      </p:sp>
      <p:sp>
        <p:nvSpPr>
          <p:cNvPr id="17" name="TextBox 16">
            <a:extLst>
              <a:ext uri="{FF2B5EF4-FFF2-40B4-BE49-F238E27FC236}">
                <a16:creationId xmlns:a16="http://schemas.microsoft.com/office/drawing/2014/main" id="{050CE2F2-DD54-6D48-81CE-EC4C03074D75}"/>
              </a:ext>
            </a:extLst>
          </p:cNvPr>
          <p:cNvSpPr txBox="1"/>
          <p:nvPr/>
        </p:nvSpPr>
        <p:spPr>
          <a:xfrm>
            <a:off x="2023443" y="3774207"/>
            <a:ext cx="606897" cy="1015663"/>
          </a:xfrm>
          <a:prstGeom prst="rect">
            <a:avLst/>
          </a:prstGeom>
          <a:noFill/>
        </p:spPr>
        <p:txBody>
          <a:bodyPr wrap="none" rtlCol="0" anchor="ctr">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1" i="0" u="none" strike="noStrike" kern="1200" cap="none" spc="-145"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A</a:t>
            </a:r>
          </a:p>
        </p:txBody>
      </p:sp>
      <p:sp>
        <p:nvSpPr>
          <p:cNvPr id="18" name="TextBox 17">
            <a:extLst>
              <a:ext uri="{FF2B5EF4-FFF2-40B4-BE49-F238E27FC236}">
                <a16:creationId xmlns:a16="http://schemas.microsoft.com/office/drawing/2014/main" id="{8ABE79F7-8E01-574B-AB1A-0DD75FA44381}"/>
              </a:ext>
            </a:extLst>
          </p:cNvPr>
          <p:cNvSpPr txBox="1"/>
          <p:nvPr/>
        </p:nvSpPr>
        <p:spPr>
          <a:xfrm>
            <a:off x="3600191" y="2817897"/>
            <a:ext cx="630942" cy="1015663"/>
          </a:xfrm>
          <a:prstGeom prst="rect">
            <a:avLst/>
          </a:prstGeom>
          <a:noFill/>
        </p:spPr>
        <p:txBody>
          <a:bodyPr wrap="none" rtlCol="0" anchor="ctr">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1" i="0" u="none" strike="noStrike" kern="1200" cap="none" spc="-145"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B</a:t>
            </a:r>
          </a:p>
        </p:txBody>
      </p:sp>
      <p:sp>
        <p:nvSpPr>
          <p:cNvPr id="19" name="TextBox 18">
            <a:extLst>
              <a:ext uri="{FF2B5EF4-FFF2-40B4-BE49-F238E27FC236}">
                <a16:creationId xmlns:a16="http://schemas.microsoft.com/office/drawing/2014/main" id="{A2792774-58AA-9041-BB45-4D5F9A834C26}"/>
              </a:ext>
            </a:extLst>
          </p:cNvPr>
          <p:cNvSpPr txBox="1"/>
          <p:nvPr/>
        </p:nvSpPr>
        <p:spPr>
          <a:xfrm>
            <a:off x="5199453" y="3774207"/>
            <a:ext cx="613309" cy="1015663"/>
          </a:xfrm>
          <a:prstGeom prst="rect">
            <a:avLst/>
          </a:prstGeom>
          <a:noFill/>
        </p:spPr>
        <p:txBody>
          <a:bodyPr wrap="none" rtlCol="0" anchor="ctr">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1" i="0" u="none" strike="noStrike" kern="1200" cap="none" spc="-145"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C</a:t>
            </a:r>
          </a:p>
        </p:txBody>
      </p:sp>
      <p:sp>
        <p:nvSpPr>
          <p:cNvPr id="20" name="TextBox 19">
            <a:extLst>
              <a:ext uri="{FF2B5EF4-FFF2-40B4-BE49-F238E27FC236}">
                <a16:creationId xmlns:a16="http://schemas.microsoft.com/office/drawing/2014/main" id="{69C3B041-AEFA-1944-A0DB-4CA536AB4CFB}"/>
              </a:ext>
            </a:extLst>
          </p:cNvPr>
          <p:cNvSpPr txBox="1"/>
          <p:nvPr/>
        </p:nvSpPr>
        <p:spPr>
          <a:xfrm>
            <a:off x="6704320" y="2817897"/>
            <a:ext cx="654988" cy="1015663"/>
          </a:xfrm>
          <a:prstGeom prst="rect">
            <a:avLst/>
          </a:prstGeom>
          <a:noFill/>
        </p:spPr>
        <p:txBody>
          <a:bodyPr wrap="none" rtlCol="0" anchor="ctr">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1" i="0" u="none" strike="noStrike" kern="1200" cap="none" spc="-145"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D</a:t>
            </a:r>
          </a:p>
        </p:txBody>
      </p:sp>
      <p:sp>
        <p:nvSpPr>
          <p:cNvPr id="21" name="TextBox 20">
            <a:extLst>
              <a:ext uri="{FF2B5EF4-FFF2-40B4-BE49-F238E27FC236}">
                <a16:creationId xmlns:a16="http://schemas.microsoft.com/office/drawing/2014/main" id="{82BE4122-CE23-2F45-9118-7F461E176E62}"/>
              </a:ext>
            </a:extLst>
          </p:cNvPr>
          <p:cNvSpPr txBox="1"/>
          <p:nvPr/>
        </p:nvSpPr>
        <p:spPr>
          <a:xfrm>
            <a:off x="8284722" y="3774207"/>
            <a:ext cx="587661" cy="1015663"/>
          </a:xfrm>
          <a:prstGeom prst="rect">
            <a:avLst/>
          </a:prstGeom>
          <a:noFill/>
        </p:spPr>
        <p:txBody>
          <a:bodyPr wrap="none" rtlCol="0" anchor="ctr">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1" i="0" u="none" strike="noStrike" kern="1200" cap="none" spc="-145"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E</a:t>
            </a:r>
          </a:p>
        </p:txBody>
      </p:sp>
      <p:sp>
        <p:nvSpPr>
          <p:cNvPr id="3" name="Title 1">
            <a:extLst>
              <a:ext uri="{FF2B5EF4-FFF2-40B4-BE49-F238E27FC236}">
                <a16:creationId xmlns:a16="http://schemas.microsoft.com/office/drawing/2014/main" id="{2955A8FD-1DA7-5ED5-95C0-2AF61E4C1A23}"/>
              </a:ext>
            </a:extLst>
          </p:cNvPr>
          <p:cNvSpPr txBox="1">
            <a:spLocks/>
          </p:cNvSpPr>
          <p:nvPr/>
        </p:nvSpPr>
        <p:spPr>
          <a:xfrm>
            <a:off x="0" y="0"/>
            <a:ext cx="12192000" cy="799373"/>
          </a:xfrm>
          <a:prstGeom prst="rect">
            <a:avLst/>
          </a:prstGeom>
          <a:solidFill>
            <a:schemeClr val="tx2">
              <a:lumMod val="90000"/>
              <a:lumOff val="1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b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TCSPs SECTOR </a:t>
            </a:r>
            <a: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ML VULNERABILITY  </a:t>
            </a:r>
            <a:b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endPar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endParaRPr>
          </a:p>
        </p:txBody>
      </p:sp>
      <p:sp>
        <p:nvSpPr>
          <p:cNvPr id="12" name="TextBox 11">
            <a:extLst>
              <a:ext uri="{FF2B5EF4-FFF2-40B4-BE49-F238E27FC236}">
                <a16:creationId xmlns:a16="http://schemas.microsoft.com/office/drawing/2014/main" id="{8B4B8172-6622-6B15-F37B-F1111B914FC2}"/>
              </a:ext>
            </a:extLst>
          </p:cNvPr>
          <p:cNvSpPr txBox="1"/>
          <p:nvPr/>
        </p:nvSpPr>
        <p:spPr>
          <a:xfrm>
            <a:off x="2755900" y="939800"/>
            <a:ext cx="68419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Vulnerability of Trusts </a:t>
            </a:r>
            <a:endParaRPr kumimoji="0" lang="aa-ET"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6" name="TextBox 35">
            <a:extLst>
              <a:ext uri="{FF2B5EF4-FFF2-40B4-BE49-F238E27FC236}">
                <a16:creationId xmlns:a16="http://schemas.microsoft.com/office/drawing/2014/main" id="{BAB05D85-009A-51FF-446F-E1EEC180E1E0}"/>
              </a:ext>
            </a:extLst>
          </p:cNvPr>
          <p:cNvSpPr txBox="1"/>
          <p:nvPr/>
        </p:nvSpPr>
        <p:spPr>
          <a:xfrm>
            <a:off x="2774080" y="5095187"/>
            <a:ext cx="2565400" cy="95410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aa-ET" sz="1400" b="0" i="0" u="none" strike="noStrike" kern="1200" cap="none" spc="0" normalizeH="0" baseline="0" noProof="0" dirty="0">
                <a:ln>
                  <a:noFill/>
                </a:ln>
                <a:solidFill>
                  <a:prstClr val="black"/>
                </a:solidFill>
                <a:effectLst/>
                <a:uLnTx/>
                <a:uFillTx/>
                <a:latin typeface="Aptos" panose="02110004020202020204"/>
                <a:ea typeface="+mn-ea"/>
                <a:cs typeface="+mn-cs"/>
              </a:rPr>
              <a:t>Vulnerability may arise when t</a:t>
            </a:r>
            <a:r>
              <a:rPr kumimoji="0" lang="aa-ET" altLang="aa-ET" sz="1400" b="0" i="0" u="none" strike="noStrike" kern="1200" cap="none" spc="0" normalizeH="0" baseline="0" noProof="0" dirty="0">
                <a:ln>
                  <a:noFill/>
                </a:ln>
                <a:solidFill>
                  <a:prstClr val="black"/>
                </a:solidFill>
                <a:effectLst/>
                <a:uLnTx/>
                <a:uFillTx/>
                <a:latin typeface="Aptos" panose="02110004020202020204"/>
                <a:ea typeface="+mn-ea"/>
                <a:cs typeface="+mn-cs"/>
              </a:rPr>
              <a:t>here is no clear economic rationale for setting up the trust</a:t>
            </a:r>
          </a:p>
        </p:txBody>
      </p:sp>
    </p:spTree>
    <p:extLst>
      <p:ext uri="{BB962C8B-B14F-4D97-AF65-F5344CB8AC3E}">
        <p14:creationId xmlns:p14="http://schemas.microsoft.com/office/powerpoint/2010/main" val="3994899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BFFE-289A-6923-E99F-03D8DD7A1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6C9-4075-419C-0D70-2317FAD99EFD}"/>
              </a:ext>
            </a:extLst>
          </p:cNvPr>
          <p:cNvSpPr>
            <a:spLocks noGrp="1"/>
          </p:cNvSpPr>
          <p:nvPr>
            <p:ph type="title"/>
          </p:nvPr>
        </p:nvSpPr>
        <p:spPr>
          <a:xfrm>
            <a:off x="0" y="19050"/>
            <a:ext cx="12192000" cy="1097740"/>
          </a:xfrm>
          <a:solidFill>
            <a:schemeClr val="tx2">
              <a:lumMod val="90000"/>
              <a:lumOff val="1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a:t>
            </a:r>
            <a:endParaRPr lang="en-GB" sz="3200" b="1" dirty="0">
              <a:solidFill>
                <a:schemeClr val="bg1"/>
              </a:solidFill>
              <a:latin typeface="Bell MT" panose="02020503060305020303" pitchFamily="18" charset="0"/>
            </a:endParaRPr>
          </a:p>
        </p:txBody>
      </p:sp>
      <p:graphicFrame>
        <p:nvGraphicFramePr>
          <p:cNvPr id="8" name="Diagram 7">
            <a:extLst>
              <a:ext uri="{FF2B5EF4-FFF2-40B4-BE49-F238E27FC236}">
                <a16:creationId xmlns:a16="http://schemas.microsoft.com/office/drawing/2014/main" id="{BEEF8FDB-FBFA-8706-BAA4-E4C7555CDCED}"/>
              </a:ext>
            </a:extLst>
          </p:cNvPr>
          <p:cNvGraphicFramePr/>
          <p:nvPr/>
        </p:nvGraphicFramePr>
        <p:xfrm>
          <a:off x="457200" y="1498600"/>
          <a:ext cx="112776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07430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58ADC-CF3E-AC7F-9719-E194141D0947}"/>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2D231146-67AB-E136-07C8-C600729B28E2}"/>
              </a:ext>
            </a:extLst>
          </p:cNvPr>
          <p:cNvGraphicFramePr>
            <a:graphicFrameLocks noGrp="1"/>
          </p:cNvGraphicFramePr>
          <p:nvPr>
            <p:ph idx="1"/>
            <p:extLst>
              <p:ext uri="{D42A27DB-BD31-4B8C-83A1-F6EECF244321}">
                <p14:modId xmlns:p14="http://schemas.microsoft.com/office/powerpoint/2010/main" val="1317620186"/>
              </p:ext>
            </p:extLst>
          </p:nvPr>
        </p:nvGraphicFramePr>
        <p:xfrm>
          <a:off x="622300" y="1414463"/>
          <a:ext cx="11090729"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237FCEF4-C25F-0B25-6360-FC45F6C33342}"/>
              </a:ext>
            </a:extLst>
          </p:cNvPr>
          <p:cNvSpPr txBox="1">
            <a:spLocks/>
          </p:cNvSpPr>
          <p:nvPr/>
        </p:nvSpPr>
        <p:spPr>
          <a:xfrm>
            <a:off x="0" y="0"/>
            <a:ext cx="12191999" cy="1173389"/>
          </a:xfrm>
          <a:prstGeom prst="rect">
            <a:avLst/>
          </a:prstGeom>
          <a:solidFill>
            <a:schemeClr val="tx2">
              <a:lumMod val="90000"/>
              <a:lumOff val="1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ML</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 RISKS ASSOCIATED WITH TCSPs SECTOR </a:t>
            </a:r>
          </a:p>
        </p:txBody>
      </p:sp>
    </p:spTree>
    <p:extLst>
      <p:ext uri="{BB962C8B-B14F-4D97-AF65-F5344CB8AC3E}">
        <p14:creationId xmlns:p14="http://schemas.microsoft.com/office/powerpoint/2010/main" val="8887189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0B5D4-2C2D-5853-6546-DF836C845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830C4-1FDC-6919-E1A6-853FFB46D17C}"/>
              </a:ext>
            </a:extLst>
          </p:cNvPr>
          <p:cNvSpPr>
            <a:spLocks noGrp="1"/>
          </p:cNvSpPr>
          <p:nvPr>
            <p:ph type="title"/>
          </p:nvPr>
        </p:nvSpPr>
        <p:spPr>
          <a:xfrm>
            <a:off x="0" y="2589862"/>
            <a:ext cx="12192000" cy="1394085"/>
          </a:xfrm>
          <a:solidFill>
            <a:schemeClr val="tx2">
              <a:lumMod val="90000"/>
              <a:lumOff val="1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TCSPs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95766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cs typeface="Times New Roman" panose="02020603050405020304" pitchFamily="18" charset="0"/>
              </a:rPr>
            </a:br>
            <a:r>
              <a:rPr lang="en-GB" sz="3200" b="1" dirty="0">
                <a:solidFill>
                  <a:schemeClr val="bg1"/>
                </a:solidFill>
                <a:latin typeface="Bell MT" panose="02020503060305020303" pitchFamily="18" charset="0"/>
                <a:cs typeface="Times New Roman" panose="02020603050405020304" pitchFamily="18" charset="0"/>
              </a:rPr>
              <a:t>TRADE-BASED MONEY LAUNDERING (TBML)</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p:cNvSpPr txBox="1"/>
          <p:nvPr/>
        </p:nvSpPr>
        <p:spPr>
          <a:xfrm>
            <a:off x="188686" y="1422400"/>
            <a:ext cx="11684000" cy="34354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100" dirty="0"/>
              <a:t>5,575 cases of under-invoicing</a:t>
            </a:r>
          </a:p>
          <a:p>
            <a:pPr marL="342900" indent="-342900">
              <a:lnSpc>
                <a:spcPct val="150000"/>
              </a:lnSpc>
              <a:buFont typeface="Arial" panose="020B0604020202020204" pitchFamily="34" charset="0"/>
              <a:buChar char="•"/>
            </a:pPr>
            <a:r>
              <a:rPr lang="en-US" sz="2100" dirty="0"/>
              <a:t>Additional customs duties and taxes collected were MUR 98,281,201</a:t>
            </a:r>
          </a:p>
          <a:p>
            <a:pPr marL="342900" indent="-342900">
              <a:lnSpc>
                <a:spcPct val="150000"/>
              </a:lnSpc>
              <a:buFont typeface="Arial" panose="020B0604020202020204" pitchFamily="34" charset="0"/>
              <a:buChar char="•"/>
            </a:pPr>
            <a:r>
              <a:rPr lang="en-US" sz="2100" dirty="0"/>
              <a:t>cases of double invoicing - resulted in payment of additional duties, taxes and penalties amounting to MUR 3,418,507.</a:t>
            </a:r>
          </a:p>
          <a:p>
            <a:pPr marL="342900" indent="-342900">
              <a:lnSpc>
                <a:spcPct val="150000"/>
              </a:lnSpc>
              <a:buFont typeface="Arial" panose="020B0604020202020204" pitchFamily="34" charset="0"/>
              <a:buChar char="•"/>
            </a:pPr>
            <a:endParaRPr lang="en-US" sz="2100" dirty="0"/>
          </a:p>
          <a:p>
            <a:pPr>
              <a:lnSpc>
                <a:spcPct val="150000"/>
              </a:lnSpc>
            </a:pPr>
            <a:r>
              <a:rPr lang="en-US" sz="2100" u="sng" dirty="0"/>
              <a:t>ML Investigations</a:t>
            </a:r>
          </a:p>
          <a:p>
            <a:pPr marL="342900" indent="-342900">
              <a:lnSpc>
                <a:spcPct val="150000"/>
              </a:lnSpc>
              <a:buFont typeface="Arial" panose="020B0604020202020204" pitchFamily="34" charset="0"/>
              <a:buChar char="•"/>
            </a:pPr>
            <a:r>
              <a:rPr lang="en-US" sz="2100" dirty="0"/>
              <a:t>Referrals made to ICAC</a:t>
            </a:r>
            <a:endParaRPr lang="en-GB" sz="2100" dirty="0"/>
          </a:p>
        </p:txBody>
      </p:sp>
    </p:spTree>
    <p:extLst>
      <p:ext uri="{BB962C8B-B14F-4D97-AF65-F5344CB8AC3E}">
        <p14:creationId xmlns:p14="http://schemas.microsoft.com/office/powerpoint/2010/main" val="31879646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A73C1-DEEB-FEA7-B182-45E95FE1B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6027B-01CA-AA78-BD71-56670EBC30E5}"/>
              </a:ext>
            </a:extLst>
          </p:cNvPr>
          <p:cNvSpPr>
            <a:spLocks noGrp="1"/>
          </p:cNvSpPr>
          <p:nvPr>
            <p:ph type="title"/>
          </p:nvPr>
        </p:nvSpPr>
        <p:spPr>
          <a:xfrm>
            <a:off x="0" y="0"/>
            <a:ext cx="12192000" cy="902369"/>
          </a:xfrm>
          <a:solidFill>
            <a:schemeClr val="tx2">
              <a:lumMod val="90000"/>
              <a:lumOff val="1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TCSPs SECTOR </a:t>
            </a:r>
            <a:r>
              <a:rPr lang="en-US" sz="3200" b="1" dirty="0">
                <a:solidFill>
                  <a:schemeClr val="bg1"/>
                </a:solidFill>
                <a:latin typeface="Bell MT" panose="02020503060305020303" pitchFamily="18" charset="0"/>
              </a:rPr>
              <a:t>TF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D3F41E6A-6B1E-4304-1215-052D049D5CD7}"/>
              </a:ext>
            </a:extLst>
          </p:cNvPr>
          <p:cNvSpPr>
            <a:spLocks noGrp="1"/>
          </p:cNvSpPr>
          <p:nvPr>
            <p:ph idx="1"/>
          </p:nvPr>
        </p:nvSpPr>
        <p:spPr>
          <a:xfrm>
            <a:off x="387948" y="1307722"/>
            <a:ext cx="10664348" cy="1991660"/>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endParaRPr lang="en-US" dirty="0"/>
          </a:p>
          <a:p>
            <a:pPr marL="577850" indent="-514350" algn="just">
              <a:buFont typeface="Wingdings" panose="05000000000000000000" pitchFamily="2" charset="2"/>
              <a:buChar char="v"/>
            </a:pPr>
            <a:r>
              <a:rPr lang="en-US" dirty="0">
                <a:cs typeface="Times New Roman" panose="02020603050405020304" pitchFamily="18" charset="0"/>
              </a:rPr>
              <a:t>International cases on the TCSP sector suggest that criminals may seek to set up opaque structures that can circumvent any restrictive measures in place. </a:t>
            </a:r>
          </a:p>
          <a:p>
            <a:pPr marL="577850" indent="-514350" algn="just">
              <a:buFont typeface="Wingdings" panose="05000000000000000000" pitchFamily="2" charset="2"/>
              <a:buChar char="v"/>
            </a:pPr>
            <a:endParaRPr lang="en-US" b="1" dirty="0">
              <a:cs typeface="Times New Roman" panose="02020603050405020304" pitchFamily="18" charset="0"/>
            </a:endParaRPr>
          </a:p>
        </p:txBody>
      </p:sp>
      <p:grpSp>
        <p:nvGrpSpPr>
          <p:cNvPr id="6" name="Group 5">
            <a:extLst>
              <a:ext uri="{FF2B5EF4-FFF2-40B4-BE49-F238E27FC236}">
                <a16:creationId xmlns:a16="http://schemas.microsoft.com/office/drawing/2014/main" id="{52137B94-FA46-4C10-976A-4E1ABF737067}"/>
              </a:ext>
            </a:extLst>
          </p:cNvPr>
          <p:cNvGrpSpPr/>
          <p:nvPr/>
        </p:nvGrpSpPr>
        <p:grpSpPr>
          <a:xfrm>
            <a:off x="4484058" y="3558619"/>
            <a:ext cx="2472127" cy="2472127"/>
            <a:chOff x="1865" y="1388073"/>
            <a:chExt cx="2472127" cy="2472127"/>
          </a:xfrm>
          <a:solidFill>
            <a:srgbClr val="92D050"/>
          </a:solidFill>
        </p:grpSpPr>
        <p:sp>
          <p:nvSpPr>
            <p:cNvPr id="7" name="Oval 6">
              <a:extLst>
                <a:ext uri="{FF2B5EF4-FFF2-40B4-BE49-F238E27FC236}">
                  <a16:creationId xmlns:a16="http://schemas.microsoft.com/office/drawing/2014/main" id="{11F78E7B-2942-495E-A97C-177F94B3AC16}"/>
                </a:ext>
              </a:extLst>
            </p:cNvPr>
            <p:cNvSpPr/>
            <p:nvPr/>
          </p:nvSpPr>
          <p:spPr>
            <a:xfrm>
              <a:off x="1865" y="1388073"/>
              <a:ext cx="2472127" cy="247212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71065502-23AC-4582-83FC-AECD9FB9C026}"/>
                </a:ext>
              </a:extLst>
            </p:cNvPr>
            <p:cNvSpPr txBox="1"/>
            <p:nvPr/>
          </p:nvSpPr>
          <p:spPr>
            <a:xfrm>
              <a:off x="363900" y="1750108"/>
              <a:ext cx="1748057" cy="17480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dirty="0"/>
                <a:t>TF</a:t>
              </a:r>
              <a:r>
                <a:rPr lang="en-US" sz="2400" kern="1200" dirty="0"/>
                <a:t> Threat Rating: </a:t>
              </a:r>
              <a:r>
                <a:rPr lang="en-US" sz="2400" b="1" dirty="0"/>
                <a:t>MEDIUM-LOW</a:t>
              </a:r>
              <a:endParaRPr lang="en-US" sz="2400" b="1" kern="1200" dirty="0"/>
            </a:p>
          </p:txBody>
        </p:sp>
      </p:grpSp>
    </p:spTree>
    <p:extLst>
      <p:ext uri="{BB962C8B-B14F-4D97-AF65-F5344CB8AC3E}">
        <p14:creationId xmlns:p14="http://schemas.microsoft.com/office/powerpoint/2010/main" val="12454689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1193074"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6684916"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C7A5BB8C-8510-1344-81BB-835C0BCD9B7F}"/>
              </a:ext>
            </a:extLst>
          </p:cNvPr>
          <p:cNvSpPr/>
          <p:nvPr/>
        </p:nvSpPr>
        <p:spPr>
          <a:xfrm>
            <a:off x="1193075"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 name="Oval 1">
            <a:extLst>
              <a:ext uri="{FF2B5EF4-FFF2-40B4-BE49-F238E27FC236}">
                <a16:creationId xmlns:a16="http://schemas.microsoft.com/office/drawing/2014/main" id="{7CBC00E3-1825-374A-86B8-61E465BBAFF4}"/>
              </a:ext>
            </a:extLst>
          </p:cNvPr>
          <p:cNvSpPr/>
          <p:nvPr/>
        </p:nvSpPr>
        <p:spPr>
          <a:xfrm>
            <a:off x="1193074" y="2326821"/>
            <a:ext cx="704735" cy="6597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 name="Rounded Rectangle 3">
            <a:extLst>
              <a:ext uri="{FF2B5EF4-FFF2-40B4-BE49-F238E27FC236}">
                <a16:creationId xmlns:a16="http://schemas.microsoft.com/office/drawing/2014/main" id="{D781FDEA-C204-E548-A775-062F2E0EEF99}"/>
              </a:ext>
            </a:extLst>
          </p:cNvPr>
          <p:cNvSpPr/>
          <p:nvPr/>
        </p:nvSpPr>
        <p:spPr>
          <a:xfrm>
            <a:off x="1193075"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Oval 4">
            <a:extLst>
              <a:ext uri="{FF2B5EF4-FFF2-40B4-BE49-F238E27FC236}">
                <a16:creationId xmlns:a16="http://schemas.microsoft.com/office/drawing/2014/main" id="{D7BBF6B3-C1B8-F04B-B236-056E681C8686}"/>
              </a:ext>
            </a:extLst>
          </p:cNvPr>
          <p:cNvSpPr/>
          <p:nvPr/>
        </p:nvSpPr>
        <p:spPr>
          <a:xfrm>
            <a:off x="1133414" y="3108344"/>
            <a:ext cx="706446" cy="6597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a16="http://schemas.microsoft.com/office/drawing/2014/main" id="{ED7B0A12-3F84-494A-A143-055695EC5BAC}"/>
              </a:ext>
            </a:extLst>
          </p:cNvPr>
          <p:cNvSpPr/>
          <p:nvPr/>
        </p:nvSpPr>
        <p:spPr>
          <a:xfrm>
            <a:off x="1193075"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Oval 6">
            <a:extLst>
              <a:ext uri="{FF2B5EF4-FFF2-40B4-BE49-F238E27FC236}">
                <a16:creationId xmlns:a16="http://schemas.microsoft.com/office/drawing/2014/main" id="{902CE3C2-9AFA-2B4E-B584-8600E2F56B94}"/>
              </a:ext>
            </a:extLst>
          </p:cNvPr>
          <p:cNvSpPr/>
          <p:nvPr/>
        </p:nvSpPr>
        <p:spPr>
          <a:xfrm>
            <a:off x="1175069" y="3922595"/>
            <a:ext cx="704733" cy="6473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ounded Rectangle 7">
            <a:extLst>
              <a:ext uri="{FF2B5EF4-FFF2-40B4-BE49-F238E27FC236}">
                <a16:creationId xmlns:a16="http://schemas.microsoft.com/office/drawing/2014/main" id="{90A8F19F-ECD9-BE43-9954-3874A983D8D7}"/>
              </a:ext>
            </a:extLst>
          </p:cNvPr>
          <p:cNvSpPr/>
          <p:nvPr/>
        </p:nvSpPr>
        <p:spPr>
          <a:xfrm>
            <a:off x="1193075"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0FD47B87-BB88-C845-83C5-89A793317227}"/>
              </a:ext>
            </a:extLst>
          </p:cNvPr>
          <p:cNvSpPr>
            <a:spLocks noGrp="1" noRot="1" noMove="1" noResize="1" noEditPoints="1" noAdjustHandles="1" noChangeArrowheads="1" noChangeShapeType="1"/>
          </p:cNvSpPr>
          <p:nvPr/>
        </p:nvSpPr>
        <p:spPr>
          <a:xfrm>
            <a:off x="1193075" y="473610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a16="http://schemas.microsoft.com/office/drawing/2014/main" id="{DD2D2912-0BB1-A741-8337-164A3C237213}"/>
              </a:ext>
            </a:extLst>
          </p:cNvPr>
          <p:cNvSpPr/>
          <p:nvPr/>
        </p:nvSpPr>
        <p:spPr>
          <a:xfrm>
            <a:off x="6684917"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6684917" y="232682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ed Rectangle 13">
            <a:extLst>
              <a:ext uri="{FF2B5EF4-FFF2-40B4-BE49-F238E27FC236}">
                <a16:creationId xmlns:a16="http://schemas.microsoft.com/office/drawing/2014/main" id="{B1D41D74-E6FD-994A-B77F-041D2805CB13}"/>
              </a:ext>
            </a:extLst>
          </p:cNvPr>
          <p:cNvSpPr/>
          <p:nvPr/>
        </p:nvSpPr>
        <p:spPr>
          <a:xfrm>
            <a:off x="6684917"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4DADD9DD-8D40-894B-AB28-B7184E3F202D}"/>
              </a:ext>
            </a:extLst>
          </p:cNvPr>
          <p:cNvSpPr/>
          <p:nvPr/>
        </p:nvSpPr>
        <p:spPr>
          <a:xfrm>
            <a:off x="6684917" y="313245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Rounded Rectangle 15">
            <a:extLst>
              <a:ext uri="{FF2B5EF4-FFF2-40B4-BE49-F238E27FC236}">
                <a16:creationId xmlns:a16="http://schemas.microsoft.com/office/drawing/2014/main" id="{6677F9D6-1B9F-D64E-A32C-6A1E07D74FE9}"/>
              </a:ext>
            </a:extLst>
          </p:cNvPr>
          <p:cNvSpPr/>
          <p:nvPr/>
        </p:nvSpPr>
        <p:spPr>
          <a:xfrm>
            <a:off x="6684917"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F296CEF1-85A7-A74A-A8F3-1ECA62EA1014}"/>
              </a:ext>
            </a:extLst>
          </p:cNvPr>
          <p:cNvSpPr/>
          <p:nvPr/>
        </p:nvSpPr>
        <p:spPr>
          <a:xfrm>
            <a:off x="6684917" y="3935549"/>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ed Rectangle 17">
            <a:extLst>
              <a:ext uri="{FF2B5EF4-FFF2-40B4-BE49-F238E27FC236}">
                <a16:creationId xmlns:a16="http://schemas.microsoft.com/office/drawing/2014/main" id="{59A0BEAF-8F08-E84D-8CD1-CD9A8B3111E6}"/>
              </a:ext>
            </a:extLst>
          </p:cNvPr>
          <p:cNvSpPr/>
          <p:nvPr/>
        </p:nvSpPr>
        <p:spPr>
          <a:xfrm>
            <a:off x="6684917"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a16="http://schemas.microsoft.com/office/drawing/2014/main" id="{644B8134-C858-4C4F-AF30-5EEEEF41E482}"/>
              </a:ext>
            </a:extLst>
          </p:cNvPr>
          <p:cNvSpPr/>
          <p:nvPr/>
        </p:nvSpPr>
        <p:spPr>
          <a:xfrm>
            <a:off x="6725490" y="476619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ed Rectangle 19">
            <a:extLst>
              <a:ext uri="{FF2B5EF4-FFF2-40B4-BE49-F238E27FC236}">
                <a16:creationId xmlns:a16="http://schemas.microsoft.com/office/drawing/2014/main" id="{65B08553-FE7C-C342-A881-7D6D53AF7965}"/>
              </a:ext>
            </a:extLst>
          </p:cNvPr>
          <p:cNvSpPr/>
          <p:nvPr/>
        </p:nvSpPr>
        <p:spPr>
          <a:xfrm>
            <a:off x="6684917"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a16="http://schemas.microsoft.com/office/drawing/2014/main" id="{172E6395-56CA-454A-9BEE-C1F3E59CFBCE}"/>
              </a:ext>
            </a:extLst>
          </p:cNvPr>
          <p:cNvSpPr/>
          <p:nvPr/>
        </p:nvSpPr>
        <p:spPr>
          <a:xfrm>
            <a:off x="6701068" y="5538554"/>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Chevron 21">
            <a:extLst>
              <a:ext uri="{FF2B5EF4-FFF2-40B4-BE49-F238E27FC236}">
                <a16:creationId xmlns:a16="http://schemas.microsoft.com/office/drawing/2014/main" id="{78BAEA5B-153C-AD4A-ADAD-46DC67630261}"/>
              </a:ext>
            </a:extLst>
          </p:cNvPr>
          <p:cNvSpPr/>
          <p:nvPr/>
        </p:nvSpPr>
        <p:spPr>
          <a:xfrm>
            <a:off x="1925835" y="1496192"/>
            <a:ext cx="2891539"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3" name="Chevron 22">
            <a:extLst>
              <a:ext uri="{FF2B5EF4-FFF2-40B4-BE49-F238E27FC236}">
                <a16:creationId xmlns:a16="http://schemas.microsoft.com/office/drawing/2014/main" id="{729A5A60-6423-0F4E-B487-91401DB41310}"/>
              </a:ext>
            </a:extLst>
          </p:cNvPr>
          <p:cNvSpPr/>
          <p:nvPr/>
        </p:nvSpPr>
        <p:spPr>
          <a:xfrm flipH="1">
            <a:off x="7541792" y="1494408"/>
            <a:ext cx="2601468" cy="48409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6" name="Freeform 25">
            <a:extLst>
              <a:ext uri="{FF2B5EF4-FFF2-40B4-BE49-F238E27FC236}">
                <a16:creationId xmlns:a16="http://schemas.microsoft.com/office/drawing/2014/main" id="{2277C497-87F2-A641-BC52-14D950F2715E}"/>
              </a:ext>
            </a:extLst>
          </p:cNvPr>
          <p:cNvSpPr/>
          <p:nvPr/>
        </p:nvSpPr>
        <p:spPr>
          <a:xfrm>
            <a:off x="5673040"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6096001"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6096000" y="2326822"/>
            <a:ext cx="0" cy="379784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1" name="Freeform 735">
            <a:extLst>
              <a:ext uri="{FF2B5EF4-FFF2-40B4-BE49-F238E27FC236}">
                <a16:creationId xmlns:a16="http://schemas.microsoft.com/office/drawing/2014/main" id="{BE3C304B-3D48-E842-92AF-B0E15D2A5410}"/>
              </a:ext>
            </a:extLst>
          </p:cNvPr>
          <p:cNvSpPr>
            <a:spLocks noChangeArrowheads="1"/>
          </p:cNvSpPr>
          <p:nvPr/>
        </p:nvSpPr>
        <p:spPr bwMode="auto">
          <a:xfrm>
            <a:off x="6844331" y="2461239"/>
            <a:ext cx="280646" cy="321716"/>
          </a:xfrm>
          <a:custGeom>
            <a:avLst/>
            <a:gdLst/>
            <a:ahLst/>
            <a:cxnLst/>
            <a:rect l="0" t="0" r="r" b="b"/>
            <a:pathLst>
              <a:path w="259989" h="297474">
                <a:moveTo>
                  <a:pt x="131617" y="219900"/>
                </a:moveTo>
                <a:cubicBezTo>
                  <a:pt x="129093" y="229597"/>
                  <a:pt x="125127" y="236061"/>
                  <a:pt x="115751" y="242167"/>
                </a:cubicBezTo>
                <a:cubicBezTo>
                  <a:pt x="111785" y="244681"/>
                  <a:pt x="109621" y="249709"/>
                  <a:pt x="111063" y="254737"/>
                </a:cubicBezTo>
                <a:cubicBezTo>
                  <a:pt x="112506" y="259764"/>
                  <a:pt x="117915" y="263356"/>
                  <a:pt x="125487" y="264433"/>
                </a:cubicBezTo>
                <a:lnTo>
                  <a:pt x="125487" y="253659"/>
                </a:lnTo>
                <a:cubicBezTo>
                  <a:pt x="125487" y="251504"/>
                  <a:pt x="127651" y="248990"/>
                  <a:pt x="130175" y="248990"/>
                </a:cubicBezTo>
                <a:cubicBezTo>
                  <a:pt x="132699" y="248990"/>
                  <a:pt x="134502" y="251504"/>
                  <a:pt x="134502" y="253659"/>
                </a:cubicBezTo>
                <a:lnTo>
                  <a:pt x="134502" y="265152"/>
                </a:lnTo>
                <a:cubicBezTo>
                  <a:pt x="140272" y="264433"/>
                  <a:pt x="144238" y="262997"/>
                  <a:pt x="146762" y="260124"/>
                </a:cubicBezTo>
                <a:cubicBezTo>
                  <a:pt x="150008" y="256173"/>
                  <a:pt x="149647" y="251145"/>
                  <a:pt x="148926" y="247195"/>
                </a:cubicBezTo>
                <a:cubicBezTo>
                  <a:pt x="147484" y="237498"/>
                  <a:pt x="138108" y="226724"/>
                  <a:pt x="131617" y="219900"/>
                </a:cubicBezTo>
                <a:close/>
                <a:moveTo>
                  <a:pt x="130175" y="186500"/>
                </a:moveTo>
                <a:cubicBezTo>
                  <a:pt x="88706" y="186500"/>
                  <a:pt x="54810" y="219900"/>
                  <a:pt x="54810" y="261201"/>
                </a:cubicBezTo>
                <a:cubicBezTo>
                  <a:pt x="54810" y="270539"/>
                  <a:pt x="56613" y="279876"/>
                  <a:pt x="59859" y="288496"/>
                </a:cubicBezTo>
                <a:lnTo>
                  <a:pt x="125487" y="288496"/>
                </a:lnTo>
                <a:lnTo>
                  <a:pt x="125487" y="273771"/>
                </a:lnTo>
                <a:cubicBezTo>
                  <a:pt x="113588" y="272334"/>
                  <a:pt x="104933" y="266229"/>
                  <a:pt x="102409" y="256891"/>
                </a:cubicBezTo>
                <a:cubicBezTo>
                  <a:pt x="99885" y="248631"/>
                  <a:pt x="103491" y="239294"/>
                  <a:pt x="110703" y="234625"/>
                </a:cubicBezTo>
                <a:cubicBezTo>
                  <a:pt x="119357" y="229238"/>
                  <a:pt x="121881" y="224210"/>
                  <a:pt x="124045" y="210562"/>
                </a:cubicBezTo>
                <a:cubicBezTo>
                  <a:pt x="124045" y="208767"/>
                  <a:pt x="125127" y="207689"/>
                  <a:pt x="126569" y="206971"/>
                </a:cubicBezTo>
                <a:cubicBezTo>
                  <a:pt x="128011" y="206253"/>
                  <a:pt x="129814" y="206971"/>
                  <a:pt x="131257" y="207689"/>
                </a:cubicBezTo>
                <a:cubicBezTo>
                  <a:pt x="132339" y="208408"/>
                  <a:pt x="155056" y="226724"/>
                  <a:pt x="157941" y="245758"/>
                </a:cubicBezTo>
                <a:cubicBezTo>
                  <a:pt x="159383" y="254018"/>
                  <a:pt x="157941" y="260842"/>
                  <a:pt x="153614" y="265870"/>
                </a:cubicBezTo>
                <a:cubicBezTo>
                  <a:pt x="149286" y="270539"/>
                  <a:pt x="143156" y="273412"/>
                  <a:pt x="134502" y="274130"/>
                </a:cubicBezTo>
                <a:lnTo>
                  <a:pt x="134502" y="288496"/>
                </a:lnTo>
                <a:lnTo>
                  <a:pt x="199770" y="288496"/>
                </a:lnTo>
                <a:cubicBezTo>
                  <a:pt x="203376" y="279876"/>
                  <a:pt x="205179" y="270539"/>
                  <a:pt x="205179" y="261201"/>
                </a:cubicBezTo>
                <a:cubicBezTo>
                  <a:pt x="205179" y="219900"/>
                  <a:pt x="171283" y="186500"/>
                  <a:pt x="130175" y="186500"/>
                </a:cubicBezTo>
                <a:close/>
                <a:moveTo>
                  <a:pt x="74643" y="135861"/>
                </a:moveTo>
                <a:cubicBezTo>
                  <a:pt x="35699" y="155614"/>
                  <a:pt x="9015" y="196197"/>
                  <a:pt x="9015" y="242885"/>
                </a:cubicBezTo>
                <a:cubicBezTo>
                  <a:pt x="9015" y="258687"/>
                  <a:pt x="12260" y="274130"/>
                  <a:pt x="18390" y="288496"/>
                </a:cubicBezTo>
                <a:lnTo>
                  <a:pt x="50483" y="288496"/>
                </a:lnTo>
                <a:cubicBezTo>
                  <a:pt x="47599" y="279876"/>
                  <a:pt x="45796" y="270539"/>
                  <a:pt x="45796" y="261201"/>
                </a:cubicBezTo>
                <a:cubicBezTo>
                  <a:pt x="45796" y="214872"/>
                  <a:pt x="83658" y="177162"/>
                  <a:pt x="130175" y="177162"/>
                </a:cubicBezTo>
                <a:cubicBezTo>
                  <a:pt x="176331" y="177162"/>
                  <a:pt x="214194" y="214872"/>
                  <a:pt x="214194" y="261201"/>
                </a:cubicBezTo>
                <a:cubicBezTo>
                  <a:pt x="214194" y="270539"/>
                  <a:pt x="212751" y="279876"/>
                  <a:pt x="209506" y="288496"/>
                </a:cubicBezTo>
                <a:lnTo>
                  <a:pt x="241960" y="288496"/>
                </a:lnTo>
                <a:cubicBezTo>
                  <a:pt x="247729" y="274130"/>
                  <a:pt x="250975" y="258687"/>
                  <a:pt x="250975" y="242885"/>
                </a:cubicBezTo>
                <a:cubicBezTo>
                  <a:pt x="250975" y="196197"/>
                  <a:pt x="224291" y="155614"/>
                  <a:pt x="184986" y="135861"/>
                </a:cubicBezTo>
                <a:lnTo>
                  <a:pt x="74643" y="135861"/>
                </a:lnTo>
                <a:close/>
                <a:moveTo>
                  <a:pt x="58056" y="87737"/>
                </a:moveTo>
                <a:cubicBezTo>
                  <a:pt x="68152" y="94920"/>
                  <a:pt x="78610" y="107489"/>
                  <a:pt x="78249" y="126883"/>
                </a:cubicBezTo>
                <a:lnTo>
                  <a:pt x="181740" y="126883"/>
                </a:lnTo>
                <a:cubicBezTo>
                  <a:pt x="181380" y="107489"/>
                  <a:pt x="192198" y="94920"/>
                  <a:pt x="201934" y="87737"/>
                </a:cubicBezTo>
                <a:lnTo>
                  <a:pt x="58056" y="87737"/>
                </a:lnTo>
                <a:close/>
                <a:moveTo>
                  <a:pt x="40387" y="78758"/>
                </a:moveTo>
                <a:lnTo>
                  <a:pt x="219603" y="78758"/>
                </a:lnTo>
                <a:cubicBezTo>
                  <a:pt x="221766" y="78758"/>
                  <a:pt x="223569" y="80554"/>
                  <a:pt x="224291" y="82709"/>
                </a:cubicBezTo>
                <a:cubicBezTo>
                  <a:pt x="224291" y="84864"/>
                  <a:pt x="223209" y="87018"/>
                  <a:pt x="221045" y="87737"/>
                </a:cubicBezTo>
                <a:cubicBezTo>
                  <a:pt x="219603" y="88096"/>
                  <a:pt x="188952" y="98152"/>
                  <a:pt x="191116" y="128679"/>
                </a:cubicBezTo>
                <a:cubicBezTo>
                  <a:pt x="231863" y="150586"/>
                  <a:pt x="259989" y="193683"/>
                  <a:pt x="259989" y="242885"/>
                </a:cubicBezTo>
                <a:cubicBezTo>
                  <a:pt x="259989" y="260842"/>
                  <a:pt x="256384" y="278440"/>
                  <a:pt x="249172" y="294960"/>
                </a:cubicBezTo>
                <a:cubicBezTo>
                  <a:pt x="248090" y="296397"/>
                  <a:pt x="246647" y="297474"/>
                  <a:pt x="244844" y="297474"/>
                </a:cubicBezTo>
                <a:lnTo>
                  <a:pt x="203015" y="297474"/>
                </a:lnTo>
                <a:lnTo>
                  <a:pt x="56974" y="297474"/>
                </a:lnTo>
                <a:lnTo>
                  <a:pt x="15145" y="297474"/>
                </a:lnTo>
                <a:cubicBezTo>
                  <a:pt x="13342" y="297474"/>
                  <a:pt x="11539" y="296397"/>
                  <a:pt x="11178" y="294960"/>
                </a:cubicBezTo>
                <a:cubicBezTo>
                  <a:pt x="3966" y="278440"/>
                  <a:pt x="0" y="260842"/>
                  <a:pt x="0" y="242885"/>
                </a:cubicBezTo>
                <a:cubicBezTo>
                  <a:pt x="0" y="193683"/>
                  <a:pt x="28126" y="150586"/>
                  <a:pt x="68874" y="128679"/>
                </a:cubicBezTo>
                <a:cubicBezTo>
                  <a:pt x="71037" y="98152"/>
                  <a:pt x="40387" y="88096"/>
                  <a:pt x="38944" y="87737"/>
                </a:cubicBezTo>
                <a:cubicBezTo>
                  <a:pt x="36781" y="87018"/>
                  <a:pt x="35699" y="84864"/>
                  <a:pt x="36059" y="82709"/>
                </a:cubicBezTo>
                <a:cubicBezTo>
                  <a:pt x="36059" y="80554"/>
                  <a:pt x="38223" y="78758"/>
                  <a:pt x="40387" y="78758"/>
                </a:cubicBezTo>
                <a:close/>
                <a:moveTo>
                  <a:pt x="92409" y="16698"/>
                </a:moveTo>
                <a:cubicBezTo>
                  <a:pt x="94220" y="18497"/>
                  <a:pt x="94582" y="21375"/>
                  <a:pt x="92772" y="23175"/>
                </a:cubicBezTo>
                <a:cubicBezTo>
                  <a:pt x="89151" y="27493"/>
                  <a:pt x="89151" y="35049"/>
                  <a:pt x="92772" y="39367"/>
                </a:cubicBezTo>
                <a:cubicBezTo>
                  <a:pt x="99651" y="47283"/>
                  <a:pt x="99651" y="59518"/>
                  <a:pt x="92772" y="67074"/>
                </a:cubicBezTo>
                <a:cubicBezTo>
                  <a:pt x="92047" y="68154"/>
                  <a:pt x="90599" y="68873"/>
                  <a:pt x="89513" y="68873"/>
                </a:cubicBezTo>
                <a:cubicBezTo>
                  <a:pt x="88427" y="68873"/>
                  <a:pt x="87340" y="68514"/>
                  <a:pt x="86616" y="67794"/>
                </a:cubicBezTo>
                <a:cubicBezTo>
                  <a:pt x="84444" y="66355"/>
                  <a:pt x="84444" y="63476"/>
                  <a:pt x="85892" y="61317"/>
                </a:cubicBezTo>
                <a:cubicBezTo>
                  <a:pt x="89875" y="56999"/>
                  <a:pt x="89875" y="49802"/>
                  <a:pt x="85892" y="45124"/>
                </a:cubicBezTo>
                <a:cubicBezTo>
                  <a:pt x="79375" y="37568"/>
                  <a:pt x="79375" y="24974"/>
                  <a:pt x="85892" y="17417"/>
                </a:cubicBezTo>
                <a:cubicBezTo>
                  <a:pt x="87703" y="15618"/>
                  <a:pt x="90599" y="15258"/>
                  <a:pt x="92409" y="16698"/>
                </a:cubicBezTo>
                <a:close/>
                <a:moveTo>
                  <a:pt x="176547" y="8770"/>
                </a:moveTo>
                <a:cubicBezTo>
                  <a:pt x="178357" y="10581"/>
                  <a:pt x="178719" y="13117"/>
                  <a:pt x="176909" y="15291"/>
                </a:cubicBezTo>
                <a:cubicBezTo>
                  <a:pt x="173288" y="19638"/>
                  <a:pt x="173288" y="26883"/>
                  <a:pt x="176909" y="31592"/>
                </a:cubicBezTo>
                <a:cubicBezTo>
                  <a:pt x="183788" y="39561"/>
                  <a:pt x="183788" y="51878"/>
                  <a:pt x="176909" y="59485"/>
                </a:cubicBezTo>
                <a:cubicBezTo>
                  <a:pt x="176185" y="60572"/>
                  <a:pt x="174737" y="60934"/>
                  <a:pt x="173651" y="60934"/>
                </a:cubicBezTo>
                <a:cubicBezTo>
                  <a:pt x="172564" y="60934"/>
                  <a:pt x="171478" y="60572"/>
                  <a:pt x="170754" y="60210"/>
                </a:cubicBezTo>
                <a:cubicBezTo>
                  <a:pt x="168582" y="58398"/>
                  <a:pt x="168582" y="55500"/>
                  <a:pt x="170030" y="53689"/>
                </a:cubicBezTo>
                <a:cubicBezTo>
                  <a:pt x="174013" y="49342"/>
                  <a:pt x="174013" y="41735"/>
                  <a:pt x="170030" y="37388"/>
                </a:cubicBezTo>
                <a:cubicBezTo>
                  <a:pt x="163513" y="29781"/>
                  <a:pt x="163513" y="17464"/>
                  <a:pt x="170030" y="9495"/>
                </a:cubicBezTo>
                <a:cubicBezTo>
                  <a:pt x="171840" y="7683"/>
                  <a:pt x="174737" y="7321"/>
                  <a:pt x="176547" y="8770"/>
                </a:cubicBezTo>
                <a:close/>
                <a:moveTo>
                  <a:pt x="133684" y="1182"/>
                </a:moveTo>
                <a:cubicBezTo>
                  <a:pt x="135495" y="2621"/>
                  <a:pt x="135857" y="5500"/>
                  <a:pt x="134047" y="7659"/>
                </a:cubicBezTo>
                <a:cubicBezTo>
                  <a:pt x="130426" y="11618"/>
                  <a:pt x="130426" y="19174"/>
                  <a:pt x="134047" y="23492"/>
                </a:cubicBezTo>
                <a:cubicBezTo>
                  <a:pt x="140926" y="31408"/>
                  <a:pt x="140926" y="43643"/>
                  <a:pt x="134047" y="51559"/>
                </a:cubicBezTo>
                <a:cubicBezTo>
                  <a:pt x="133322" y="52639"/>
                  <a:pt x="132236" y="52998"/>
                  <a:pt x="130788" y="52998"/>
                </a:cubicBezTo>
                <a:cubicBezTo>
                  <a:pt x="129702" y="52998"/>
                  <a:pt x="128615" y="52639"/>
                  <a:pt x="127891" y="51919"/>
                </a:cubicBezTo>
                <a:cubicBezTo>
                  <a:pt x="126081" y="50480"/>
                  <a:pt x="125719" y="47601"/>
                  <a:pt x="127167" y="45442"/>
                </a:cubicBezTo>
                <a:cubicBezTo>
                  <a:pt x="131150" y="41484"/>
                  <a:pt x="131150" y="33567"/>
                  <a:pt x="127167" y="29609"/>
                </a:cubicBezTo>
                <a:cubicBezTo>
                  <a:pt x="120650" y="21693"/>
                  <a:pt x="120650" y="9459"/>
                  <a:pt x="127167" y="1542"/>
                </a:cubicBezTo>
                <a:cubicBezTo>
                  <a:pt x="128978" y="-257"/>
                  <a:pt x="131874" y="-617"/>
                  <a:pt x="133684" y="118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3" name="Freeform 733">
            <a:extLst>
              <a:ext uri="{FF2B5EF4-FFF2-40B4-BE49-F238E27FC236}">
                <a16:creationId xmlns:a16="http://schemas.microsoft.com/office/drawing/2014/main" id="{D65BF5FD-2434-514A-A90E-D08BDCA9444C}"/>
              </a:ext>
            </a:extLst>
          </p:cNvPr>
          <p:cNvSpPr>
            <a:spLocks noChangeArrowheads="1"/>
          </p:cNvSpPr>
          <p:nvPr/>
        </p:nvSpPr>
        <p:spPr bwMode="auto">
          <a:xfrm>
            <a:off x="6823796" y="4069966"/>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5" name="Freeform 731">
            <a:extLst>
              <a:ext uri="{FF2B5EF4-FFF2-40B4-BE49-F238E27FC236}">
                <a16:creationId xmlns:a16="http://schemas.microsoft.com/office/drawing/2014/main" id="{E9B6C172-69A2-D449-A233-CEE02D505C22}"/>
              </a:ext>
            </a:extLst>
          </p:cNvPr>
          <p:cNvSpPr>
            <a:spLocks noChangeArrowheads="1"/>
          </p:cNvSpPr>
          <p:nvPr/>
        </p:nvSpPr>
        <p:spPr bwMode="auto">
          <a:xfrm>
            <a:off x="6828930" y="5667677"/>
            <a:ext cx="308025" cy="323427"/>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897816" y="2365946"/>
            <a:ext cx="3495076" cy="51982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Non face to face dealings</a:t>
            </a:r>
          </a:p>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7" name="Subtitle 2">
            <a:extLst>
              <a:ext uri="{FF2B5EF4-FFF2-40B4-BE49-F238E27FC236}">
                <a16:creationId xmlns:a16="http://schemas.microsoft.com/office/drawing/2014/main" id="{8BDA0FC2-2D2A-EF4D-BC48-E898D1DBBE98}"/>
              </a:ext>
            </a:extLst>
          </p:cNvPr>
          <p:cNvSpPr txBox="1">
            <a:spLocks/>
          </p:cNvSpPr>
          <p:nvPr/>
        </p:nvSpPr>
        <p:spPr>
          <a:xfrm>
            <a:off x="1897816" y="3144308"/>
            <a:ext cx="3495076" cy="5693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Large cross border transaction</a:t>
            </a:r>
          </a:p>
          <a:p>
            <a:pPr algn="l">
              <a:lnSpc>
                <a:spcPts val="1750"/>
              </a:lnSpc>
            </a:pPr>
            <a:r>
              <a:rPr lang="en-US" sz="20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50" name="Subtitle 2">
            <a:extLst>
              <a:ext uri="{FF2B5EF4-FFF2-40B4-BE49-F238E27FC236}">
                <a16:creationId xmlns:a16="http://schemas.microsoft.com/office/drawing/2014/main" id="{FECBB0CB-AA25-8D49-A987-5BE45C32A576}"/>
              </a:ext>
            </a:extLst>
          </p:cNvPr>
          <p:cNvSpPr txBox="1">
            <a:spLocks/>
          </p:cNvSpPr>
          <p:nvPr/>
        </p:nvSpPr>
        <p:spPr>
          <a:xfrm>
            <a:off x="1897816" y="3965834"/>
            <a:ext cx="3495076" cy="51982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Use of complex structures</a:t>
            </a:r>
          </a:p>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51" name="Subtitle 2">
            <a:extLst>
              <a:ext uri="{FF2B5EF4-FFF2-40B4-BE49-F238E27FC236}">
                <a16:creationId xmlns:a16="http://schemas.microsoft.com/office/drawing/2014/main" id="{439F6C61-917B-4E4F-875C-0B767294B845}"/>
              </a:ext>
            </a:extLst>
          </p:cNvPr>
          <p:cNvSpPr txBox="1">
            <a:spLocks/>
          </p:cNvSpPr>
          <p:nvPr/>
        </p:nvSpPr>
        <p:spPr>
          <a:xfrm>
            <a:off x="1897816" y="4777462"/>
            <a:ext cx="3495076"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Linkage and dealings with Jurisdictions of concern </a:t>
            </a:r>
          </a:p>
        </p:txBody>
      </p:sp>
      <p:sp>
        <p:nvSpPr>
          <p:cNvPr id="53" name="Subtitle 2">
            <a:extLst>
              <a:ext uri="{FF2B5EF4-FFF2-40B4-BE49-F238E27FC236}">
                <a16:creationId xmlns:a16="http://schemas.microsoft.com/office/drawing/2014/main" id="{F7AC84C5-CF41-6F43-B1B1-3DC00BD4CB97}"/>
              </a:ext>
            </a:extLst>
          </p:cNvPr>
          <p:cNvSpPr txBox="1">
            <a:spLocks/>
          </p:cNvSpPr>
          <p:nvPr/>
        </p:nvSpPr>
        <p:spPr>
          <a:xfrm>
            <a:off x="7389658" y="2365946"/>
            <a:ext cx="3495076" cy="51982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rPr>
              <a:t>No cash transactions</a:t>
            </a:r>
          </a:p>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54" name="Subtitle 2">
            <a:extLst>
              <a:ext uri="{FF2B5EF4-FFF2-40B4-BE49-F238E27FC236}">
                <a16:creationId xmlns:a16="http://schemas.microsoft.com/office/drawing/2014/main" id="{196753E0-4E34-974E-B702-83850DC33ACC}"/>
              </a:ext>
            </a:extLst>
          </p:cNvPr>
          <p:cNvSpPr txBox="1">
            <a:spLocks/>
          </p:cNvSpPr>
          <p:nvPr/>
        </p:nvSpPr>
        <p:spPr>
          <a:xfrm>
            <a:off x="7389658" y="3132455"/>
            <a:ext cx="3495076"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rPr>
              <a:t>Comprehensive legal and regulatory framework</a:t>
            </a:r>
          </a:p>
        </p:txBody>
      </p:sp>
      <p:sp>
        <p:nvSpPr>
          <p:cNvPr id="55" name="Subtitle 2">
            <a:extLst>
              <a:ext uri="{FF2B5EF4-FFF2-40B4-BE49-F238E27FC236}">
                <a16:creationId xmlns:a16="http://schemas.microsoft.com/office/drawing/2014/main" id="{4708E119-EA15-B640-97F1-E99263C32B8A}"/>
              </a:ext>
            </a:extLst>
          </p:cNvPr>
          <p:cNvSpPr txBox="1">
            <a:spLocks/>
          </p:cNvSpPr>
          <p:nvPr/>
        </p:nvSpPr>
        <p:spPr>
          <a:xfrm>
            <a:off x="7389656" y="3805597"/>
            <a:ext cx="4314007" cy="73866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2000" dirty="0">
                <a:solidFill>
                  <a:schemeClr val="tx1"/>
                </a:solidFill>
                <a:latin typeface="Lato Light" panose="020F0502020204030203" pitchFamily="34" charset="0"/>
                <a:ea typeface="Lato Light" panose="020F0502020204030203" pitchFamily="34" charset="0"/>
              </a:rPr>
              <a:t>C</a:t>
            </a:r>
            <a:r>
              <a:rPr lang="en-US" sz="1800" dirty="0">
                <a:solidFill>
                  <a:schemeClr val="tx1"/>
                </a:solidFill>
                <a:latin typeface="Lato Light" panose="020F0502020204030203" pitchFamily="34" charset="0"/>
                <a:ea typeface="Lato Light" panose="020F0502020204030203" pitchFamily="34" charset="0"/>
              </a:rPr>
              <a:t>FT preventive measures including the appointment of MLRO for the reporting of suspicious transactions</a:t>
            </a:r>
          </a:p>
        </p:txBody>
      </p:sp>
      <p:sp>
        <p:nvSpPr>
          <p:cNvPr id="56" name="Subtitle 2">
            <a:extLst>
              <a:ext uri="{FF2B5EF4-FFF2-40B4-BE49-F238E27FC236}">
                <a16:creationId xmlns:a16="http://schemas.microsoft.com/office/drawing/2014/main" id="{6F6A9778-CDB7-8542-BEA7-F4E4E85FA722}"/>
              </a:ext>
            </a:extLst>
          </p:cNvPr>
          <p:cNvSpPr txBox="1">
            <a:spLocks/>
          </p:cNvSpPr>
          <p:nvPr/>
        </p:nvSpPr>
        <p:spPr>
          <a:xfrm>
            <a:off x="7412635" y="4816051"/>
            <a:ext cx="4428195" cy="7506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rPr>
              <a:t>Obligation to conduct a risk assessment to identify, assess and document TF risk</a:t>
            </a:r>
          </a:p>
          <a:p>
            <a:pPr algn="l">
              <a:lnSpc>
                <a:spcPts val="1750"/>
              </a:lnSpc>
            </a:pPr>
            <a:r>
              <a:rPr lang="en-US" sz="12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57" name="Subtitle 2">
            <a:extLst>
              <a:ext uri="{FF2B5EF4-FFF2-40B4-BE49-F238E27FC236}">
                <a16:creationId xmlns:a16="http://schemas.microsoft.com/office/drawing/2014/main" id="{B4730610-8C43-AC4D-A041-EAF334A8BFED}"/>
              </a:ext>
            </a:extLst>
          </p:cNvPr>
          <p:cNvSpPr txBox="1">
            <a:spLocks/>
          </p:cNvSpPr>
          <p:nvPr/>
        </p:nvSpPr>
        <p:spPr>
          <a:xfrm>
            <a:off x="7419479" y="5590994"/>
            <a:ext cx="4428195" cy="80021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tx1"/>
                </a:solidFill>
                <a:latin typeface="Lato Light" panose="020F0502020204030203" pitchFamily="34" charset="0"/>
                <a:ea typeface="Lato Light" panose="020F0502020204030203" pitchFamily="34" charset="0"/>
              </a:rPr>
              <a:t>MCs/QTs required monitor inward and outward transactions</a:t>
            </a:r>
          </a:p>
          <a:p>
            <a:pPr algn="l">
              <a:lnSpc>
                <a:spcPts val="1750"/>
              </a:lnSpc>
            </a:pPr>
            <a:r>
              <a:rPr lang="en-US" sz="2000" dirty="0">
                <a:solidFill>
                  <a:schemeClr val="tx1"/>
                </a:solidFill>
                <a:latin typeface="Lato Light" panose="020F0502020204030203" pitchFamily="34" charset="0"/>
                <a:ea typeface="Lato Light" panose="020F0502020204030203" pitchFamily="34" charset="0"/>
              </a:rPr>
              <a:t>.</a:t>
            </a:r>
          </a:p>
        </p:txBody>
      </p:sp>
      <p:sp>
        <p:nvSpPr>
          <p:cNvPr id="58" name="TextBox 57">
            <a:extLst>
              <a:ext uri="{FF2B5EF4-FFF2-40B4-BE49-F238E27FC236}">
                <a16:creationId xmlns:a16="http://schemas.microsoft.com/office/drawing/2014/main" id="{4CBF6C0E-7DE5-FC41-8940-644E34B76DE8}"/>
              </a:ext>
            </a:extLst>
          </p:cNvPr>
          <p:cNvSpPr txBox="1"/>
          <p:nvPr/>
        </p:nvSpPr>
        <p:spPr>
          <a:xfrm>
            <a:off x="2091790" y="1568522"/>
            <a:ext cx="2981381" cy="338554"/>
          </a:xfrm>
          <a:prstGeom prst="rect">
            <a:avLst/>
          </a:prstGeom>
          <a:noFill/>
        </p:spPr>
        <p:txBody>
          <a:bodyPr wrap="square" rtlCol="0" anchor="ctr" anchorCtr="0">
            <a:spAutoFit/>
          </a:bodyPr>
          <a:lstStyle/>
          <a:p>
            <a:r>
              <a:rPr lang="en-US" sz="1600" b="1" dirty="0">
                <a:solidFill>
                  <a:schemeClr val="bg1"/>
                </a:solidFill>
                <a:latin typeface="Poppins" pitchFamily="2" charset="77"/>
                <a:ea typeface="League Spartan" charset="0"/>
                <a:cs typeface="Poppins" pitchFamily="2" charset="77"/>
              </a:rPr>
              <a:t>Inherent TF vulnerability</a:t>
            </a:r>
          </a:p>
        </p:txBody>
      </p:sp>
      <p:sp>
        <p:nvSpPr>
          <p:cNvPr id="59" name="TextBox 58">
            <a:extLst>
              <a:ext uri="{FF2B5EF4-FFF2-40B4-BE49-F238E27FC236}">
                <a16:creationId xmlns:a16="http://schemas.microsoft.com/office/drawing/2014/main" id="{3725B544-4E10-B54E-822C-7EEA5EF1AADA}"/>
              </a:ext>
            </a:extLst>
          </p:cNvPr>
          <p:cNvSpPr txBox="1"/>
          <p:nvPr/>
        </p:nvSpPr>
        <p:spPr>
          <a:xfrm>
            <a:off x="8208574" y="1568522"/>
            <a:ext cx="1366080"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TF Controls</a:t>
            </a:r>
          </a:p>
        </p:txBody>
      </p:sp>
      <p:sp>
        <p:nvSpPr>
          <p:cNvPr id="24" name="Title 1">
            <a:extLst>
              <a:ext uri="{FF2B5EF4-FFF2-40B4-BE49-F238E27FC236}">
                <a16:creationId xmlns:a16="http://schemas.microsoft.com/office/drawing/2014/main" id="{72D6634D-5C24-3557-A3A8-861CB7F7E92D}"/>
              </a:ext>
            </a:extLst>
          </p:cNvPr>
          <p:cNvSpPr txBox="1">
            <a:spLocks/>
          </p:cNvSpPr>
          <p:nvPr/>
        </p:nvSpPr>
        <p:spPr>
          <a:xfrm>
            <a:off x="0" y="0"/>
            <a:ext cx="12192000" cy="902369"/>
          </a:xfrm>
          <a:prstGeom prst="rect">
            <a:avLst/>
          </a:prstGeom>
          <a:solidFill>
            <a:schemeClr val="tx2">
              <a:lumMod val="90000"/>
              <a:lumOff val="1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pPr>
            <a:br>
              <a:rPr lang="en-US"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TCSPs SECTOR </a:t>
            </a:r>
            <a:r>
              <a:rPr lang="en-US" sz="3200" b="1" dirty="0">
                <a:solidFill>
                  <a:schemeClr val="bg1"/>
                </a:solidFill>
                <a:latin typeface="Bell MT" panose="02020503060305020303" pitchFamily="18" charset="0"/>
              </a:rPr>
              <a:t>TF VULNERABILITY and CONTROLS</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pic>
        <p:nvPicPr>
          <p:cNvPr id="25" name="Picture 24">
            <a:extLst>
              <a:ext uri="{FF2B5EF4-FFF2-40B4-BE49-F238E27FC236}">
                <a16:creationId xmlns:a16="http://schemas.microsoft.com/office/drawing/2014/main" id="{95A556E7-769A-91B3-38F6-86693417D334}"/>
              </a:ext>
            </a:extLst>
          </p:cNvPr>
          <p:cNvPicPr>
            <a:picLocks noChangeAspect="1"/>
          </p:cNvPicPr>
          <p:nvPr/>
        </p:nvPicPr>
        <p:blipFill>
          <a:blip r:embed="rId3"/>
          <a:stretch>
            <a:fillRect/>
          </a:stretch>
        </p:blipFill>
        <p:spPr>
          <a:xfrm>
            <a:off x="1307547" y="2441917"/>
            <a:ext cx="439779" cy="391452"/>
          </a:xfrm>
          <a:prstGeom prst="rect">
            <a:avLst/>
          </a:prstGeom>
        </p:spPr>
      </p:pic>
      <p:pic>
        <p:nvPicPr>
          <p:cNvPr id="30" name="Graphic 29" descr="Register outline">
            <a:extLst>
              <a:ext uri="{FF2B5EF4-FFF2-40B4-BE49-F238E27FC236}">
                <a16:creationId xmlns:a16="http://schemas.microsoft.com/office/drawing/2014/main" id="{51249FAD-0986-5656-AB71-44DEFF24C0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6749" y="3199130"/>
            <a:ext cx="457200" cy="457200"/>
          </a:xfrm>
          <a:prstGeom prst="rect">
            <a:avLst/>
          </a:prstGeom>
        </p:spPr>
      </p:pic>
      <p:pic>
        <p:nvPicPr>
          <p:cNvPr id="33" name="Picture 32">
            <a:extLst>
              <a:ext uri="{FF2B5EF4-FFF2-40B4-BE49-F238E27FC236}">
                <a16:creationId xmlns:a16="http://schemas.microsoft.com/office/drawing/2014/main" id="{DACC76D5-D196-C666-F913-8F9965C113F2}"/>
              </a:ext>
            </a:extLst>
          </p:cNvPr>
          <p:cNvPicPr>
            <a:picLocks noChangeAspect="1"/>
          </p:cNvPicPr>
          <p:nvPr/>
        </p:nvPicPr>
        <p:blipFill>
          <a:blip r:embed="rId6"/>
          <a:stretch>
            <a:fillRect/>
          </a:stretch>
        </p:blipFill>
        <p:spPr>
          <a:xfrm>
            <a:off x="1287496" y="4069966"/>
            <a:ext cx="419032" cy="352600"/>
          </a:xfrm>
          <a:prstGeom prst="rect">
            <a:avLst/>
          </a:prstGeom>
        </p:spPr>
      </p:pic>
      <p:pic>
        <p:nvPicPr>
          <p:cNvPr id="48" name="Graphic 47" descr="Social network outline">
            <a:extLst>
              <a:ext uri="{FF2B5EF4-FFF2-40B4-BE49-F238E27FC236}">
                <a16:creationId xmlns:a16="http://schemas.microsoft.com/office/drawing/2014/main" id="{D3E5A28A-F79D-42EF-2B57-D52B3628A1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1365" y="4736107"/>
            <a:ext cx="590545" cy="590545"/>
          </a:xfrm>
          <a:prstGeom prst="rect">
            <a:avLst/>
          </a:prstGeom>
        </p:spPr>
      </p:pic>
      <p:pic>
        <p:nvPicPr>
          <p:cNvPr id="62" name="Graphic 61" descr="Scales of justice outline">
            <a:extLst>
              <a:ext uri="{FF2B5EF4-FFF2-40B4-BE49-F238E27FC236}">
                <a16:creationId xmlns:a16="http://schemas.microsoft.com/office/drawing/2014/main" id="{C809FB1B-2626-B437-566E-B0497B90C3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84917" y="3121045"/>
            <a:ext cx="590550" cy="590550"/>
          </a:xfrm>
          <a:prstGeom prst="rect">
            <a:avLst/>
          </a:prstGeom>
        </p:spPr>
      </p:pic>
      <p:sp>
        <p:nvSpPr>
          <p:cNvPr id="64" name="Freeform 48">
            <a:extLst>
              <a:ext uri="{FF2B5EF4-FFF2-40B4-BE49-F238E27FC236}">
                <a16:creationId xmlns:a16="http://schemas.microsoft.com/office/drawing/2014/main" id="{7739A68E-7A01-CC4A-7C1C-01C2999C65AF}"/>
              </a:ext>
            </a:extLst>
          </p:cNvPr>
          <p:cNvSpPr>
            <a:spLocks noChangeArrowheads="1"/>
          </p:cNvSpPr>
          <p:nvPr/>
        </p:nvSpPr>
        <p:spPr bwMode="auto">
          <a:xfrm>
            <a:off x="6823718" y="4887405"/>
            <a:ext cx="451749" cy="397887"/>
          </a:xfrm>
          <a:custGeom>
            <a:avLst/>
            <a:gdLst>
              <a:gd name="connsiteX0" fmla="*/ 1027425 w 1544186"/>
              <a:gd name="connsiteY0" fmla="*/ 916701 h 1289617"/>
              <a:gd name="connsiteX1" fmla="*/ 1011237 w 1544186"/>
              <a:gd name="connsiteY1" fmla="*/ 935409 h 1289617"/>
              <a:gd name="connsiteX2" fmla="*/ 1027425 w 1544186"/>
              <a:gd name="connsiteY2" fmla="*/ 951622 h 1289617"/>
              <a:gd name="connsiteX3" fmla="*/ 1044858 w 1544186"/>
              <a:gd name="connsiteY3" fmla="*/ 935409 h 1289617"/>
              <a:gd name="connsiteX4" fmla="*/ 1027425 w 1544186"/>
              <a:gd name="connsiteY4" fmla="*/ 916701 h 1289617"/>
              <a:gd name="connsiteX5" fmla="*/ 317152 w 1544186"/>
              <a:gd name="connsiteY5" fmla="*/ 900859 h 1289617"/>
              <a:gd name="connsiteX6" fmla="*/ 335796 w 1544186"/>
              <a:gd name="connsiteY6" fmla="*/ 920924 h 1289617"/>
              <a:gd name="connsiteX7" fmla="*/ 335796 w 1544186"/>
              <a:gd name="connsiteY7" fmla="*/ 1269545 h 1289617"/>
              <a:gd name="connsiteX8" fmla="*/ 317152 w 1544186"/>
              <a:gd name="connsiteY8" fmla="*/ 1289610 h 1289617"/>
              <a:gd name="connsiteX9" fmla="*/ 298508 w 1544186"/>
              <a:gd name="connsiteY9" fmla="*/ 1269545 h 1289617"/>
              <a:gd name="connsiteX10" fmla="*/ 298508 w 1544186"/>
              <a:gd name="connsiteY10" fmla="*/ 920924 h 1289617"/>
              <a:gd name="connsiteX11" fmla="*/ 317152 w 1544186"/>
              <a:gd name="connsiteY11" fmla="*/ 900859 h 1289617"/>
              <a:gd name="connsiteX12" fmla="*/ 1047348 w 1544186"/>
              <a:gd name="connsiteY12" fmla="*/ 233228 h 1289617"/>
              <a:gd name="connsiteX13" fmla="*/ 1047348 w 1544186"/>
              <a:gd name="connsiteY13" fmla="*/ 430288 h 1289617"/>
              <a:gd name="connsiteX14" fmla="*/ 1052329 w 1544186"/>
              <a:gd name="connsiteY14" fmla="*/ 434029 h 1289617"/>
              <a:gd name="connsiteX15" fmla="*/ 1246581 w 1544186"/>
              <a:gd name="connsiteY15" fmla="*/ 434029 h 1289617"/>
              <a:gd name="connsiteX16" fmla="*/ 1047348 w 1544186"/>
              <a:gd name="connsiteY16" fmla="*/ 233228 h 1289617"/>
              <a:gd name="connsiteX17" fmla="*/ 1008746 w 1544186"/>
              <a:gd name="connsiteY17" fmla="*/ 233228 h 1289617"/>
              <a:gd name="connsiteX18" fmla="*/ 807023 w 1544186"/>
              <a:gd name="connsiteY18" fmla="*/ 453985 h 1289617"/>
              <a:gd name="connsiteX19" fmla="*/ 839398 w 1544186"/>
              <a:gd name="connsiteY19" fmla="*/ 566234 h 1289617"/>
              <a:gd name="connsiteX20" fmla="*/ 890452 w 1544186"/>
              <a:gd name="connsiteY20" fmla="*/ 598661 h 1289617"/>
              <a:gd name="connsiteX21" fmla="*/ 905394 w 1544186"/>
              <a:gd name="connsiteY21" fmla="*/ 637325 h 1289617"/>
              <a:gd name="connsiteX22" fmla="*/ 1027425 w 1544186"/>
              <a:gd name="connsiteY22" fmla="*/ 674741 h 1289617"/>
              <a:gd name="connsiteX23" fmla="*/ 1246581 w 1544186"/>
              <a:gd name="connsiteY23" fmla="*/ 472693 h 1289617"/>
              <a:gd name="connsiteX24" fmla="*/ 1052329 w 1544186"/>
              <a:gd name="connsiteY24" fmla="*/ 472693 h 1289617"/>
              <a:gd name="connsiteX25" fmla="*/ 1008746 w 1544186"/>
              <a:gd name="connsiteY25" fmla="*/ 430288 h 1289617"/>
              <a:gd name="connsiteX26" fmla="*/ 600318 w 1544186"/>
              <a:gd name="connsiteY26" fmla="*/ 150912 h 1289617"/>
              <a:gd name="connsiteX27" fmla="*/ 585376 w 1544186"/>
              <a:gd name="connsiteY27" fmla="*/ 165879 h 1289617"/>
              <a:gd name="connsiteX28" fmla="*/ 585376 w 1544186"/>
              <a:gd name="connsiteY28" fmla="*/ 546278 h 1289617"/>
              <a:gd name="connsiteX29" fmla="*/ 595337 w 1544186"/>
              <a:gd name="connsiteY29" fmla="*/ 569975 h 1289617"/>
              <a:gd name="connsiteX30" fmla="*/ 641410 w 1544186"/>
              <a:gd name="connsiteY30" fmla="*/ 668505 h 1289617"/>
              <a:gd name="connsiteX31" fmla="*/ 778383 w 1544186"/>
              <a:gd name="connsiteY31" fmla="*/ 579953 h 1289617"/>
              <a:gd name="connsiteX32" fmla="*/ 795816 w 1544186"/>
              <a:gd name="connsiteY32" fmla="*/ 571223 h 1289617"/>
              <a:gd name="connsiteX33" fmla="*/ 768421 w 1544186"/>
              <a:gd name="connsiteY33" fmla="*/ 453985 h 1289617"/>
              <a:gd name="connsiteX34" fmla="*/ 1027425 w 1544186"/>
              <a:gd name="connsiteY34" fmla="*/ 193318 h 1289617"/>
              <a:gd name="connsiteX35" fmla="*/ 1287673 w 1544186"/>
              <a:gd name="connsiteY35" fmla="*/ 453985 h 1289617"/>
              <a:gd name="connsiteX36" fmla="*/ 1027425 w 1544186"/>
              <a:gd name="connsiteY36" fmla="*/ 713405 h 1289617"/>
              <a:gd name="connsiteX37" fmla="*/ 899168 w 1544186"/>
              <a:gd name="connsiteY37" fmla="*/ 678483 h 1289617"/>
              <a:gd name="connsiteX38" fmla="*/ 871774 w 1544186"/>
              <a:gd name="connsiteY38" fmla="*/ 712158 h 1289617"/>
              <a:gd name="connsiteX39" fmla="*/ 790835 w 1544186"/>
              <a:gd name="connsiteY39" fmla="*/ 768282 h 1289617"/>
              <a:gd name="connsiteX40" fmla="*/ 1448305 w 1544186"/>
              <a:gd name="connsiteY40" fmla="*/ 768282 h 1289617"/>
              <a:gd name="connsiteX41" fmla="*/ 1463247 w 1544186"/>
              <a:gd name="connsiteY41" fmla="*/ 754563 h 1289617"/>
              <a:gd name="connsiteX42" fmla="*/ 1463247 w 1544186"/>
              <a:gd name="connsiteY42" fmla="*/ 165879 h 1289617"/>
              <a:gd name="connsiteX43" fmla="*/ 1448305 w 1544186"/>
              <a:gd name="connsiteY43" fmla="*/ 150912 h 1289617"/>
              <a:gd name="connsiteX44" fmla="*/ 317116 w 1544186"/>
              <a:gd name="connsiteY44" fmla="*/ 126295 h 1289617"/>
              <a:gd name="connsiteX45" fmla="*/ 210574 w 1544186"/>
              <a:gd name="connsiteY45" fmla="*/ 232836 h 1289617"/>
              <a:gd name="connsiteX46" fmla="*/ 317116 w 1544186"/>
              <a:gd name="connsiteY46" fmla="*/ 338138 h 1289617"/>
              <a:gd name="connsiteX47" fmla="*/ 423657 w 1544186"/>
              <a:gd name="connsiteY47" fmla="*/ 232836 h 1289617"/>
              <a:gd name="connsiteX48" fmla="*/ 317116 w 1544186"/>
              <a:gd name="connsiteY48" fmla="*/ 126295 h 1289617"/>
              <a:gd name="connsiteX49" fmla="*/ 317116 w 1544186"/>
              <a:gd name="connsiteY49" fmla="*/ 87891 h 1289617"/>
              <a:gd name="connsiteX50" fmla="*/ 462061 w 1544186"/>
              <a:gd name="connsiteY50" fmla="*/ 232836 h 1289617"/>
              <a:gd name="connsiteX51" fmla="*/ 317116 w 1544186"/>
              <a:gd name="connsiteY51" fmla="*/ 377781 h 1289617"/>
              <a:gd name="connsiteX52" fmla="*/ 172170 w 1544186"/>
              <a:gd name="connsiteY52" fmla="*/ 232836 h 1289617"/>
              <a:gd name="connsiteX53" fmla="*/ 317116 w 1544186"/>
              <a:gd name="connsiteY53" fmla="*/ 87891 h 1289617"/>
              <a:gd name="connsiteX54" fmla="*/ 562962 w 1544186"/>
              <a:gd name="connsiteY54" fmla="*/ 38663 h 1289617"/>
              <a:gd name="connsiteX55" fmla="*/ 545529 w 1544186"/>
              <a:gd name="connsiteY55" fmla="*/ 54877 h 1289617"/>
              <a:gd name="connsiteX56" fmla="*/ 545529 w 1544186"/>
              <a:gd name="connsiteY56" fmla="*/ 96035 h 1289617"/>
              <a:gd name="connsiteX57" fmla="*/ 562962 w 1544186"/>
              <a:gd name="connsiteY57" fmla="*/ 112249 h 1289617"/>
              <a:gd name="connsiteX58" fmla="*/ 600318 w 1544186"/>
              <a:gd name="connsiteY58" fmla="*/ 112249 h 1289617"/>
              <a:gd name="connsiteX59" fmla="*/ 1448305 w 1544186"/>
              <a:gd name="connsiteY59" fmla="*/ 112249 h 1289617"/>
              <a:gd name="connsiteX60" fmla="*/ 1489397 w 1544186"/>
              <a:gd name="connsiteY60" fmla="*/ 112249 h 1289617"/>
              <a:gd name="connsiteX61" fmla="*/ 1505585 w 1544186"/>
              <a:gd name="connsiteY61" fmla="*/ 96035 h 1289617"/>
              <a:gd name="connsiteX62" fmla="*/ 1505585 w 1544186"/>
              <a:gd name="connsiteY62" fmla="*/ 54877 h 1289617"/>
              <a:gd name="connsiteX63" fmla="*/ 1489397 w 1544186"/>
              <a:gd name="connsiteY63" fmla="*/ 38663 h 1289617"/>
              <a:gd name="connsiteX64" fmla="*/ 562962 w 1544186"/>
              <a:gd name="connsiteY64" fmla="*/ 0 h 1289617"/>
              <a:gd name="connsiteX65" fmla="*/ 1489397 w 1544186"/>
              <a:gd name="connsiteY65" fmla="*/ 0 h 1289617"/>
              <a:gd name="connsiteX66" fmla="*/ 1544186 w 1544186"/>
              <a:gd name="connsiteY66" fmla="*/ 54877 h 1289617"/>
              <a:gd name="connsiteX67" fmla="*/ 1544186 w 1544186"/>
              <a:gd name="connsiteY67" fmla="*/ 96035 h 1289617"/>
              <a:gd name="connsiteX68" fmla="*/ 1499358 w 1544186"/>
              <a:gd name="connsiteY68" fmla="*/ 150912 h 1289617"/>
              <a:gd name="connsiteX69" fmla="*/ 1503094 w 1544186"/>
              <a:gd name="connsiteY69" fmla="*/ 165879 h 1289617"/>
              <a:gd name="connsiteX70" fmla="*/ 1503094 w 1544186"/>
              <a:gd name="connsiteY70" fmla="*/ 754563 h 1289617"/>
              <a:gd name="connsiteX71" fmla="*/ 1448305 w 1544186"/>
              <a:gd name="connsiteY71" fmla="*/ 808193 h 1289617"/>
              <a:gd name="connsiteX72" fmla="*/ 1047348 w 1544186"/>
              <a:gd name="connsiteY72" fmla="*/ 808193 h 1289617"/>
              <a:gd name="connsiteX73" fmla="*/ 1047348 w 1544186"/>
              <a:gd name="connsiteY73" fmla="*/ 881778 h 1289617"/>
              <a:gd name="connsiteX74" fmla="*/ 1084704 w 1544186"/>
              <a:gd name="connsiteY74" fmla="*/ 935409 h 1289617"/>
              <a:gd name="connsiteX75" fmla="*/ 1027425 w 1544186"/>
              <a:gd name="connsiteY75" fmla="*/ 991533 h 1289617"/>
              <a:gd name="connsiteX76" fmla="*/ 971390 w 1544186"/>
              <a:gd name="connsiteY76" fmla="*/ 935409 h 1289617"/>
              <a:gd name="connsiteX77" fmla="*/ 1008746 w 1544186"/>
              <a:gd name="connsiteY77" fmla="*/ 881778 h 1289617"/>
              <a:gd name="connsiteX78" fmla="*/ 1008746 w 1544186"/>
              <a:gd name="connsiteY78" fmla="*/ 808193 h 1289617"/>
              <a:gd name="connsiteX79" fmla="*/ 733555 w 1544186"/>
              <a:gd name="connsiteY79" fmla="*/ 808193 h 1289617"/>
              <a:gd name="connsiteX80" fmla="*/ 631448 w 1544186"/>
              <a:gd name="connsiteY80" fmla="*/ 879284 h 1289617"/>
              <a:gd name="connsiteX81" fmla="*/ 592847 w 1544186"/>
              <a:gd name="connsiteY81" fmla="*/ 891756 h 1289617"/>
              <a:gd name="connsiteX82" fmla="*/ 574169 w 1544186"/>
              <a:gd name="connsiteY82" fmla="*/ 888014 h 1289617"/>
              <a:gd name="connsiteX83" fmla="*/ 530586 w 1544186"/>
              <a:gd name="connsiteY83" fmla="*/ 850598 h 1289617"/>
              <a:gd name="connsiteX84" fmla="*/ 488249 w 1544186"/>
              <a:gd name="connsiteY84" fmla="*/ 748327 h 1289617"/>
              <a:gd name="connsiteX85" fmla="*/ 488249 w 1544186"/>
              <a:gd name="connsiteY85" fmla="*/ 1269661 h 1289617"/>
              <a:gd name="connsiteX86" fmla="*/ 468326 w 1544186"/>
              <a:gd name="connsiteY86" fmla="*/ 1289617 h 1289617"/>
              <a:gd name="connsiteX87" fmla="*/ 448403 w 1544186"/>
              <a:gd name="connsiteY87" fmla="*/ 1269661 h 1289617"/>
              <a:gd name="connsiteX88" fmla="*/ 448403 w 1544186"/>
              <a:gd name="connsiteY88" fmla="*/ 557503 h 1289617"/>
              <a:gd name="connsiteX89" fmla="*/ 468326 w 1544186"/>
              <a:gd name="connsiteY89" fmla="*/ 538795 h 1289617"/>
              <a:gd name="connsiteX90" fmla="*/ 488249 w 1544186"/>
              <a:gd name="connsiteY90" fmla="*/ 557503 h 1289617"/>
              <a:gd name="connsiteX91" fmla="*/ 488249 w 1544186"/>
              <a:gd name="connsiteY91" fmla="*/ 648550 h 1289617"/>
              <a:gd name="connsiteX92" fmla="*/ 566698 w 1544186"/>
              <a:gd name="connsiteY92" fmla="*/ 834384 h 1289617"/>
              <a:gd name="connsiteX93" fmla="*/ 585376 w 1544186"/>
              <a:gd name="connsiteY93" fmla="*/ 850598 h 1289617"/>
              <a:gd name="connsiteX94" fmla="*/ 609035 w 1544186"/>
              <a:gd name="connsiteY94" fmla="*/ 846856 h 1289617"/>
              <a:gd name="connsiteX95" fmla="*/ 848115 w 1544186"/>
              <a:gd name="connsiteY95" fmla="*/ 679730 h 1289617"/>
              <a:gd name="connsiteX96" fmla="*/ 865547 w 1544186"/>
              <a:gd name="connsiteY96" fmla="*/ 652291 h 1289617"/>
              <a:gd name="connsiteX97" fmla="*/ 858076 w 1544186"/>
              <a:gd name="connsiteY97" fmla="*/ 621111 h 1289617"/>
              <a:gd name="connsiteX98" fmla="*/ 800797 w 1544186"/>
              <a:gd name="connsiteY98" fmla="*/ 612381 h 1289617"/>
              <a:gd name="connsiteX99" fmla="*/ 642655 w 1544186"/>
              <a:gd name="connsiteY99" fmla="*/ 714652 h 1289617"/>
              <a:gd name="connsiteX100" fmla="*/ 626468 w 1544186"/>
              <a:gd name="connsiteY100" fmla="*/ 717146 h 1289617"/>
              <a:gd name="connsiteX101" fmla="*/ 614015 w 1544186"/>
              <a:gd name="connsiteY101" fmla="*/ 705922 h 1289617"/>
              <a:gd name="connsiteX102" fmla="*/ 559226 w 1544186"/>
              <a:gd name="connsiteY102" fmla="*/ 584942 h 1289617"/>
              <a:gd name="connsiteX103" fmla="*/ 549265 w 1544186"/>
              <a:gd name="connsiteY103" fmla="*/ 559998 h 1289617"/>
              <a:gd name="connsiteX104" fmla="*/ 546774 w 1544186"/>
              <a:gd name="connsiteY104" fmla="*/ 553762 h 1289617"/>
              <a:gd name="connsiteX105" fmla="*/ 473307 w 1544186"/>
              <a:gd name="connsiteY105" fmla="*/ 478929 h 1289617"/>
              <a:gd name="connsiteX106" fmla="*/ 427234 w 1544186"/>
              <a:gd name="connsiteY106" fmla="*/ 478929 h 1289617"/>
              <a:gd name="connsiteX107" fmla="*/ 158269 w 1544186"/>
              <a:gd name="connsiteY107" fmla="*/ 478929 h 1289617"/>
              <a:gd name="connsiteX108" fmla="*/ 68614 w 1544186"/>
              <a:gd name="connsiteY108" fmla="*/ 583695 h 1289617"/>
              <a:gd name="connsiteX109" fmla="*/ 39974 w 1544186"/>
              <a:gd name="connsiteY109" fmla="*/ 714652 h 1289617"/>
              <a:gd name="connsiteX110" fmla="*/ 52426 w 1544186"/>
              <a:gd name="connsiteY110" fmla="*/ 754563 h 1289617"/>
              <a:gd name="connsiteX111" fmla="*/ 137100 w 1544186"/>
              <a:gd name="connsiteY111" fmla="*/ 833137 h 1289617"/>
              <a:gd name="connsiteX112" fmla="*/ 137100 w 1544186"/>
              <a:gd name="connsiteY112" fmla="*/ 714652 h 1289617"/>
              <a:gd name="connsiteX113" fmla="*/ 97254 w 1544186"/>
              <a:gd name="connsiteY113" fmla="*/ 673494 h 1289617"/>
              <a:gd name="connsiteX114" fmla="*/ 97254 w 1544186"/>
              <a:gd name="connsiteY114" fmla="*/ 646055 h 1289617"/>
              <a:gd name="connsiteX115" fmla="*/ 124648 w 1544186"/>
              <a:gd name="connsiteY115" fmla="*/ 646055 h 1289617"/>
              <a:gd name="connsiteX116" fmla="*/ 137100 w 1544186"/>
              <a:gd name="connsiteY116" fmla="*/ 659775 h 1289617"/>
              <a:gd name="connsiteX117" fmla="*/ 137100 w 1544186"/>
              <a:gd name="connsiteY117" fmla="*/ 557503 h 1289617"/>
              <a:gd name="connsiteX118" fmla="*/ 157024 w 1544186"/>
              <a:gd name="connsiteY118" fmla="*/ 538795 h 1289617"/>
              <a:gd name="connsiteX119" fmla="*/ 176947 w 1544186"/>
              <a:gd name="connsiteY119" fmla="*/ 557503 h 1289617"/>
              <a:gd name="connsiteX120" fmla="*/ 176947 w 1544186"/>
              <a:gd name="connsiteY120" fmla="*/ 1269661 h 1289617"/>
              <a:gd name="connsiteX121" fmla="*/ 157024 w 1544186"/>
              <a:gd name="connsiteY121" fmla="*/ 1289617 h 1289617"/>
              <a:gd name="connsiteX122" fmla="*/ 137100 w 1544186"/>
              <a:gd name="connsiteY122" fmla="*/ 1269661 h 1289617"/>
              <a:gd name="connsiteX123" fmla="*/ 137100 w 1544186"/>
              <a:gd name="connsiteY123" fmla="*/ 886767 h 1289617"/>
              <a:gd name="connsiteX124" fmla="*/ 25032 w 1544186"/>
              <a:gd name="connsiteY124" fmla="*/ 783249 h 1289617"/>
              <a:gd name="connsiteX125" fmla="*/ 1373 w 1544186"/>
              <a:gd name="connsiteY125" fmla="*/ 707169 h 1289617"/>
              <a:gd name="connsiteX126" fmla="*/ 31258 w 1544186"/>
              <a:gd name="connsiteY126" fmla="*/ 573717 h 1289617"/>
              <a:gd name="connsiteX127" fmla="*/ 158269 w 1544186"/>
              <a:gd name="connsiteY127" fmla="*/ 440265 h 1289617"/>
              <a:gd name="connsiteX128" fmla="*/ 427234 w 1544186"/>
              <a:gd name="connsiteY128" fmla="*/ 440265 h 1289617"/>
              <a:gd name="connsiteX129" fmla="*/ 473307 w 1544186"/>
              <a:gd name="connsiteY129" fmla="*/ 440265 h 1289617"/>
              <a:gd name="connsiteX130" fmla="*/ 546774 w 1544186"/>
              <a:gd name="connsiteY130" fmla="*/ 467704 h 1289617"/>
              <a:gd name="connsiteX131" fmla="*/ 546774 w 1544186"/>
              <a:gd name="connsiteY131" fmla="*/ 165879 h 1289617"/>
              <a:gd name="connsiteX132" fmla="*/ 549265 w 1544186"/>
              <a:gd name="connsiteY132" fmla="*/ 149665 h 1289617"/>
              <a:gd name="connsiteX133" fmla="*/ 506928 w 1544186"/>
              <a:gd name="connsiteY133" fmla="*/ 96035 h 1289617"/>
              <a:gd name="connsiteX134" fmla="*/ 506928 w 1544186"/>
              <a:gd name="connsiteY134" fmla="*/ 54877 h 1289617"/>
              <a:gd name="connsiteX135" fmla="*/ 562962 w 1544186"/>
              <a:gd name="connsiteY135" fmla="*/ 0 h 128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44186" h="1289617">
                <a:moveTo>
                  <a:pt x="1027425" y="916701"/>
                </a:moveTo>
                <a:cubicBezTo>
                  <a:pt x="1018708" y="916701"/>
                  <a:pt x="1011237" y="925431"/>
                  <a:pt x="1011237" y="935409"/>
                </a:cubicBezTo>
                <a:cubicBezTo>
                  <a:pt x="1011237" y="944139"/>
                  <a:pt x="1018708" y="951622"/>
                  <a:pt x="1027425" y="951622"/>
                </a:cubicBezTo>
                <a:cubicBezTo>
                  <a:pt x="1037386" y="951622"/>
                  <a:pt x="1044858" y="944139"/>
                  <a:pt x="1044858" y="935409"/>
                </a:cubicBezTo>
                <a:cubicBezTo>
                  <a:pt x="1044858" y="925431"/>
                  <a:pt x="1037386" y="916701"/>
                  <a:pt x="1027425" y="916701"/>
                </a:cubicBezTo>
                <a:close/>
                <a:moveTo>
                  <a:pt x="317152" y="900859"/>
                </a:moveTo>
                <a:cubicBezTo>
                  <a:pt x="327639" y="900859"/>
                  <a:pt x="335796" y="909637"/>
                  <a:pt x="335796" y="920924"/>
                </a:cubicBezTo>
                <a:lnTo>
                  <a:pt x="335796" y="1269545"/>
                </a:lnTo>
                <a:cubicBezTo>
                  <a:pt x="335796" y="1280832"/>
                  <a:pt x="327639" y="1289610"/>
                  <a:pt x="317152" y="1289610"/>
                </a:cubicBezTo>
                <a:cubicBezTo>
                  <a:pt x="306665" y="1289610"/>
                  <a:pt x="298508" y="1280832"/>
                  <a:pt x="298508" y="1269545"/>
                </a:cubicBezTo>
                <a:lnTo>
                  <a:pt x="298508" y="920924"/>
                </a:lnTo>
                <a:cubicBezTo>
                  <a:pt x="298508" y="909637"/>
                  <a:pt x="306665" y="900859"/>
                  <a:pt x="317152" y="900859"/>
                </a:cubicBezTo>
                <a:close/>
                <a:moveTo>
                  <a:pt x="1047348" y="233228"/>
                </a:moveTo>
                <a:lnTo>
                  <a:pt x="1047348" y="430288"/>
                </a:lnTo>
                <a:cubicBezTo>
                  <a:pt x="1047348" y="432782"/>
                  <a:pt x="1049838" y="434029"/>
                  <a:pt x="1052329" y="434029"/>
                </a:cubicBezTo>
                <a:lnTo>
                  <a:pt x="1246581" y="434029"/>
                </a:lnTo>
                <a:cubicBezTo>
                  <a:pt x="1237865" y="328016"/>
                  <a:pt x="1153191" y="243206"/>
                  <a:pt x="1047348" y="233228"/>
                </a:cubicBezTo>
                <a:close/>
                <a:moveTo>
                  <a:pt x="1008746" y="233228"/>
                </a:moveTo>
                <a:cubicBezTo>
                  <a:pt x="895432" y="243206"/>
                  <a:pt x="807023" y="337994"/>
                  <a:pt x="807023" y="453985"/>
                </a:cubicBezTo>
                <a:cubicBezTo>
                  <a:pt x="807023" y="492648"/>
                  <a:pt x="818230" y="532559"/>
                  <a:pt x="839398" y="566234"/>
                </a:cubicBezTo>
                <a:cubicBezTo>
                  <a:pt x="858076" y="569975"/>
                  <a:pt x="878000" y="581200"/>
                  <a:pt x="890452" y="598661"/>
                </a:cubicBezTo>
                <a:cubicBezTo>
                  <a:pt x="899168" y="609886"/>
                  <a:pt x="904149" y="622358"/>
                  <a:pt x="905394" y="637325"/>
                </a:cubicBezTo>
                <a:cubicBezTo>
                  <a:pt x="941505" y="662269"/>
                  <a:pt x="983842" y="674741"/>
                  <a:pt x="1027425" y="674741"/>
                </a:cubicBezTo>
                <a:cubicBezTo>
                  <a:pt x="1141984" y="674741"/>
                  <a:pt x="1236620" y="584942"/>
                  <a:pt x="1246581" y="472693"/>
                </a:cubicBezTo>
                <a:lnTo>
                  <a:pt x="1052329" y="472693"/>
                </a:lnTo>
                <a:cubicBezTo>
                  <a:pt x="1027425" y="472693"/>
                  <a:pt x="1008746" y="453985"/>
                  <a:pt x="1008746" y="430288"/>
                </a:cubicBezTo>
                <a:close/>
                <a:moveTo>
                  <a:pt x="600318" y="150912"/>
                </a:moveTo>
                <a:cubicBezTo>
                  <a:pt x="591602" y="150912"/>
                  <a:pt x="585376" y="158396"/>
                  <a:pt x="585376" y="165879"/>
                </a:cubicBezTo>
                <a:lnTo>
                  <a:pt x="585376" y="546278"/>
                </a:lnTo>
                <a:cubicBezTo>
                  <a:pt x="589111" y="553762"/>
                  <a:pt x="591602" y="561245"/>
                  <a:pt x="595337" y="569975"/>
                </a:cubicBezTo>
                <a:lnTo>
                  <a:pt x="641410" y="668505"/>
                </a:lnTo>
                <a:lnTo>
                  <a:pt x="778383" y="579953"/>
                </a:lnTo>
                <a:cubicBezTo>
                  <a:pt x="784609" y="576212"/>
                  <a:pt x="790835" y="573717"/>
                  <a:pt x="795816" y="571223"/>
                </a:cubicBezTo>
                <a:cubicBezTo>
                  <a:pt x="778383" y="533806"/>
                  <a:pt x="768421" y="495143"/>
                  <a:pt x="768421" y="453985"/>
                </a:cubicBezTo>
                <a:cubicBezTo>
                  <a:pt x="768421" y="310555"/>
                  <a:pt x="884226" y="193318"/>
                  <a:pt x="1027425" y="193318"/>
                </a:cubicBezTo>
                <a:cubicBezTo>
                  <a:pt x="1170624" y="193318"/>
                  <a:pt x="1287673" y="310555"/>
                  <a:pt x="1287673" y="453985"/>
                </a:cubicBezTo>
                <a:cubicBezTo>
                  <a:pt x="1287673" y="597414"/>
                  <a:pt x="1170624" y="713405"/>
                  <a:pt x="1027425" y="713405"/>
                </a:cubicBezTo>
                <a:cubicBezTo>
                  <a:pt x="982597" y="713405"/>
                  <a:pt x="937770" y="700933"/>
                  <a:pt x="899168" y="678483"/>
                </a:cubicBezTo>
                <a:cubicBezTo>
                  <a:pt x="892942" y="692202"/>
                  <a:pt x="884226" y="703427"/>
                  <a:pt x="871774" y="712158"/>
                </a:cubicBezTo>
                <a:lnTo>
                  <a:pt x="790835" y="768282"/>
                </a:lnTo>
                <a:lnTo>
                  <a:pt x="1448305" y="768282"/>
                </a:lnTo>
                <a:cubicBezTo>
                  <a:pt x="1457021" y="768282"/>
                  <a:pt x="1463247" y="762046"/>
                  <a:pt x="1463247" y="754563"/>
                </a:cubicBezTo>
                <a:lnTo>
                  <a:pt x="1463247" y="165879"/>
                </a:lnTo>
                <a:cubicBezTo>
                  <a:pt x="1463247" y="158396"/>
                  <a:pt x="1457021" y="150912"/>
                  <a:pt x="1448305" y="150912"/>
                </a:cubicBezTo>
                <a:close/>
                <a:moveTo>
                  <a:pt x="317116" y="126295"/>
                </a:moveTo>
                <a:cubicBezTo>
                  <a:pt x="258889" y="126295"/>
                  <a:pt x="210574" y="174610"/>
                  <a:pt x="210574" y="232836"/>
                </a:cubicBezTo>
                <a:cubicBezTo>
                  <a:pt x="210574" y="291062"/>
                  <a:pt x="258889" y="338138"/>
                  <a:pt x="317116" y="338138"/>
                </a:cubicBezTo>
                <a:cubicBezTo>
                  <a:pt x="375342" y="338138"/>
                  <a:pt x="423657" y="291062"/>
                  <a:pt x="423657" y="232836"/>
                </a:cubicBezTo>
                <a:cubicBezTo>
                  <a:pt x="423657" y="174610"/>
                  <a:pt x="375342" y="126295"/>
                  <a:pt x="317116" y="126295"/>
                </a:cubicBezTo>
                <a:close/>
                <a:moveTo>
                  <a:pt x="317116" y="87891"/>
                </a:moveTo>
                <a:cubicBezTo>
                  <a:pt x="396402" y="87891"/>
                  <a:pt x="462061" y="152311"/>
                  <a:pt x="462061" y="232836"/>
                </a:cubicBezTo>
                <a:cubicBezTo>
                  <a:pt x="462061" y="313361"/>
                  <a:pt x="396402" y="377781"/>
                  <a:pt x="317116" y="377781"/>
                </a:cubicBezTo>
                <a:cubicBezTo>
                  <a:pt x="236590" y="377781"/>
                  <a:pt x="172170" y="313361"/>
                  <a:pt x="172170" y="232836"/>
                </a:cubicBezTo>
                <a:cubicBezTo>
                  <a:pt x="172170" y="152311"/>
                  <a:pt x="236590" y="87891"/>
                  <a:pt x="317116" y="87891"/>
                </a:cubicBezTo>
                <a:close/>
                <a:moveTo>
                  <a:pt x="562962" y="38663"/>
                </a:moveTo>
                <a:cubicBezTo>
                  <a:pt x="553000" y="38663"/>
                  <a:pt x="545529" y="46147"/>
                  <a:pt x="545529" y="54877"/>
                </a:cubicBezTo>
                <a:lnTo>
                  <a:pt x="545529" y="96035"/>
                </a:lnTo>
                <a:cubicBezTo>
                  <a:pt x="545529" y="104766"/>
                  <a:pt x="553000" y="112249"/>
                  <a:pt x="562962" y="112249"/>
                </a:cubicBezTo>
                <a:lnTo>
                  <a:pt x="600318" y="112249"/>
                </a:lnTo>
                <a:lnTo>
                  <a:pt x="1448305" y="112249"/>
                </a:lnTo>
                <a:lnTo>
                  <a:pt x="1489397" y="112249"/>
                </a:lnTo>
                <a:cubicBezTo>
                  <a:pt x="1498113" y="112249"/>
                  <a:pt x="1505585" y="104766"/>
                  <a:pt x="1505585" y="96035"/>
                </a:cubicBezTo>
                <a:lnTo>
                  <a:pt x="1505585" y="54877"/>
                </a:lnTo>
                <a:cubicBezTo>
                  <a:pt x="1505585" y="46147"/>
                  <a:pt x="1498113" y="38663"/>
                  <a:pt x="1489397" y="38663"/>
                </a:cubicBezTo>
                <a:close/>
                <a:moveTo>
                  <a:pt x="562962" y="0"/>
                </a:moveTo>
                <a:lnTo>
                  <a:pt x="1489397" y="0"/>
                </a:lnTo>
                <a:cubicBezTo>
                  <a:pt x="1519282" y="0"/>
                  <a:pt x="1544186" y="24944"/>
                  <a:pt x="1544186" y="54877"/>
                </a:cubicBezTo>
                <a:lnTo>
                  <a:pt x="1544186" y="96035"/>
                </a:lnTo>
                <a:cubicBezTo>
                  <a:pt x="1544186" y="123474"/>
                  <a:pt x="1525508" y="145924"/>
                  <a:pt x="1499358" y="150912"/>
                </a:cubicBezTo>
                <a:cubicBezTo>
                  <a:pt x="1500604" y="154654"/>
                  <a:pt x="1503094" y="160890"/>
                  <a:pt x="1503094" y="165879"/>
                </a:cubicBezTo>
                <a:lnTo>
                  <a:pt x="1503094" y="754563"/>
                </a:lnTo>
                <a:cubicBezTo>
                  <a:pt x="1503094" y="783249"/>
                  <a:pt x="1478190" y="808193"/>
                  <a:pt x="1448305" y="808193"/>
                </a:cubicBezTo>
                <a:lnTo>
                  <a:pt x="1047348" y="808193"/>
                </a:lnTo>
                <a:lnTo>
                  <a:pt x="1047348" y="881778"/>
                </a:lnTo>
                <a:cubicBezTo>
                  <a:pt x="1068516" y="889262"/>
                  <a:pt x="1084704" y="910464"/>
                  <a:pt x="1084704" y="935409"/>
                </a:cubicBezTo>
                <a:cubicBezTo>
                  <a:pt x="1084704" y="965342"/>
                  <a:pt x="1058555" y="991533"/>
                  <a:pt x="1027425" y="991533"/>
                </a:cubicBezTo>
                <a:cubicBezTo>
                  <a:pt x="996294" y="991533"/>
                  <a:pt x="971390" y="965342"/>
                  <a:pt x="971390" y="935409"/>
                </a:cubicBezTo>
                <a:cubicBezTo>
                  <a:pt x="971390" y="910464"/>
                  <a:pt x="986333" y="889262"/>
                  <a:pt x="1008746" y="881778"/>
                </a:cubicBezTo>
                <a:lnTo>
                  <a:pt x="1008746" y="808193"/>
                </a:lnTo>
                <a:lnTo>
                  <a:pt x="733555" y="808193"/>
                </a:lnTo>
                <a:lnTo>
                  <a:pt x="631448" y="879284"/>
                </a:lnTo>
                <a:cubicBezTo>
                  <a:pt x="620241" y="886767"/>
                  <a:pt x="606544" y="891756"/>
                  <a:pt x="592847" y="891756"/>
                </a:cubicBezTo>
                <a:cubicBezTo>
                  <a:pt x="586621" y="891756"/>
                  <a:pt x="580395" y="890509"/>
                  <a:pt x="574169" y="888014"/>
                </a:cubicBezTo>
                <a:cubicBezTo>
                  <a:pt x="555491" y="883026"/>
                  <a:pt x="539303" y="869306"/>
                  <a:pt x="530586" y="850598"/>
                </a:cubicBezTo>
                <a:lnTo>
                  <a:pt x="488249" y="748327"/>
                </a:lnTo>
                <a:lnTo>
                  <a:pt x="488249" y="1269661"/>
                </a:lnTo>
                <a:cubicBezTo>
                  <a:pt x="488249" y="1279639"/>
                  <a:pt x="478288" y="1289617"/>
                  <a:pt x="468326" y="1289617"/>
                </a:cubicBezTo>
                <a:cubicBezTo>
                  <a:pt x="457119" y="1289617"/>
                  <a:pt x="448403" y="1279639"/>
                  <a:pt x="448403" y="1269661"/>
                </a:cubicBezTo>
                <a:lnTo>
                  <a:pt x="448403" y="557503"/>
                </a:lnTo>
                <a:cubicBezTo>
                  <a:pt x="448403" y="547526"/>
                  <a:pt x="457119" y="538795"/>
                  <a:pt x="468326" y="538795"/>
                </a:cubicBezTo>
                <a:cubicBezTo>
                  <a:pt x="478288" y="538795"/>
                  <a:pt x="488249" y="547526"/>
                  <a:pt x="488249" y="557503"/>
                </a:cubicBezTo>
                <a:lnTo>
                  <a:pt x="488249" y="648550"/>
                </a:lnTo>
                <a:lnTo>
                  <a:pt x="566698" y="834384"/>
                </a:lnTo>
                <a:cubicBezTo>
                  <a:pt x="570433" y="841868"/>
                  <a:pt x="577904" y="848104"/>
                  <a:pt x="585376" y="850598"/>
                </a:cubicBezTo>
                <a:cubicBezTo>
                  <a:pt x="592847" y="853093"/>
                  <a:pt x="601563" y="851845"/>
                  <a:pt x="609035" y="846856"/>
                </a:cubicBezTo>
                <a:lnTo>
                  <a:pt x="848115" y="679730"/>
                </a:lnTo>
                <a:cubicBezTo>
                  <a:pt x="858076" y="673494"/>
                  <a:pt x="864302" y="663516"/>
                  <a:pt x="865547" y="652291"/>
                </a:cubicBezTo>
                <a:cubicBezTo>
                  <a:pt x="868038" y="642314"/>
                  <a:pt x="865547" y="629842"/>
                  <a:pt x="858076" y="621111"/>
                </a:cubicBezTo>
                <a:cubicBezTo>
                  <a:pt x="845624" y="602403"/>
                  <a:pt x="819475" y="598661"/>
                  <a:pt x="800797" y="612381"/>
                </a:cubicBezTo>
                <a:lnTo>
                  <a:pt x="642655" y="714652"/>
                </a:lnTo>
                <a:cubicBezTo>
                  <a:pt x="637674" y="717146"/>
                  <a:pt x="632694" y="718394"/>
                  <a:pt x="626468" y="717146"/>
                </a:cubicBezTo>
                <a:cubicBezTo>
                  <a:pt x="621487" y="714652"/>
                  <a:pt x="616506" y="710910"/>
                  <a:pt x="614015" y="705922"/>
                </a:cubicBezTo>
                <a:lnTo>
                  <a:pt x="559226" y="584942"/>
                </a:lnTo>
                <a:cubicBezTo>
                  <a:pt x="555491" y="576212"/>
                  <a:pt x="553000" y="567481"/>
                  <a:pt x="549265" y="559998"/>
                </a:cubicBezTo>
                <a:cubicBezTo>
                  <a:pt x="548019" y="557503"/>
                  <a:pt x="546774" y="556256"/>
                  <a:pt x="546774" y="553762"/>
                </a:cubicBezTo>
                <a:cubicBezTo>
                  <a:pt x="515644" y="481423"/>
                  <a:pt x="513154" y="478929"/>
                  <a:pt x="473307" y="478929"/>
                </a:cubicBezTo>
                <a:lnTo>
                  <a:pt x="427234" y="478929"/>
                </a:lnTo>
                <a:lnTo>
                  <a:pt x="158269" y="478929"/>
                </a:lnTo>
                <a:cubicBezTo>
                  <a:pt x="110951" y="478929"/>
                  <a:pt x="98499" y="478929"/>
                  <a:pt x="68614" y="583695"/>
                </a:cubicBezTo>
                <a:lnTo>
                  <a:pt x="39974" y="714652"/>
                </a:lnTo>
                <a:cubicBezTo>
                  <a:pt x="36239" y="729619"/>
                  <a:pt x="41219" y="744585"/>
                  <a:pt x="52426" y="754563"/>
                </a:cubicBezTo>
                <a:lnTo>
                  <a:pt x="137100" y="833137"/>
                </a:lnTo>
                <a:lnTo>
                  <a:pt x="137100" y="714652"/>
                </a:lnTo>
                <a:lnTo>
                  <a:pt x="97254" y="673494"/>
                </a:lnTo>
                <a:cubicBezTo>
                  <a:pt x="89782" y="666011"/>
                  <a:pt x="89782" y="654786"/>
                  <a:pt x="97254" y="646055"/>
                </a:cubicBezTo>
                <a:cubicBezTo>
                  <a:pt x="104725" y="638572"/>
                  <a:pt x="117177" y="638572"/>
                  <a:pt x="124648" y="646055"/>
                </a:cubicBezTo>
                <a:lnTo>
                  <a:pt x="137100" y="659775"/>
                </a:lnTo>
                <a:lnTo>
                  <a:pt x="137100" y="557503"/>
                </a:lnTo>
                <a:cubicBezTo>
                  <a:pt x="137100" y="547526"/>
                  <a:pt x="145817" y="538795"/>
                  <a:pt x="157024" y="538795"/>
                </a:cubicBezTo>
                <a:cubicBezTo>
                  <a:pt x="168231" y="538795"/>
                  <a:pt x="176947" y="547526"/>
                  <a:pt x="176947" y="557503"/>
                </a:cubicBezTo>
                <a:lnTo>
                  <a:pt x="176947" y="1269661"/>
                </a:lnTo>
                <a:cubicBezTo>
                  <a:pt x="176947" y="1279639"/>
                  <a:pt x="168231" y="1289617"/>
                  <a:pt x="157024" y="1289617"/>
                </a:cubicBezTo>
                <a:cubicBezTo>
                  <a:pt x="145817" y="1289617"/>
                  <a:pt x="137100" y="1279639"/>
                  <a:pt x="137100" y="1269661"/>
                </a:cubicBezTo>
                <a:lnTo>
                  <a:pt x="137100" y="886767"/>
                </a:lnTo>
                <a:lnTo>
                  <a:pt x="25032" y="783249"/>
                </a:lnTo>
                <a:cubicBezTo>
                  <a:pt x="5108" y="764540"/>
                  <a:pt x="-3608" y="734607"/>
                  <a:pt x="1373" y="707169"/>
                </a:cubicBezTo>
                <a:lnTo>
                  <a:pt x="31258" y="573717"/>
                </a:lnTo>
                <a:cubicBezTo>
                  <a:pt x="62388" y="462715"/>
                  <a:pt x="83556" y="440265"/>
                  <a:pt x="158269" y="440265"/>
                </a:cubicBezTo>
                <a:lnTo>
                  <a:pt x="427234" y="440265"/>
                </a:lnTo>
                <a:lnTo>
                  <a:pt x="473307" y="440265"/>
                </a:lnTo>
                <a:cubicBezTo>
                  <a:pt x="510663" y="440265"/>
                  <a:pt x="530586" y="447749"/>
                  <a:pt x="546774" y="467704"/>
                </a:cubicBezTo>
                <a:lnTo>
                  <a:pt x="546774" y="165879"/>
                </a:lnTo>
                <a:cubicBezTo>
                  <a:pt x="546774" y="160890"/>
                  <a:pt x="548019" y="154654"/>
                  <a:pt x="549265" y="149665"/>
                </a:cubicBezTo>
                <a:cubicBezTo>
                  <a:pt x="525606" y="144676"/>
                  <a:pt x="506928" y="122226"/>
                  <a:pt x="506928" y="96035"/>
                </a:cubicBezTo>
                <a:lnTo>
                  <a:pt x="506928" y="54877"/>
                </a:lnTo>
                <a:cubicBezTo>
                  <a:pt x="506928" y="24944"/>
                  <a:pt x="530586" y="0"/>
                  <a:pt x="562962"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Tree>
    <p:extLst>
      <p:ext uri="{BB962C8B-B14F-4D97-AF65-F5344CB8AC3E}">
        <p14:creationId xmlns:p14="http://schemas.microsoft.com/office/powerpoint/2010/main" val="16825644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6">
            <a:extLst>
              <a:ext uri="{FF2B5EF4-FFF2-40B4-BE49-F238E27FC236}">
                <a16:creationId xmlns:a16="http://schemas.microsoft.com/office/drawing/2014/main" id="{D4DFE616-318F-F044-B05D-995AE0132733}"/>
              </a:ext>
            </a:extLst>
          </p:cNvPr>
          <p:cNvSpPr>
            <a:spLocks noChangeArrowheads="1"/>
          </p:cNvSpPr>
          <p:nvPr/>
        </p:nvSpPr>
        <p:spPr bwMode="auto">
          <a:xfrm>
            <a:off x="5900824" y="2207594"/>
            <a:ext cx="3575974" cy="1112342"/>
          </a:xfrm>
          <a:custGeom>
            <a:avLst/>
            <a:gdLst>
              <a:gd name="T0" fmla="*/ 0 w 5742"/>
              <a:gd name="T1" fmla="*/ 0 h 1787"/>
              <a:gd name="T2" fmla="*/ 5741 w 5742"/>
              <a:gd name="T3" fmla="*/ 0 h 1787"/>
              <a:gd name="T4" fmla="*/ 5741 w 5742"/>
              <a:gd name="T5" fmla="*/ 0 h 1787"/>
              <a:gd name="T6" fmla="*/ 5343 w 5742"/>
              <a:gd name="T7" fmla="*/ 894 h 1787"/>
              <a:gd name="T8" fmla="*/ 5343 w 5742"/>
              <a:gd name="T9" fmla="*/ 894 h 1787"/>
              <a:gd name="T10" fmla="*/ 5741 w 5742"/>
              <a:gd name="T11" fmla="*/ 1786 h 1787"/>
              <a:gd name="T12" fmla="*/ 0 w 5742"/>
              <a:gd name="T13" fmla="*/ 1786 h 1787"/>
              <a:gd name="T14" fmla="*/ 0 w 5742"/>
              <a:gd name="T15" fmla="*/ 0 h 1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2" h="1787">
                <a:moveTo>
                  <a:pt x="0" y="0"/>
                </a:moveTo>
                <a:lnTo>
                  <a:pt x="5741" y="0"/>
                </a:lnTo>
                <a:lnTo>
                  <a:pt x="5741" y="0"/>
                </a:lnTo>
                <a:cubicBezTo>
                  <a:pt x="5497" y="220"/>
                  <a:pt x="5343" y="539"/>
                  <a:pt x="5343" y="894"/>
                </a:cubicBezTo>
                <a:lnTo>
                  <a:pt x="5343" y="894"/>
                </a:lnTo>
                <a:cubicBezTo>
                  <a:pt x="5343" y="1247"/>
                  <a:pt x="5497" y="1567"/>
                  <a:pt x="5741" y="1786"/>
                </a:cubicBezTo>
                <a:lnTo>
                  <a:pt x="0" y="1786"/>
                </a:lnTo>
                <a:lnTo>
                  <a:pt x="0" y="0"/>
                </a:lnTo>
              </a:path>
            </a:pathLst>
          </a:custGeom>
          <a:solidFill>
            <a:schemeClr val="accent1">
              <a:alpha val="75203"/>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29" name="Freeform 67">
            <a:extLst>
              <a:ext uri="{FF2B5EF4-FFF2-40B4-BE49-F238E27FC236}">
                <a16:creationId xmlns:a16="http://schemas.microsoft.com/office/drawing/2014/main" id="{536FEF80-DC05-8C4A-A6CC-5C2B2D0DA087}"/>
              </a:ext>
            </a:extLst>
          </p:cNvPr>
          <p:cNvSpPr>
            <a:spLocks noChangeArrowheads="1"/>
          </p:cNvSpPr>
          <p:nvPr/>
        </p:nvSpPr>
        <p:spPr bwMode="auto">
          <a:xfrm>
            <a:off x="9226862" y="2015337"/>
            <a:ext cx="1496857" cy="1496854"/>
          </a:xfrm>
          <a:custGeom>
            <a:avLst/>
            <a:gdLst>
              <a:gd name="T0" fmla="*/ 398 w 2402"/>
              <a:gd name="T1" fmla="*/ 308 h 2403"/>
              <a:gd name="T2" fmla="*/ 398 w 2402"/>
              <a:gd name="T3" fmla="*/ 308 h 2403"/>
              <a:gd name="T4" fmla="*/ 1200 w 2402"/>
              <a:gd name="T5" fmla="*/ 0 h 2403"/>
              <a:gd name="T6" fmla="*/ 1200 w 2402"/>
              <a:gd name="T7" fmla="*/ 0 h 2403"/>
              <a:gd name="T8" fmla="*/ 2401 w 2402"/>
              <a:gd name="T9" fmla="*/ 1202 h 2403"/>
              <a:gd name="T10" fmla="*/ 2401 w 2402"/>
              <a:gd name="T11" fmla="*/ 1202 h 2403"/>
              <a:gd name="T12" fmla="*/ 1200 w 2402"/>
              <a:gd name="T13" fmla="*/ 2402 h 2403"/>
              <a:gd name="T14" fmla="*/ 1200 w 2402"/>
              <a:gd name="T15" fmla="*/ 2402 h 2403"/>
              <a:gd name="T16" fmla="*/ 398 w 2402"/>
              <a:gd name="T17" fmla="*/ 2094 h 2403"/>
              <a:gd name="T18" fmla="*/ 398 w 2402"/>
              <a:gd name="T19" fmla="*/ 2094 h 2403"/>
              <a:gd name="T20" fmla="*/ 0 w 2402"/>
              <a:gd name="T21" fmla="*/ 1202 h 2403"/>
              <a:gd name="T22" fmla="*/ 0 w 2402"/>
              <a:gd name="T23" fmla="*/ 1202 h 2403"/>
              <a:gd name="T24" fmla="*/ 398 w 2402"/>
              <a:gd name="T25" fmla="*/ 308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2" h="2403">
                <a:moveTo>
                  <a:pt x="398" y="308"/>
                </a:moveTo>
                <a:lnTo>
                  <a:pt x="398" y="308"/>
                </a:lnTo>
                <a:cubicBezTo>
                  <a:pt x="610" y="117"/>
                  <a:pt x="892" y="0"/>
                  <a:pt x="1200" y="0"/>
                </a:cubicBezTo>
                <a:lnTo>
                  <a:pt x="1200" y="0"/>
                </a:lnTo>
                <a:cubicBezTo>
                  <a:pt x="1864" y="0"/>
                  <a:pt x="2401" y="538"/>
                  <a:pt x="2401" y="1202"/>
                </a:cubicBezTo>
                <a:lnTo>
                  <a:pt x="2401" y="1202"/>
                </a:lnTo>
                <a:cubicBezTo>
                  <a:pt x="2401" y="1864"/>
                  <a:pt x="1864" y="2402"/>
                  <a:pt x="1200" y="2402"/>
                </a:cubicBezTo>
                <a:lnTo>
                  <a:pt x="1200" y="2402"/>
                </a:lnTo>
                <a:cubicBezTo>
                  <a:pt x="892" y="2402"/>
                  <a:pt x="610" y="2286"/>
                  <a:pt x="398" y="2094"/>
                </a:cubicBezTo>
                <a:lnTo>
                  <a:pt x="398" y="2094"/>
                </a:lnTo>
                <a:cubicBezTo>
                  <a:pt x="154" y="1875"/>
                  <a:pt x="0" y="1555"/>
                  <a:pt x="0" y="1202"/>
                </a:cubicBezTo>
                <a:lnTo>
                  <a:pt x="0" y="1202"/>
                </a:lnTo>
                <a:cubicBezTo>
                  <a:pt x="0" y="847"/>
                  <a:pt x="154" y="528"/>
                  <a:pt x="398" y="308"/>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0" name="Freeform 68">
            <a:extLst>
              <a:ext uri="{FF2B5EF4-FFF2-40B4-BE49-F238E27FC236}">
                <a16:creationId xmlns:a16="http://schemas.microsoft.com/office/drawing/2014/main" id="{7E861443-5655-A145-A1AB-05A683422A31}"/>
              </a:ext>
            </a:extLst>
          </p:cNvPr>
          <p:cNvSpPr>
            <a:spLocks noChangeArrowheads="1"/>
          </p:cNvSpPr>
          <p:nvPr/>
        </p:nvSpPr>
        <p:spPr bwMode="auto">
          <a:xfrm>
            <a:off x="5900823" y="2207594"/>
            <a:ext cx="87889" cy="1112342"/>
          </a:xfrm>
          <a:custGeom>
            <a:avLst/>
            <a:gdLst>
              <a:gd name="T0" fmla="*/ 0 w 141"/>
              <a:gd name="T1" fmla="*/ 1785 h 1786"/>
              <a:gd name="T2" fmla="*/ 140 w 141"/>
              <a:gd name="T3" fmla="*/ 1785 h 1786"/>
              <a:gd name="T4" fmla="*/ 140 w 141"/>
              <a:gd name="T5" fmla="*/ 0 h 1786"/>
              <a:gd name="T6" fmla="*/ 0 w 141"/>
              <a:gd name="T7" fmla="*/ 0 h 1786"/>
              <a:gd name="T8" fmla="*/ 0 w 141"/>
              <a:gd name="T9" fmla="*/ 1785 h 1786"/>
            </a:gdLst>
            <a:ahLst/>
            <a:cxnLst>
              <a:cxn ang="0">
                <a:pos x="T0" y="T1"/>
              </a:cxn>
              <a:cxn ang="0">
                <a:pos x="T2" y="T3"/>
              </a:cxn>
              <a:cxn ang="0">
                <a:pos x="T4" y="T5"/>
              </a:cxn>
              <a:cxn ang="0">
                <a:pos x="T6" y="T7"/>
              </a:cxn>
              <a:cxn ang="0">
                <a:pos x="T8" y="T9"/>
              </a:cxn>
            </a:cxnLst>
            <a:rect l="0" t="0" r="r" b="b"/>
            <a:pathLst>
              <a:path w="141" h="1786">
                <a:moveTo>
                  <a:pt x="0" y="1785"/>
                </a:moveTo>
                <a:lnTo>
                  <a:pt x="140" y="1785"/>
                </a:lnTo>
                <a:lnTo>
                  <a:pt x="140" y="0"/>
                </a:lnTo>
                <a:lnTo>
                  <a:pt x="0" y="0"/>
                </a:lnTo>
                <a:lnTo>
                  <a:pt x="0" y="1785"/>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1" name="Freeform 69">
            <a:extLst>
              <a:ext uri="{FF2B5EF4-FFF2-40B4-BE49-F238E27FC236}">
                <a16:creationId xmlns:a16="http://schemas.microsoft.com/office/drawing/2014/main" id="{875955E2-9D1D-4743-86B1-4411026B6616}"/>
              </a:ext>
            </a:extLst>
          </p:cNvPr>
          <p:cNvSpPr>
            <a:spLocks noChangeArrowheads="1"/>
          </p:cNvSpPr>
          <p:nvPr/>
        </p:nvSpPr>
        <p:spPr bwMode="auto">
          <a:xfrm>
            <a:off x="5900824" y="3819802"/>
            <a:ext cx="3575974" cy="1112343"/>
          </a:xfrm>
          <a:custGeom>
            <a:avLst/>
            <a:gdLst>
              <a:gd name="T0" fmla="*/ 0 w 5742"/>
              <a:gd name="T1" fmla="*/ 0 h 1787"/>
              <a:gd name="T2" fmla="*/ 5741 w 5742"/>
              <a:gd name="T3" fmla="*/ 0 h 1787"/>
              <a:gd name="T4" fmla="*/ 5741 w 5742"/>
              <a:gd name="T5" fmla="*/ 0 h 1787"/>
              <a:gd name="T6" fmla="*/ 5343 w 5742"/>
              <a:gd name="T7" fmla="*/ 892 h 1787"/>
              <a:gd name="T8" fmla="*/ 5343 w 5742"/>
              <a:gd name="T9" fmla="*/ 892 h 1787"/>
              <a:gd name="T10" fmla="*/ 5741 w 5742"/>
              <a:gd name="T11" fmla="*/ 1786 h 1787"/>
              <a:gd name="T12" fmla="*/ 0 w 5742"/>
              <a:gd name="T13" fmla="*/ 1786 h 1787"/>
              <a:gd name="T14" fmla="*/ 0 w 5742"/>
              <a:gd name="T15" fmla="*/ 0 h 1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2" h="1787">
                <a:moveTo>
                  <a:pt x="0" y="0"/>
                </a:moveTo>
                <a:lnTo>
                  <a:pt x="5741" y="0"/>
                </a:lnTo>
                <a:lnTo>
                  <a:pt x="5741" y="0"/>
                </a:lnTo>
                <a:cubicBezTo>
                  <a:pt x="5497" y="220"/>
                  <a:pt x="5343" y="539"/>
                  <a:pt x="5343" y="892"/>
                </a:cubicBezTo>
                <a:lnTo>
                  <a:pt x="5343" y="892"/>
                </a:lnTo>
                <a:cubicBezTo>
                  <a:pt x="5343" y="1247"/>
                  <a:pt x="5497" y="1566"/>
                  <a:pt x="5741" y="1786"/>
                </a:cubicBezTo>
                <a:lnTo>
                  <a:pt x="0" y="1786"/>
                </a:lnTo>
                <a:lnTo>
                  <a:pt x="0" y="0"/>
                </a:lnTo>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2" name="Freeform 70">
            <a:extLst>
              <a:ext uri="{FF2B5EF4-FFF2-40B4-BE49-F238E27FC236}">
                <a16:creationId xmlns:a16="http://schemas.microsoft.com/office/drawing/2014/main" id="{AA5DDB51-5D41-DF4F-8925-8AB2F3E57AE3}"/>
              </a:ext>
            </a:extLst>
          </p:cNvPr>
          <p:cNvSpPr>
            <a:spLocks noChangeArrowheads="1"/>
          </p:cNvSpPr>
          <p:nvPr/>
        </p:nvSpPr>
        <p:spPr bwMode="auto">
          <a:xfrm>
            <a:off x="9226862" y="3630292"/>
            <a:ext cx="1496857" cy="1494109"/>
          </a:xfrm>
          <a:custGeom>
            <a:avLst/>
            <a:gdLst>
              <a:gd name="T0" fmla="*/ 398 w 2402"/>
              <a:gd name="T1" fmla="*/ 307 h 2401"/>
              <a:gd name="T2" fmla="*/ 398 w 2402"/>
              <a:gd name="T3" fmla="*/ 307 h 2401"/>
              <a:gd name="T4" fmla="*/ 1200 w 2402"/>
              <a:gd name="T5" fmla="*/ 0 h 2401"/>
              <a:gd name="T6" fmla="*/ 1200 w 2402"/>
              <a:gd name="T7" fmla="*/ 0 h 2401"/>
              <a:gd name="T8" fmla="*/ 2401 w 2402"/>
              <a:gd name="T9" fmla="*/ 1199 h 2401"/>
              <a:gd name="T10" fmla="*/ 2401 w 2402"/>
              <a:gd name="T11" fmla="*/ 1199 h 2401"/>
              <a:gd name="T12" fmla="*/ 1200 w 2402"/>
              <a:gd name="T13" fmla="*/ 2400 h 2401"/>
              <a:gd name="T14" fmla="*/ 1200 w 2402"/>
              <a:gd name="T15" fmla="*/ 2400 h 2401"/>
              <a:gd name="T16" fmla="*/ 398 w 2402"/>
              <a:gd name="T17" fmla="*/ 2093 h 2401"/>
              <a:gd name="T18" fmla="*/ 398 w 2402"/>
              <a:gd name="T19" fmla="*/ 2093 h 2401"/>
              <a:gd name="T20" fmla="*/ 0 w 2402"/>
              <a:gd name="T21" fmla="*/ 1199 h 2401"/>
              <a:gd name="T22" fmla="*/ 0 w 2402"/>
              <a:gd name="T23" fmla="*/ 1199 h 2401"/>
              <a:gd name="T24" fmla="*/ 398 w 2402"/>
              <a:gd name="T25" fmla="*/ 307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2" h="2401">
                <a:moveTo>
                  <a:pt x="398" y="307"/>
                </a:moveTo>
                <a:lnTo>
                  <a:pt x="398" y="307"/>
                </a:lnTo>
                <a:cubicBezTo>
                  <a:pt x="610" y="116"/>
                  <a:pt x="892" y="0"/>
                  <a:pt x="1200" y="0"/>
                </a:cubicBezTo>
                <a:lnTo>
                  <a:pt x="1200" y="0"/>
                </a:lnTo>
                <a:cubicBezTo>
                  <a:pt x="1864" y="0"/>
                  <a:pt x="2401" y="537"/>
                  <a:pt x="2401" y="1199"/>
                </a:cubicBezTo>
                <a:lnTo>
                  <a:pt x="2401" y="1199"/>
                </a:lnTo>
                <a:cubicBezTo>
                  <a:pt x="2401" y="1863"/>
                  <a:pt x="1864" y="2400"/>
                  <a:pt x="1200" y="2400"/>
                </a:cubicBezTo>
                <a:lnTo>
                  <a:pt x="1200" y="2400"/>
                </a:lnTo>
                <a:cubicBezTo>
                  <a:pt x="892" y="2400"/>
                  <a:pt x="610" y="2284"/>
                  <a:pt x="398" y="2093"/>
                </a:cubicBezTo>
                <a:lnTo>
                  <a:pt x="398" y="2093"/>
                </a:lnTo>
                <a:cubicBezTo>
                  <a:pt x="154" y="1873"/>
                  <a:pt x="0" y="1554"/>
                  <a:pt x="0" y="1199"/>
                </a:cubicBezTo>
                <a:lnTo>
                  <a:pt x="0" y="1199"/>
                </a:lnTo>
                <a:cubicBezTo>
                  <a:pt x="0" y="846"/>
                  <a:pt x="154" y="527"/>
                  <a:pt x="398" y="307"/>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3" name="Freeform 71">
            <a:extLst>
              <a:ext uri="{FF2B5EF4-FFF2-40B4-BE49-F238E27FC236}">
                <a16:creationId xmlns:a16="http://schemas.microsoft.com/office/drawing/2014/main" id="{790903AA-3DB8-0A41-AF4D-22A484C045B7}"/>
              </a:ext>
            </a:extLst>
          </p:cNvPr>
          <p:cNvSpPr>
            <a:spLocks noChangeArrowheads="1"/>
          </p:cNvSpPr>
          <p:nvPr/>
        </p:nvSpPr>
        <p:spPr bwMode="auto">
          <a:xfrm>
            <a:off x="5900823" y="3819802"/>
            <a:ext cx="87889" cy="1112343"/>
          </a:xfrm>
          <a:custGeom>
            <a:avLst/>
            <a:gdLst>
              <a:gd name="T0" fmla="*/ 0 w 141"/>
              <a:gd name="T1" fmla="*/ 1786 h 1787"/>
              <a:gd name="T2" fmla="*/ 140 w 141"/>
              <a:gd name="T3" fmla="*/ 1786 h 1787"/>
              <a:gd name="T4" fmla="*/ 140 w 141"/>
              <a:gd name="T5" fmla="*/ 0 h 1787"/>
              <a:gd name="T6" fmla="*/ 0 w 141"/>
              <a:gd name="T7" fmla="*/ 0 h 1787"/>
              <a:gd name="T8" fmla="*/ 0 w 141"/>
              <a:gd name="T9" fmla="*/ 1786 h 1787"/>
            </a:gdLst>
            <a:ahLst/>
            <a:cxnLst>
              <a:cxn ang="0">
                <a:pos x="T0" y="T1"/>
              </a:cxn>
              <a:cxn ang="0">
                <a:pos x="T2" y="T3"/>
              </a:cxn>
              <a:cxn ang="0">
                <a:pos x="T4" y="T5"/>
              </a:cxn>
              <a:cxn ang="0">
                <a:pos x="T6" y="T7"/>
              </a:cxn>
              <a:cxn ang="0">
                <a:pos x="T8" y="T9"/>
              </a:cxn>
            </a:cxnLst>
            <a:rect l="0" t="0" r="r" b="b"/>
            <a:pathLst>
              <a:path w="141" h="1787">
                <a:moveTo>
                  <a:pt x="0" y="1786"/>
                </a:moveTo>
                <a:lnTo>
                  <a:pt x="140" y="1786"/>
                </a:lnTo>
                <a:lnTo>
                  <a:pt x="140" y="0"/>
                </a:lnTo>
                <a:lnTo>
                  <a:pt x="0" y="0"/>
                </a:lnTo>
                <a:lnTo>
                  <a:pt x="0" y="1786"/>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4" name="Freeform 72">
            <a:extLst>
              <a:ext uri="{FF2B5EF4-FFF2-40B4-BE49-F238E27FC236}">
                <a16:creationId xmlns:a16="http://schemas.microsoft.com/office/drawing/2014/main" id="{2180609A-6C05-5447-B451-20746275F162}"/>
              </a:ext>
            </a:extLst>
          </p:cNvPr>
          <p:cNvSpPr>
            <a:spLocks noChangeArrowheads="1"/>
          </p:cNvSpPr>
          <p:nvPr/>
        </p:nvSpPr>
        <p:spPr bwMode="auto">
          <a:xfrm>
            <a:off x="5931853" y="5432011"/>
            <a:ext cx="3575974" cy="1112342"/>
          </a:xfrm>
          <a:custGeom>
            <a:avLst/>
            <a:gdLst>
              <a:gd name="T0" fmla="*/ 0 w 5742"/>
              <a:gd name="T1" fmla="*/ 0 h 1787"/>
              <a:gd name="T2" fmla="*/ 5741 w 5742"/>
              <a:gd name="T3" fmla="*/ 0 h 1787"/>
              <a:gd name="T4" fmla="*/ 5741 w 5742"/>
              <a:gd name="T5" fmla="*/ 0 h 1787"/>
              <a:gd name="T6" fmla="*/ 5343 w 5742"/>
              <a:gd name="T7" fmla="*/ 893 h 1787"/>
              <a:gd name="T8" fmla="*/ 5343 w 5742"/>
              <a:gd name="T9" fmla="*/ 893 h 1787"/>
              <a:gd name="T10" fmla="*/ 5741 w 5742"/>
              <a:gd name="T11" fmla="*/ 1786 h 1787"/>
              <a:gd name="T12" fmla="*/ 0 w 5742"/>
              <a:gd name="T13" fmla="*/ 1786 h 1787"/>
              <a:gd name="T14" fmla="*/ 0 w 5742"/>
              <a:gd name="T15" fmla="*/ 0 h 1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2" h="1787">
                <a:moveTo>
                  <a:pt x="0" y="0"/>
                </a:moveTo>
                <a:lnTo>
                  <a:pt x="5741" y="0"/>
                </a:lnTo>
                <a:lnTo>
                  <a:pt x="5741" y="0"/>
                </a:lnTo>
                <a:cubicBezTo>
                  <a:pt x="5497" y="220"/>
                  <a:pt x="5343" y="538"/>
                  <a:pt x="5343" y="893"/>
                </a:cubicBezTo>
                <a:lnTo>
                  <a:pt x="5343" y="893"/>
                </a:lnTo>
                <a:cubicBezTo>
                  <a:pt x="5343" y="1248"/>
                  <a:pt x="5497" y="1566"/>
                  <a:pt x="5741" y="1786"/>
                </a:cubicBezTo>
                <a:lnTo>
                  <a:pt x="0" y="1786"/>
                </a:lnTo>
                <a:lnTo>
                  <a:pt x="0" y="0"/>
                </a:lnTo>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5" name="Freeform 73">
            <a:extLst>
              <a:ext uri="{FF2B5EF4-FFF2-40B4-BE49-F238E27FC236}">
                <a16:creationId xmlns:a16="http://schemas.microsoft.com/office/drawing/2014/main" id="{D4503AD8-9DB2-0E4F-AEA5-7BF2C42823BF}"/>
              </a:ext>
            </a:extLst>
          </p:cNvPr>
          <p:cNvSpPr>
            <a:spLocks noChangeArrowheads="1"/>
          </p:cNvSpPr>
          <p:nvPr/>
        </p:nvSpPr>
        <p:spPr bwMode="auto">
          <a:xfrm>
            <a:off x="9226862" y="5242500"/>
            <a:ext cx="1496857" cy="1496856"/>
          </a:xfrm>
          <a:custGeom>
            <a:avLst/>
            <a:gdLst>
              <a:gd name="T0" fmla="*/ 398 w 2402"/>
              <a:gd name="T1" fmla="*/ 308 h 2402"/>
              <a:gd name="T2" fmla="*/ 398 w 2402"/>
              <a:gd name="T3" fmla="*/ 308 h 2402"/>
              <a:gd name="T4" fmla="*/ 1200 w 2402"/>
              <a:gd name="T5" fmla="*/ 0 h 2402"/>
              <a:gd name="T6" fmla="*/ 1200 w 2402"/>
              <a:gd name="T7" fmla="*/ 0 h 2402"/>
              <a:gd name="T8" fmla="*/ 2401 w 2402"/>
              <a:gd name="T9" fmla="*/ 1201 h 2402"/>
              <a:gd name="T10" fmla="*/ 2401 w 2402"/>
              <a:gd name="T11" fmla="*/ 1201 h 2402"/>
              <a:gd name="T12" fmla="*/ 1200 w 2402"/>
              <a:gd name="T13" fmla="*/ 2401 h 2402"/>
              <a:gd name="T14" fmla="*/ 1200 w 2402"/>
              <a:gd name="T15" fmla="*/ 2401 h 2402"/>
              <a:gd name="T16" fmla="*/ 398 w 2402"/>
              <a:gd name="T17" fmla="*/ 2094 h 2402"/>
              <a:gd name="T18" fmla="*/ 398 w 2402"/>
              <a:gd name="T19" fmla="*/ 2094 h 2402"/>
              <a:gd name="T20" fmla="*/ 0 w 2402"/>
              <a:gd name="T21" fmla="*/ 1201 h 2402"/>
              <a:gd name="T22" fmla="*/ 0 w 2402"/>
              <a:gd name="T23" fmla="*/ 1201 h 2402"/>
              <a:gd name="T24" fmla="*/ 398 w 2402"/>
              <a:gd name="T25" fmla="*/ 308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2" h="2402">
                <a:moveTo>
                  <a:pt x="398" y="308"/>
                </a:moveTo>
                <a:lnTo>
                  <a:pt x="398" y="308"/>
                </a:lnTo>
                <a:cubicBezTo>
                  <a:pt x="610" y="117"/>
                  <a:pt x="892" y="0"/>
                  <a:pt x="1200" y="0"/>
                </a:cubicBezTo>
                <a:lnTo>
                  <a:pt x="1200" y="0"/>
                </a:lnTo>
                <a:cubicBezTo>
                  <a:pt x="1864" y="0"/>
                  <a:pt x="2401" y="538"/>
                  <a:pt x="2401" y="1201"/>
                </a:cubicBezTo>
                <a:lnTo>
                  <a:pt x="2401" y="1201"/>
                </a:lnTo>
                <a:cubicBezTo>
                  <a:pt x="2401" y="1864"/>
                  <a:pt x="1864" y="2401"/>
                  <a:pt x="1200" y="2401"/>
                </a:cubicBezTo>
                <a:lnTo>
                  <a:pt x="1200" y="2401"/>
                </a:lnTo>
                <a:cubicBezTo>
                  <a:pt x="892" y="2401"/>
                  <a:pt x="610" y="2285"/>
                  <a:pt x="398" y="2094"/>
                </a:cubicBezTo>
                <a:lnTo>
                  <a:pt x="398" y="2094"/>
                </a:lnTo>
                <a:cubicBezTo>
                  <a:pt x="154" y="1874"/>
                  <a:pt x="0" y="1556"/>
                  <a:pt x="0" y="1201"/>
                </a:cubicBezTo>
                <a:lnTo>
                  <a:pt x="0" y="1201"/>
                </a:lnTo>
                <a:cubicBezTo>
                  <a:pt x="0" y="846"/>
                  <a:pt x="154" y="528"/>
                  <a:pt x="398" y="30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6" name="Freeform 74">
            <a:extLst>
              <a:ext uri="{FF2B5EF4-FFF2-40B4-BE49-F238E27FC236}">
                <a16:creationId xmlns:a16="http://schemas.microsoft.com/office/drawing/2014/main" id="{616C6921-FDED-B243-B92E-E966B2C3D48B}"/>
              </a:ext>
            </a:extLst>
          </p:cNvPr>
          <p:cNvSpPr>
            <a:spLocks noChangeArrowheads="1"/>
          </p:cNvSpPr>
          <p:nvPr/>
        </p:nvSpPr>
        <p:spPr bwMode="auto">
          <a:xfrm>
            <a:off x="5917301" y="5432011"/>
            <a:ext cx="87889" cy="1112342"/>
          </a:xfrm>
          <a:custGeom>
            <a:avLst/>
            <a:gdLst>
              <a:gd name="T0" fmla="*/ 0 w 141"/>
              <a:gd name="T1" fmla="*/ 1786 h 1787"/>
              <a:gd name="T2" fmla="*/ 140 w 141"/>
              <a:gd name="T3" fmla="*/ 1786 h 1787"/>
              <a:gd name="T4" fmla="*/ 140 w 141"/>
              <a:gd name="T5" fmla="*/ 0 h 1787"/>
              <a:gd name="T6" fmla="*/ 0 w 141"/>
              <a:gd name="T7" fmla="*/ 0 h 1787"/>
              <a:gd name="T8" fmla="*/ 0 w 141"/>
              <a:gd name="T9" fmla="*/ 1786 h 1787"/>
            </a:gdLst>
            <a:ahLst/>
            <a:cxnLst>
              <a:cxn ang="0">
                <a:pos x="T0" y="T1"/>
              </a:cxn>
              <a:cxn ang="0">
                <a:pos x="T2" y="T3"/>
              </a:cxn>
              <a:cxn ang="0">
                <a:pos x="T4" y="T5"/>
              </a:cxn>
              <a:cxn ang="0">
                <a:pos x="T6" y="T7"/>
              </a:cxn>
              <a:cxn ang="0">
                <a:pos x="T8" y="T9"/>
              </a:cxn>
            </a:cxnLst>
            <a:rect l="0" t="0" r="r" b="b"/>
            <a:pathLst>
              <a:path w="141" h="1787">
                <a:moveTo>
                  <a:pt x="0" y="1786"/>
                </a:moveTo>
                <a:lnTo>
                  <a:pt x="140" y="1786"/>
                </a:lnTo>
                <a:lnTo>
                  <a:pt x="140" y="0"/>
                </a:lnTo>
                <a:lnTo>
                  <a:pt x="0" y="0"/>
                </a:lnTo>
                <a:lnTo>
                  <a:pt x="0" y="1786"/>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7" name="Freeform 36">
            <a:extLst>
              <a:ext uri="{FF2B5EF4-FFF2-40B4-BE49-F238E27FC236}">
                <a16:creationId xmlns:a16="http://schemas.microsoft.com/office/drawing/2014/main" id="{1663C868-D643-8E49-A03D-4782761520E3}"/>
              </a:ext>
            </a:extLst>
          </p:cNvPr>
          <p:cNvSpPr>
            <a:spLocks noChangeArrowheads="1"/>
          </p:cNvSpPr>
          <p:nvPr/>
        </p:nvSpPr>
        <p:spPr bwMode="auto">
          <a:xfrm>
            <a:off x="9579744" y="4061496"/>
            <a:ext cx="790823" cy="629980"/>
          </a:xfrm>
          <a:custGeom>
            <a:avLst/>
            <a:gdLst>
              <a:gd name="connsiteX0" fmla="*/ 791093 w 1581646"/>
              <a:gd name="connsiteY0" fmla="*/ 885488 h 1259960"/>
              <a:gd name="connsiteX1" fmla="*/ 757347 w 1581646"/>
              <a:gd name="connsiteY1" fmla="*/ 986849 h 1259960"/>
              <a:gd name="connsiteX2" fmla="*/ 722353 w 1581646"/>
              <a:gd name="connsiteY2" fmla="*/ 1011876 h 1259960"/>
              <a:gd name="connsiteX3" fmla="*/ 617367 w 1581646"/>
              <a:gd name="connsiteY3" fmla="*/ 1011876 h 1259960"/>
              <a:gd name="connsiteX4" fmla="*/ 702355 w 1581646"/>
              <a:gd name="connsiteY4" fmla="*/ 1074445 h 1259960"/>
              <a:gd name="connsiteX5" fmla="*/ 714853 w 1581646"/>
              <a:gd name="connsiteY5" fmla="*/ 1114488 h 1259960"/>
              <a:gd name="connsiteX6" fmla="*/ 683607 w 1581646"/>
              <a:gd name="connsiteY6" fmla="*/ 1215849 h 1259960"/>
              <a:gd name="connsiteX7" fmla="*/ 768597 w 1581646"/>
              <a:gd name="connsiteY7" fmla="*/ 1153281 h 1259960"/>
              <a:gd name="connsiteX8" fmla="*/ 812341 w 1581646"/>
              <a:gd name="connsiteY8" fmla="*/ 1153281 h 1259960"/>
              <a:gd name="connsiteX9" fmla="*/ 897329 w 1581646"/>
              <a:gd name="connsiteY9" fmla="*/ 1215849 h 1259960"/>
              <a:gd name="connsiteX10" fmla="*/ 864833 w 1581646"/>
              <a:gd name="connsiteY10" fmla="*/ 1114488 h 1259960"/>
              <a:gd name="connsiteX11" fmla="*/ 878581 w 1581646"/>
              <a:gd name="connsiteY11" fmla="*/ 1074445 h 1259960"/>
              <a:gd name="connsiteX12" fmla="*/ 963569 w 1581646"/>
              <a:gd name="connsiteY12" fmla="*/ 1011876 h 1259960"/>
              <a:gd name="connsiteX13" fmla="*/ 857333 w 1581646"/>
              <a:gd name="connsiteY13" fmla="*/ 1011876 h 1259960"/>
              <a:gd name="connsiteX14" fmla="*/ 823589 w 1581646"/>
              <a:gd name="connsiteY14" fmla="*/ 986849 h 1259960"/>
              <a:gd name="connsiteX15" fmla="*/ 791093 w 1581646"/>
              <a:gd name="connsiteY15" fmla="*/ 840439 h 1259960"/>
              <a:gd name="connsiteX16" fmla="*/ 824839 w 1581646"/>
              <a:gd name="connsiteY16" fmla="*/ 865467 h 1259960"/>
              <a:gd name="connsiteX17" fmla="*/ 859833 w 1581646"/>
              <a:gd name="connsiteY17" fmla="*/ 971833 h 1259960"/>
              <a:gd name="connsiteX18" fmla="*/ 973567 w 1581646"/>
              <a:gd name="connsiteY18" fmla="*/ 971833 h 1259960"/>
              <a:gd name="connsiteX19" fmla="*/ 1007313 w 1581646"/>
              <a:gd name="connsiteY19" fmla="*/ 998111 h 1259960"/>
              <a:gd name="connsiteX20" fmla="*/ 994815 w 1581646"/>
              <a:gd name="connsiteY20" fmla="*/ 1038155 h 1259960"/>
              <a:gd name="connsiteX21" fmla="*/ 902327 w 1581646"/>
              <a:gd name="connsiteY21" fmla="*/ 1104477 h 1259960"/>
              <a:gd name="connsiteX22" fmla="*/ 937323 w 1581646"/>
              <a:gd name="connsiteY22" fmla="*/ 1212095 h 1259960"/>
              <a:gd name="connsiteX23" fmla="*/ 923575 w 1581646"/>
              <a:gd name="connsiteY23" fmla="*/ 1253390 h 1259960"/>
              <a:gd name="connsiteX24" fmla="*/ 902327 w 1581646"/>
              <a:gd name="connsiteY24" fmla="*/ 1259647 h 1259960"/>
              <a:gd name="connsiteX25" fmla="*/ 881081 w 1581646"/>
              <a:gd name="connsiteY25" fmla="*/ 1253390 h 1259960"/>
              <a:gd name="connsiteX26" fmla="*/ 791093 w 1581646"/>
              <a:gd name="connsiteY26" fmla="*/ 1187068 h 1259960"/>
              <a:gd name="connsiteX27" fmla="*/ 698605 w 1581646"/>
              <a:gd name="connsiteY27" fmla="*/ 1253390 h 1259960"/>
              <a:gd name="connsiteX28" fmla="*/ 656111 w 1581646"/>
              <a:gd name="connsiteY28" fmla="*/ 1253390 h 1259960"/>
              <a:gd name="connsiteX29" fmla="*/ 642363 w 1581646"/>
              <a:gd name="connsiteY29" fmla="*/ 1212095 h 1259960"/>
              <a:gd name="connsiteX30" fmla="*/ 677359 w 1581646"/>
              <a:gd name="connsiteY30" fmla="*/ 1104477 h 1259960"/>
              <a:gd name="connsiteX31" fmla="*/ 586121 w 1581646"/>
              <a:gd name="connsiteY31" fmla="*/ 1038155 h 1259960"/>
              <a:gd name="connsiteX32" fmla="*/ 573623 w 1581646"/>
              <a:gd name="connsiteY32" fmla="*/ 998111 h 1259960"/>
              <a:gd name="connsiteX33" fmla="*/ 607369 w 1581646"/>
              <a:gd name="connsiteY33" fmla="*/ 971833 h 1259960"/>
              <a:gd name="connsiteX34" fmla="*/ 721103 w 1581646"/>
              <a:gd name="connsiteY34" fmla="*/ 971833 h 1259960"/>
              <a:gd name="connsiteX35" fmla="*/ 754849 w 1581646"/>
              <a:gd name="connsiteY35" fmla="*/ 865467 h 1259960"/>
              <a:gd name="connsiteX36" fmla="*/ 791093 w 1581646"/>
              <a:gd name="connsiteY36" fmla="*/ 840439 h 1259960"/>
              <a:gd name="connsiteX37" fmla="*/ 1083909 w 1581646"/>
              <a:gd name="connsiteY37" fmla="*/ 790999 h 1259960"/>
              <a:gd name="connsiteX38" fmla="*/ 1114919 w 1581646"/>
              <a:gd name="connsiteY38" fmla="*/ 813568 h 1259960"/>
              <a:gd name="connsiteX39" fmla="*/ 1143447 w 1581646"/>
              <a:gd name="connsiteY39" fmla="*/ 897577 h 1259960"/>
              <a:gd name="connsiteX40" fmla="*/ 1230273 w 1581646"/>
              <a:gd name="connsiteY40" fmla="*/ 897577 h 1259960"/>
              <a:gd name="connsiteX41" fmla="*/ 1261283 w 1581646"/>
              <a:gd name="connsiteY41" fmla="*/ 920146 h 1259960"/>
              <a:gd name="connsiteX42" fmla="*/ 1248879 w 1581646"/>
              <a:gd name="connsiteY42" fmla="*/ 957762 h 1259960"/>
              <a:gd name="connsiteX43" fmla="*/ 1178177 w 1581646"/>
              <a:gd name="connsiteY43" fmla="*/ 1009170 h 1259960"/>
              <a:gd name="connsiteX44" fmla="*/ 1205465 w 1581646"/>
              <a:gd name="connsiteY44" fmla="*/ 1093178 h 1259960"/>
              <a:gd name="connsiteX45" fmla="*/ 1193063 w 1581646"/>
              <a:gd name="connsiteY45" fmla="*/ 1129540 h 1259960"/>
              <a:gd name="connsiteX46" fmla="*/ 1174457 w 1581646"/>
              <a:gd name="connsiteY46" fmla="*/ 1135809 h 1259960"/>
              <a:gd name="connsiteX47" fmla="*/ 1154611 w 1581646"/>
              <a:gd name="connsiteY47" fmla="*/ 1129540 h 1259960"/>
              <a:gd name="connsiteX48" fmla="*/ 1083909 w 1581646"/>
              <a:gd name="connsiteY48" fmla="*/ 1078132 h 1259960"/>
              <a:gd name="connsiteX49" fmla="*/ 1014449 w 1581646"/>
              <a:gd name="connsiteY49" fmla="*/ 1129540 h 1259960"/>
              <a:gd name="connsiteX50" fmla="*/ 987161 w 1581646"/>
              <a:gd name="connsiteY50" fmla="*/ 1125778 h 1259960"/>
              <a:gd name="connsiteX51" fmla="*/ 990881 w 1581646"/>
              <a:gd name="connsiteY51" fmla="*/ 1098193 h 1259960"/>
              <a:gd name="connsiteX52" fmla="*/ 1065303 w 1581646"/>
              <a:gd name="connsiteY52" fmla="*/ 1043024 h 1259960"/>
              <a:gd name="connsiteX53" fmla="*/ 1103755 w 1581646"/>
              <a:gd name="connsiteY53" fmla="*/ 1043024 h 1259960"/>
              <a:gd name="connsiteX54" fmla="*/ 1162053 w 1581646"/>
              <a:gd name="connsiteY54" fmla="*/ 1086909 h 1259960"/>
              <a:gd name="connsiteX55" fmla="*/ 1140967 w 1581646"/>
              <a:gd name="connsiteY55" fmla="*/ 1016693 h 1259960"/>
              <a:gd name="connsiteX56" fmla="*/ 1152129 w 1581646"/>
              <a:gd name="connsiteY56" fmla="*/ 980331 h 1259960"/>
              <a:gd name="connsiteX57" fmla="*/ 1210427 w 1581646"/>
              <a:gd name="connsiteY57" fmla="*/ 936446 h 1259960"/>
              <a:gd name="connsiteX58" fmla="*/ 1138485 w 1581646"/>
              <a:gd name="connsiteY58" fmla="*/ 936446 h 1259960"/>
              <a:gd name="connsiteX59" fmla="*/ 1107477 w 1581646"/>
              <a:gd name="connsiteY59" fmla="*/ 913877 h 1259960"/>
              <a:gd name="connsiteX60" fmla="*/ 1083909 w 1581646"/>
              <a:gd name="connsiteY60" fmla="*/ 843661 h 1259960"/>
              <a:gd name="connsiteX61" fmla="*/ 1062823 w 1581646"/>
              <a:gd name="connsiteY61" fmla="*/ 913877 h 1259960"/>
              <a:gd name="connsiteX62" fmla="*/ 1030573 w 1581646"/>
              <a:gd name="connsiteY62" fmla="*/ 936446 h 1259960"/>
              <a:gd name="connsiteX63" fmla="*/ 938785 w 1581646"/>
              <a:gd name="connsiteY63" fmla="*/ 936446 h 1259960"/>
              <a:gd name="connsiteX64" fmla="*/ 920179 w 1581646"/>
              <a:gd name="connsiteY64" fmla="*/ 916385 h 1259960"/>
              <a:gd name="connsiteX65" fmla="*/ 938785 w 1581646"/>
              <a:gd name="connsiteY65" fmla="*/ 897577 h 1259960"/>
              <a:gd name="connsiteX66" fmla="*/ 1026853 w 1581646"/>
              <a:gd name="connsiteY66" fmla="*/ 897577 h 1259960"/>
              <a:gd name="connsiteX67" fmla="*/ 1052899 w 1581646"/>
              <a:gd name="connsiteY67" fmla="*/ 813568 h 1259960"/>
              <a:gd name="connsiteX68" fmla="*/ 1083909 w 1581646"/>
              <a:gd name="connsiteY68" fmla="*/ 790999 h 1259960"/>
              <a:gd name="connsiteX69" fmla="*/ 480559 w 1581646"/>
              <a:gd name="connsiteY69" fmla="*/ 790999 h 1259960"/>
              <a:gd name="connsiteX70" fmla="*/ 511567 w 1581646"/>
              <a:gd name="connsiteY70" fmla="*/ 813568 h 1259960"/>
              <a:gd name="connsiteX71" fmla="*/ 538855 w 1581646"/>
              <a:gd name="connsiteY71" fmla="*/ 897577 h 1259960"/>
              <a:gd name="connsiteX72" fmla="*/ 625681 w 1581646"/>
              <a:gd name="connsiteY72" fmla="*/ 897577 h 1259960"/>
              <a:gd name="connsiteX73" fmla="*/ 644285 w 1581646"/>
              <a:gd name="connsiteY73" fmla="*/ 916385 h 1259960"/>
              <a:gd name="connsiteX74" fmla="*/ 625681 w 1581646"/>
              <a:gd name="connsiteY74" fmla="*/ 936446 h 1259960"/>
              <a:gd name="connsiteX75" fmla="*/ 533893 w 1581646"/>
              <a:gd name="connsiteY75" fmla="*/ 936446 h 1259960"/>
              <a:gd name="connsiteX76" fmla="*/ 502885 w 1581646"/>
              <a:gd name="connsiteY76" fmla="*/ 913877 h 1259960"/>
              <a:gd name="connsiteX77" fmla="*/ 480559 w 1581646"/>
              <a:gd name="connsiteY77" fmla="*/ 843661 h 1259960"/>
              <a:gd name="connsiteX78" fmla="*/ 458231 w 1581646"/>
              <a:gd name="connsiteY78" fmla="*/ 913877 h 1259960"/>
              <a:gd name="connsiteX79" fmla="*/ 427223 w 1581646"/>
              <a:gd name="connsiteY79" fmla="*/ 936446 h 1259960"/>
              <a:gd name="connsiteX80" fmla="*/ 354041 w 1581646"/>
              <a:gd name="connsiteY80" fmla="*/ 936446 h 1259960"/>
              <a:gd name="connsiteX81" fmla="*/ 412339 w 1581646"/>
              <a:gd name="connsiteY81" fmla="*/ 980331 h 1259960"/>
              <a:gd name="connsiteX82" fmla="*/ 424743 w 1581646"/>
              <a:gd name="connsiteY82" fmla="*/ 1016693 h 1259960"/>
              <a:gd name="connsiteX83" fmla="*/ 402415 w 1581646"/>
              <a:gd name="connsiteY83" fmla="*/ 1086909 h 1259960"/>
              <a:gd name="connsiteX84" fmla="*/ 460713 w 1581646"/>
              <a:gd name="connsiteY84" fmla="*/ 1043024 h 1259960"/>
              <a:gd name="connsiteX85" fmla="*/ 500405 w 1581646"/>
              <a:gd name="connsiteY85" fmla="*/ 1043024 h 1259960"/>
              <a:gd name="connsiteX86" fmla="*/ 573585 w 1581646"/>
              <a:gd name="connsiteY86" fmla="*/ 1098193 h 1259960"/>
              <a:gd name="connsiteX87" fmla="*/ 577307 w 1581646"/>
              <a:gd name="connsiteY87" fmla="*/ 1125778 h 1259960"/>
              <a:gd name="connsiteX88" fmla="*/ 551259 w 1581646"/>
              <a:gd name="connsiteY88" fmla="*/ 1129540 h 1259960"/>
              <a:gd name="connsiteX89" fmla="*/ 480559 w 1581646"/>
              <a:gd name="connsiteY89" fmla="*/ 1078132 h 1259960"/>
              <a:gd name="connsiteX90" fmla="*/ 409857 w 1581646"/>
              <a:gd name="connsiteY90" fmla="*/ 1129540 h 1259960"/>
              <a:gd name="connsiteX91" fmla="*/ 390013 w 1581646"/>
              <a:gd name="connsiteY91" fmla="*/ 1135809 h 1259960"/>
              <a:gd name="connsiteX92" fmla="*/ 371407 w 1581646"/>
              <a:gd name="connsiteY92" fmla="*/ 1129540 h 1259960"/>
              <a:gd name="connsiteX93" fmla="*/ 359003 w 1581646"/>
              <a:gd name="connsiteY93" fmla="*/ 1093178 h 1259960"/>
              <a:gd name="connsiteX94" fmla="*/ 386291 w 1581646"/>
              <a:gd name="connsiteY94" fmla="*/ 1009170 h 1259960"/>
              <a:gd name="connsiteX95" fmla="*/ 316831 w 1581646"/>
              <a:gd name="connsiteY95" fmla="*/ 957762 h 1259960"/>
              <a:gd name="connsiteX96" fmla="*/ 304427 w 1581646"/>
              <a:gd name="connsiteY96" fmla="*/ 920146 h 1259960"/>
              <a:gd name="connsiteX97" fmla="*/ 335437 w 1581646"/>
              <a:gd name="connsiteY97" fmla="*/ 897577 h 1259960"/>
              <a:gd name="connsiteX98" fmla="*/ 422261 w 1581646"/>
              <a:gd name="connsiteY98" fmla="*/ 897577 h 1259960"/>
              <a:gd name="connsiteX99" fmla="*/ 448309 w 1581646"/>
              <a:gd name="connsiteY99" fmla="*/ 813568 h 1259960"/>
              <a:gd name="connsiteX100" fmla="*/ 480559 w 1581646"/>
              <a:gd name="connsiteY100" fmla="*/ 790999 h 1259960"/>
              <a:gd name="connsiteX101" fmla="*/ 1331747 w 1581646"/>
              <a:gd name="connsiteY101" fmla="*/ 703112 h 1259960"/>
              <a:gd name="connsiteX102" fmla="*/ 1362645 w 1581646"/>
              <a:gd name="connsiteY102" fmla="*/ 726935 h 1259960"/>
              <a:gd name="connsiteX103" fmla="*/ 1389835 w 1581646"/>
              <a:gd name="connsiteY103" fmla="*/ 809689 h 1259960"/>
              <a:gd name="connsiteX104" fmla="*/ 1476351 w 1581646"/>
              <a:gd name="connsiteY104" fmla="*/ 809689 h 1259960"/>
              <a:gd name="connsiteX105" fmla="*/ 1507249 w 1581646"/>
              <a:gd name="connsiteY105" fmla="*/ 833513 h 1259960"/>
              <a:gd name="connsiteX106" fmla="*/ 1496125 w 1581646"/>
              <a:gd name="connsiteY106" fmla="*/ 869875 h 1259960"/>
              <a:gd name="connsiteX107" fmla="*/ 1425677 w 1581646"/>
              <a:gd name="connsiteY107" fmla="*/ 921283 h 1259960"/>
              <a:gd name="connsiteX108" fmla="*/ 1451631 w 1581646"/>
              <a:gd name="connsiteY108" fmla="*/ 1005291 h 1259960"/>
              <a:gd name="connsiteX109" fmla="*/ 1440509 w 1581646"/>
              <a:gd name="connsiteY109" fmla="*/ 1042907 h 1259960"/>
              <a:gd name="connsiteX110" fmla="*/ 1420733 w 1581646"/>
              <a:gd name="connsiteY110" fmla="*/ 1047922 h 1259960"/>
              <a:gd name="connsiteX111" fmla="*/ 1402195 w 1581646"/>
              <a:gd name="connsiteY111" fmla="*/ 1042907 h 1259960"/>
              <a:gd name="connsiteX112" fmla="*/ 1331747 w 1581646"/>
              <a:gd name="connsiteY112" fmla="*/ 990245 h 1259960"/>
              <a:gd name="connsiteX113" fmla="*/ 1261299 w 1581646"/>
              <a:gd name="connsiteY113" fmla="*/ 1042907 h 1259960"/>
              <a:gd name="connsiteX114" fmla="*/ 1234109 w 1581646"/>
              <a:gd name="connsiteY114" fmla="*/ 1037891 h 1259960"/>
              <a:gd name="connsiteX115" fmla="*/ 1239051 w 1581646"/>
              <a:gd name="connsiteY115" fmla="*/ 1010307 h 1259960"/>
              <a:gd name="connsiteX116" fmla="*/ 1311971 w 1581646"/>
              <a:gd name="connsiteY116" fmla="*/ 955137 h 1259960"/>
              <a:gd name="connsiteX117" fmla="*/ 1350285 w 1581646"/>
              <a:gd name="connsiteY117" fmla="*/ 955137 h 1259960"/>
              <a:gd name="connsiteX118" fmla="*/ 1408375 w 1581646"/>
              <a:gd name="connsiteY118" fmla="*/ 999022 h 1259960"/>
              <a:gd name="connsiteX119" fmla="*/ 1387363 w 1581646"/>
              <a:gd name="connsiteY119" fmla="*/ 930060 h 1259960"/>
              <a:gd name="connsiteX120" fmla="*/ 1398487 w 1581646"/>
              <a:gd name="connsiteY120" fmla="*/ 892444 h 1259960"/>
              <a:gd name="connsiteX121" fmla="*/ 1457811 w 1581646"/>
              <a:gd name="connsiteY121" fmla="*/ 848559 h 1259960"/>
              <a:gd name="connsiteX122" fmla="*/ 1384891 w 1581646"/>
              <a:gd name="connsiteY122" fmla="*/ 848559 h 1259960"/>
              <a:gd name="connsiteX123" fmla="*/ 1353993 w 1581646"/>
              <a:gd name="connsiteY123" fmla="*/ 825990 h 1259960"/>
              <a:gd name="connsiteX124" fmla="*/ 1331747 w 1581646"/>
              <a:gd name="connsiteY124" fmla="*/ 755774 h 1259960"/>
              <a:gd name="connsiteX125" fmla="*/ 1309499 w 1581646"/>
              <a:gd name="connsiteY125" fmla="*/ 825990 h 1259960"/>
              <a:gd name="connsiteX126" fmla="*/ 1278601 w 1581646"/>
              <a:gd name="connsiteY126" fmla="*/ 848559 h 1259960"/>
              <a:gd name="connsiteX127" fmla="*/ 1187143 w 1581646"/>
              <a:gd name="connsiteY127" fmla="*/ 848559 h 1259960"/>
              <a:gd name="connsiteX128" fmla="*/ 1167367 w 1581646"/>
              <a:gd name="connsiteY128" fmla="*/ 828497 h 1259960"/>
              <a:gd name="connsiteX129" fmla="*/ 1187143 w 1581646"/>
              <a:gd name="connsiteY129" fmla="*/ 809689 h 1259960"/>
              <a:gd name="connsiteX130" fmla="*/ 1273657 w 1581646"/>
              <a:gd name="connsiteY130" fmla="*/ 809689 h 1259960"/>
              <a:gd name="connsiteX131" fmla="*/ 1300849 w 1581646"/>
              <a:gd name="connsiteY131" fmla="*/ 726935 h 1259960"/>
              <a:gd name="connsiteX132" fmla="*/ 1331747 w 1581646"/>
              <a:gd name="connsiteY132" fmla="*/ 703112 h 1259960"/>
              <a:gd name="connsiteX133" fmla="*/ 232725 w 1581646"/>
              <a:gd name="connsiteY133" fmla="*/ 703112 h 1259960"/>
              <a:gd name="connsiteX134" fmla="*/ 263625 w 1581646"/>
              <a:gd name="connsiteY134" fmla="*/ 726935 h 1259960"/>
              <a:gd name="connsiteX135" fmla="*/ 290815 w 1581646"/>
              <a:gd name="connsiteY135" fmla="*/ 809689 h 1259960"/>
              <a:gd name="connsiteX136" fmla="*/ 377331 w 1581646"/>
              <a:gd name="connsiteY136" fmla="*/ 809689 h 1259960"/>
              <a:gd name="connsiteX137" fmla="*/ 397107 w 1581646"/>
              <a:gd name="connsiteY137" fmla="*/ 828497 h 1259960"/>
              <a:gd name="connsiteX138" fmla="*/ 377331 w 1581646"/>
              <a:gd name="connsiteY138" fmla="*/ 848559 h 1259960"/>
              <a:gd name="connsiteX139" fmla="*/ 285871 w 1581646"/>
              <a:gd name="connsiteY139" fmla="*/ 848559 h 1259960"/>
              <a:gd name="connsiteX140" fmla="*/ 254973 w 1581646"/>
              <a:gd name="connsiteY140" fmla="*/ 825990 h 1259960"/>
              <a:gd name="connsiteX141" fmla="*/ 232725 w 1581646"/>
              <a:gd name="connsiteY141" fmla="*/ 755774 h 1259960"/>
              <a:gd name="connsiteX142" fmla="*/ 210479 w 1581646"/>
              <a:gd name="connsiteY142" fmla="*/ 825990 h 1259960"/>
              <a:gd name="connsiteX143" fmla="*/ 179581 w 1581646"/>
              <a:gd name="connsiteY143" fmla="*/ 848559 h 1259960"/>
              <a:gd name="connsiteX144" fmla="*/ 106659 w 1581646"/>
              <a:gd name="connsiteY144" fmla="*/ 848559 h 1259960"/>
              <a:gd name="connsiteX145" fmla="*/ 164749 w 1581646"/>
              <a:gd name="connsiteY145" fmla="*/ 892444 h 1259960"/>
              <a:gd name="connsiteX146" fmla="*/ 177109 w 1581646"/>
              <a:gd name="connsiteY146" fmla="*/ 930060 h 1259960"/>
              <a:gd name="connsiteX147" fmla="*/ 154861 w 1581646"/>
              <a:gd name="connsiteY147" fmla="*/ 999022 h 1259960"/>
              <a:gd name="connsiteX148" fmla="*/ 212951 w 1581646"/>
              <a:gd name="connsiteY148" fmla="*/ 955137 h 1259960"/>
              <a:gd name="connsiteX149" fmla="*/ 252501 w 1581646"/>
              <a:gd name="connsiteY149" fmla="*/ 955137 h 1259960"/>
              <a:gd name="connsiteX150" fmla="*/ 325421 w 1581646"/>
              <a:gd name="connsiteY150" fmla="*/ 1010307 h 1259960"/>
              <a:gd name="connsiteX151" fmla="*/ 330365 w 1581646"/>
              <a:gd name="connsiteY151" fmla="*/ 1037891 h 1259960"/>
              <a:gd name="connsiteX152" fmla="*/ 301939 w 1581646"/>
              <a:gd name="connsiteY152" fmla="*/ 1042907 h 1259960"/>
              <a:gd name="connsiteX153" fmla="*/ 232725 w 1581646"/>
              <a:gd name="connsiteY153" fmla="*/ 990245 h 1259960"/>
              <a:gd name="connsiteX154" fmla="*/ 162277 w 1581646"/>
              <a:gd name="connsiteY154" fmla="*/ 1042907 h 1259960"/>
              <a:gd name="connsiteX155" fmla="*/ 142501 w 1581646"/>
              <a:gd name="connsiteY155" fmla="*/ 1047922 h 1259960"/>
              <a:gd name="connsiteX156" fmla="*/ 123963 w 1581646"/>
              <a:gd name="connsiteY156" fmla="*/ 1042907 h 1259960"/>
              <a:gd name="connsiteX157" fmla="*/ 111603 w 1581646"/>
              <a:gd name="connsiteY157" fmla="*/ 1005291 h 1259960"/>
              <a:gd name="connsiteX158" fmla="*/ 138795 w 1581646"/>
              <a:gd name="connsiteY158" fmla="*/ 921283 h 1259960"/>
              <a:gd name="connsiteX159" fmla="*/ 68345 w 1581646"/>
              <a:gd name="connsiteY159" fmla="*/ 869875 h 1259960"/>
              <a:gd name="connsiteX160" fmla="*/ 57221 w 1581646"/>
              <a:gd name="connsiteY160" fmla="*/ 833513 h 1259960"/>
              <a:gd name="connsiteX161" fmla="*/ 88121 w 1581646"/>
              <a:gd name="connsiteY161" fmla="*/ 809689 h 1259960"/>
              <a:gd name="connsiteX162" fmla="*/ 174637 w 1581646"/>
              <a:gd name="connsiteY162" fmla="*/ 809689 h 1259960"/>
              <a:gd name="connsiteX163" fmla="*/ 201827 w 1581646"/>
              <a:gd name="connsiteY163" fmla="*/ 726935 h 1259960"/>
              <a:gd name="connsiteX164" fmla="*/ 232725 w 1581646"/>
              <a:gd name="connsiteY164" fmla="*/ 703112 h 1259960"/>
              <a:gd name="connsiteX165" fmla="*/ 960795 w 1581646"/>
              <a:gd name="connsiteY165" fmla="*/ 648180 h 1259960"/>
              <a:gd name="connsiteX166" fmla="*/ 979439 w 1581646"/>
              <a:gd name="connsiteY166" fmla="*/ 668545 h 1259960"/>
              <a:gd name="connsiteX167" fmla="*/ 979439 w 1581646"/>
              <a:gd name="connsiteY167" fmla="*/ 730912 h 1259960"/>
              <a:gd name="connsiteX168" fmla="*/ 960795 w 1581646"/>
              <a:gd name="connsiteY168" fmla="*/ 751277 h 1259960"/>
              <a:gd name="connsiteX169" fmla="*/ 942151 w 1581646"/>
              <a:gd name="connsiteY169" fmla="*/ 730912 h 1259960"/>
              <a:gd name="connsiteX170" fmla="*/ 942151 w 1581646"/>
              <a:gd name="connsiteY170" fmla="*/ 668545 h 1259960"/>
              <a:gd name="connsiteX171" fmla="*/ 960795 w 1581646"/>
              <a:gd name="connsiteY171" fmla="*/ 648180 h 1259960"/>
              <a:gd name="connsiteX172" fmla="*/ 619607 w 1581646"/>
              <a:gd name="connsiteY172" fmla="*/ 648180 h 1259960"/>
              <a:gd name="connsiteX173" fmla="*/ 638833 w 1581646"/>
              <a:gd name="connsiteY173" fmla="*/ 668545 h 1259960"/>
              <a:gd name="connsiteX174" fmla="*/ 638833 w 1581646"/>
              <a:gd name="connsiteY174" fmla="*/ 730912 h 1259960"/>
              <a:gd name="connsiteX175" fmla="*/ 619607 w 1581646"/>
              <a:gd name="connsiteY175" fmla="*/ 751277 h 1259960"/>
              <a:gd name="connsiteX176" fmla="*/ 601583 w 1581646"/>
              <a:gd name="connsiteY176" fmla="*/ 730912 h 1259960"/>
              <a:gd name="connsiteX177" fmla="*/ 601583 w 1581646"/>
              <a:gd name="connsiteY177" fmla="*/ 668545 h 1259960"/>
              <a:gd name="connsiteX178" fmla="*/ 619607 w 1581646"/>
              <a:gd name="connsiteY178" fmla="*/ 648180 h 1259960"/>
              <a:gd name="connsiteX179" fmla="*/ 135769 w 1581646"/>
              <a:gd name="connsiteY179" fmla="*/ 335076 h 1259960"/>
              <a:gd name="connsiteX180" fmla="*/ 474965 w 1581646"/>
              <a:gd name="connsiteY180" fmla="*/ 335076 h 1259960"/>
              <a:gd name="connsiteX181" fmla="*/ 608399 w 1581646"/>
              <a:gd name="connsiteY181" fmla="*/ 477961 h 1259960"/>
              <a:gd name="connsiteX182" fmla="*/ 609647 w 1581646"/>
              <a:gd name="connsiteY182" fmla="*/ 480445 h 1259960"/>
              <a:gd name="connsiteX183" fmla="*/ 619623 w 1581646"/>
              <a:gd name="connsiteY183" fmla="*/ 480445 h 1259960"/>
              <a:gd name="connsiteX184" fmla="*/ 958819 w 1581646"/>
              <a:gd name="connsiteY184" fmla="*/ 480445 h 1259960"/>
              <a:gd name="connsiteX185" fmla="*/ 972537 w 1581646"/>
              <a:gd name="connsiteY185" fmla="*/ 480445 h 1259960"/>
              <a:gd name="connsiteX186" fmla="*/ 972537 w 1581646"/>
              <a:gd name="connsiteY186" fmla="*/ 477961 h 1259960"/>
              <a:gd name="connsiteX187" fmla="*/ 1107219 w 1581646"/>
              <a:gd name="connsiteY187" fmla="*/ 335076 h 1259960"/>
              <a:gd name="connsiteX188" fmla="*/ 1446415 w 1581646"/>
              <a:gd name="connsiteY188" fmla="*/ 335076 h 1259960"/>
              <a:gd name="connsiteX189" fmla="*/ 1581097 w 1581646"/>
              <a:gd name="connsiteY189" fmla="*/ 477961 h 1259960"/>
              <a:gd name="connsiteX190" fmla="*/ 1567379 w 1581646"/>
              <a:gd name="connsiteY190" fmla="*/ 501568 h 1259960"/>
              <a:gd name="connsiteX191" fmla="*/ 1562391 w 1581646"/>
              <a:gd name="connsiteY191" fmla="*/ 502810 h 1259960"/>
              <a:gd name="connsiteX192" fmla="*/ 1542439 w 1581646"/>
              <a:gd name="connsiteY192" fmla="*/ 487900 h 1259960"/>
              <a:gd name="connsiteX193" fmla="*/ 1446415 w 1581646"/>
              <a:gd name="connsiteY193" fmla="*/ 373593 h 1259960"/>
              <a:gd name="connsiteX194" fmla="*/ 1107219 w 1581646"/>
              <a:gd name="connsiteY194" fmla="*/ 373593 h 1259960"/>
              <a:gd name="connsiteX195" fmla="*/ 1011195 w 1581646"/>
              <a:gd name="connsiteY195" fmla="*/ 486658 h 1259960"/>
              <a:gd name="connsiteX196" fmla="*/ 1093501 w 1581646"/>
              <a:gd name="connsiteY196" fmla="*/ 623330 h 1259960"/>
              <a:gd name="connsiteX197" fmla="*/ 1117195 w 1581646"/>
              <a:gd name="connsiteY197" fmla="*/ 726456 h 1259960"/>
              <a:gd name="connsiteX198" fmla="*/ 1100983 w 1581646"/>
              <a:gd name="connsiteY198" fmla="*/ 748820 h 1259960"/>
              <a:gd name="connsiteX199" fmla="*/ 1077289 w 1581646"/>
              <a:gd name="connsiteY199" fmla="*/ 735153 h 1259960"/>
              <a:gd name="connsiteX200" fmla="*/ 1056089 w 1581646"/>
              <a:gd name="connsiteY200" fmla="*/ 632028 h 1259960"/>
              <a:gd name="connsiteX201" fmla="*/ 958819 w 1581646"/>
              <a:gd name="connsiteY201" fmla="*/ 518962 h 1259960"/>
              <a:gd name="connsiteX202" fmla="*/ 619623 w 1581646"/>
              <a:gd name="connsiteY202" fmla="*/ 518962 h 1259960"/>
              <a:gd name="connsiteX203" fmla="*/ 523601 w 1581646"/>
              <a:gd name="connsiteY203" fmla="*/ 634513 h 1259960"/>
              <a:gd name="connsiteX204" fmla="*/ 496165 w 1581646"/>
              <a:gd name="connsiteY204" fmla="*/ 735153 h 1259960"/>
              <a:gd name="connsiteX205" fmla="*/ 477459 w 1581646"/>
              <a:gd name="connsiteY205" fmla="*/ 750063 h 1259960"/>
              <a:gd name="connsiteX206" fmla="*/ 473719 w 1581646"/>
              <a:gd name="connsiteY206" fmla="*/ 748820 h 1259960"/>
              <a:gd name="connsiteX207" fmla="*/ 458753 w 1581646"/>
              <a:gd name="connsiteY207" fmla="*/ 726456 h 1259960"/>
              <a:gd name="connsiteX208" fmla="*/ 484941 w 1581646"/>
              <a:gd name="connsiteY208" fmla="*/ 623330 h 1259960"/>
              <a:gd name="connsiteX209" fmla="*/ 570989 w 1581646"/>
              <a:gd name="connsiteY209" fmla="*/ 486658 h 1259960"/>
              <a:gd name="connsiteX210" fmla="*/ 474965 w 1581646"/>
              <a:gd name="connsiteY210" fmla="*/ 373593 h 1259960"/>
              <a:gd name="connsiteX211" fmla="*/ 135769 w 1581646"/>
              <a:gd name="connsiteY211" fmla="*/ 373593 h 1259960"/>
              <a:gd name="connsiteX212" fmla="*/ 38499 w 1581646"/>
              <a:gd name="connsiteY212" fmla="*/ 487900 h 1259960"/>
              <a:gd name="connsiteX213" fmla="*/ 14805 w 1581646"/>
              <a:gd name="connsiteY213" fmla="*/ 501568 h 1259960"/>
              <a:gd name="connsiteX214" fmla="*/ 1087 w 1581646"/>
              <a:gd name="connsiteY214" fmla="*/ 477961 h 1259960"/>
              <a:gd name="connsiteX215" fmla="*/ 135769 w 1581646"/>
              <a:gd name="connsiteY215" fmla="*/ 335076 h 1259960"/>
              <a:gd name="connsiteX216" fmla="*/ 791091 w 1581646"/>
              <a:gd name="connsiteY216" fmla="*/ 187139 h 1259960"/>
              <a:gd name="connsiteX217" fmla="*/ 673365 w 1581646"/>
              <a:gd name="connsiteY217" fmla="*/ 304865 h 1259960"/>
              <a:gd name="connsiteX218" fmla="*/ 791091 w 1581646"/>
              <a:gd name="connsiteY218" fmla="*/ 421339 h 1259960"/>
              <a:gd name="connsiteX219" fmla="*/ 906315 w 1581646"/>
              <a:gd name="connsiteY219" fmla="*/ 304865 h 1259960"/>
              <a:gd name="connsiteX220" fmla="*/ 791091 w 1581646"/>
              <a:gd name="connsiteY220" fmla="*/ 187139 h 1259960"/>
              <a:gd name="connsiteX221" fmla="*/ 791091 w 1581646"/>
              <a:gd name="connsiteY221" fmla="*/ 148315 h 1259960"/>
              <a:gd name="connsiteX222" fmla="*/ 946391 w 1581646"/>
              <a:gd name="connsiteY222" fmla="*/ 304865 h 1259960"/>
              <a:gd name="connsiteX223" fmla="*/ 791091 w 1581646"/>
              <a:gd name="connsiteY223" fmla="*/ 460163 h 1259960"/>
              <a:gd name="connsiteX224" fmla="*/ 634539 w 1581646"/>
              <a:gd name="connsiteY224" fmla="*/ 304865 h 1259960"/>
              <a:gd name="connsiteX225" fmla="*/ 791091 w 1581646"/>
              <a:gd name="connsiteY225" fmla="*/ 148315 h 1259960"/>
              <a:gd name="connsiteX226" fmla="*/ 1273229 w 1581646"/>
              <a:gd name="connsiteY226" fmla="*/ 38825 h 1259960"/>
              <a:gd name="connsiteX227" fmla="*/ 1156753 w 1581646"/>
              <a:gd name="connsiteY227" fmla="*/ 155300 h 1259960"/>
              <a:gd name="connsiteX228" fmla="*/ 1273229 w 1581646"/>
              <a:gd name="connsiteY228" fmla="*/ 271775 h 1259960"/>
              <a:gd name="connsiteX229" fmla="*/ 1389703 w 1581646"/>
              <a:gd name="connsiteY229" fmla="*/ 155300 h 1259960"/>
              <a:gd name="connsiteX230" fmla="*/ 1273229 w 1581646"/>
              <a:gd name="connsiteY230" fmla="*/ 38825 h 1259960"/>
              <a:gd name="connsiteX231" fmla="*/ 306453 w 1581646"/>
              <a:gd name="connsiteY231" fmla="*/ 38825 h 1259960"/>
              <a:gd name="connsiteX232" fmla="*/ 189977 w 1581646"/>
              <a:gd name="connsiteY232" fmla="*/ 155300 h 1259960"/>
              <a:gd name="connsiteX233" fmla="*/ 306453 w 1581646"/>
              <a:gd name="connsiteY233" fmla="*/ 271775 h 1259960"/>
              <a:gd name="connsiteX234" fmla="*/ 422927 w 1581646"/>
              <a:gd name="connsiteY234" fmla="*/ 155300 h 1259960"/>
              <a:gd name="connsiteX235" fmla="*/ 306453 w 1581646"/>
              <a:gd name="connsiteY235" fmla="*/ 38825 h 1259960"/>
              <a:gd name="connsiteX236" fmla="*/ 1273229 w 1581646"/>
              <a:gd name="connsiteY236" fmla="*/ 0 h 1259960"/>
              <a:gd name="connsiteX237" fmla="*/ 1429781 w 1581646"/>
              <a:gd name="connsiteY237" fmla="*/ 155300 h 1259960"/>
              <a:gd name="connsiteX238" fmla="*/ 1273229 w 1581646"/>
              <a:gd name="connsiteY238" fmla="*/ 311852 h 1259960"/>
              <a:gd name="connsiteX239" fmla="*/ 1117927 w 1581646"/>
              <a:gd name="connsiteY239" fmla="*/ 155300 h 1259960"/>
              <a:gd name="connsiteX240" fmla="*/ 1273229 w 1581646"/>
              <a:gd name="connsiteY240" fmla="*/ 0 h 1259960"/>
              <a:gd name="connsiteX241" fmla="*/ 306453 w 1581646"/>
              <a:gd name="connsiteY241" fmla="*/ 0 h 1259960"/>
              <a:gd name="connsiteX242" fmla="*/ 463005 w 1581646"/>
              <a:gd name="connsiteY242" fmla="*/ 155300 h 1259960"/>
              <a:gd name="connsiteX243" fmla="*/ 306453 w 1581646"/>
              <a:gd name="connsiteY243" fmla="*/ 311852 h 1259960"/>
              <a:gd name="connsiteX244" fmla="*/ 151151 w 1581646"/>
              <a:gd name="connsiteY244" fmla="*/ 155300 h 1259960"/>
              <a:gd name="connsiteX245" fmla="*/ 306453 w 1581646"/>
              <a:gd name="connsiteY245" fmla="*/ 0 h 12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81646" h="1259960">
                <a:moveTo>
                  <a:pt x="791093" y="885488"/>
                </a:moveTo>
                <a:lnTo>
                  <a:pt x="757347" y="986849"/>
                </a:lnTo>
                <a:cubicBezTo>
                  <a:pt x="752349" y="1001865"/>
                  <a:pt x="738601" y="1011876"/>
                  <a:pt x="722353" y="1011876"/>
                </a:cubicBezTo>
                <a:lnTo>
                  <a:pt x="617367" y="1011876"/>
                </a:lnTo>
                <a:lnTo>
                  <a:pt x="702355" y="1074445"/>
                </a:lnTo>
                <a:cubicBezTo>
                  <a:pt x="714853" y="1083204"/>
                  <a:pt x="721103" y="1100723"/>
                  <a:pt x="714853" y="1114488"/>
                </a:cubicBezTo>
                <a:lnTo>
                  <a:pt x="683607" y="1215849"/>
                </a:lnTo>
                <a:lnTo>
                  <a:pt x="768597" y="1153281"/>
                </a:lnTo>
                <a:cubicBezTo>
                  <a:pt x="782345" y="1144521"/>
                  <a:pt x="798591" y="1144521"/>
                  <a:pt x="812341" y="1153281"/>
                </a:cubicBezTo>
                <a:lnTo>
                  <a:pt x="897329" y="1215849"/>
                </a:lnTo>
                <a:lnTo>
                  <a:pt x="864833" y="1114488"/>
                </a:lnTo>
                <a:cubicBezTo>
                  <a:pt x="859833" y="1100723"/>
                  <a:pt x="864833" y="1083204"/>
                  <a:pt x="878581" y="1074445"/>
                </a:cubicBezTo>
                <a:lnTo>
                  <a:pt x="963569" y="1011876"/>
                </a:lnTo>
                <a:lnTo>
                  <a:pt x="857333" y="1011876"/>
                </a:lnTo>
                <a:cubicBezTo>
                  <a:pt x="841087" y="1011876"/>
                  <a:pt x="827337" y="1001865"/>
                  <a:pt x="823589" y="986849"/>
                </a:cubicBezTo>
                <a:close/>
                <a:moveTo>
                  <a:pt x="791093" y="840439"/>
                </a:moveTo>
                <a:cubicBezTo>
                  <a:pt x="806091" y="840439"/>
                  <a:pt x="819839" y="850450"/>
                  <a:pt x="824839" y="865467"/>
                </a:cubicBezTo>
                <a:lnTo>
                  <a:pt x="859833" y="971833"/>
                </a:lnTo>
                <a:lnTo>
                  <a:pt x="973567" y="971833"/>
                </a:lnTo>
                <a:cubicBezTo>
                  <a:pt x="988565" y="971833"/>
                  <a:pt x="1002313" y="981843"/>
                  <a:pt x="1007313" y="998111"/>
                </a:cubicBezTo>
                <a:cubicBezTo>
                  <a:pt x="1012313" y="1013128"/>
                  <a:pt x="1007313" y="1029395"/>
                  <a:pt x="994815" y="1038155"/>
                </a:cubicBezTo>
                <a:lnTo>
                  <a:pt x="902327" y="1104477"/>
                </a:lnTo>
                <a:lnTo>
                  <a:pt x="937323" y="1212095"/>
                </a:lnTo>
                <a:cubicBezTo>
                  <a:pt x="942321" y="1227111"/>
                  <a:pt x="937323" y="1244631"/>
                  <a:pt x="923575" y="1253390"/>
                </a:cubicBezTo>
                <a:cubicBezTo>
                  <a:pt x="917325" y="1258396"/>
                  <a:pt x="909827" y="1259647"/>
                  <a:pt x="902327" y="1259647"/>
                </a:cubicBezTo>
                <a:cubicBezTo>
                  <a:pt x="896079" y="1259647"/>
                  <a:pt x="888579" y="1258396"/>
                  <a:pt x="881081" y="1253390"/>
                </a:cubicBezTo>
                <a:lnTo>
                  <a:pt x="791093" y="1187068"/>
                </a:lnTo>
                <a:lnTo>
                  <a:pt x="698605" y="1253390"/>
                </a:lnTo>
                <a:cubicBezTo>
                  <a:pt x="686107" y="1262150"/>
                  <a:pt x="668611" y="1262150"/>
                  <a:pt x="656111" y="1253390"/>
                </a:cubicBezTo>
                <a:cubicBezTo>
                  <a:pt x="642363" y="1244631"/>
                  <a:pt x="638615" y="1227111"/>
                  <a:pt x="642363" y="1212095"/>
                </a:cubicBezTo>
                <a:lnTo>
                  <a:pt x="677359" y="1104477"/>
                </a:lnTo>
                <a:lnTo>
                  <a:pt x="586121" y="1038155"/>
                </a:lnTo>
                <a:cubicBezTo>
                  <a:pt x="573623" y="1029395"/>
                  <a:pt x="568623" y="1013128"/>
                  <a:pt x="573623" y="998111"/>
                </a:cubicBezTo>
                <a:cubicBezTo>
                  <a:pt x="577373" y="981843"/>
                  <a:pt x="591121" y="971833"/>
                  <a:pt x="607369" y="971833"/>
                </a:cubicBezTo>
                <a:lnTo>
                  <a:pt x="721103" y="971833"/>
                </a:lnTo>
                <a:lnTo>
                  <a:pt x="754849" y="865467"/>
                </a:lnTo>
                <a:cubicBezTo>
                  <a:pt x="761097" y="850450"/>
                  <a:pt x="774845" y="840439"/>
                  <a:pt x="791093" y="840439"/>
                </a:cubicBezTo>
                <a:close/>
                <a:moveTo>
                  <a:pt x="1083909" y="790999"/>
                </a:moveTo>
                <a:cubicBezTo>
                  <a:pt x="1098793" y="790999"/>
                  <a:pt x="1111197" y="799776"/>
                  <a:pt x="1114919" y="813568"/>
                </a:cubicBezTo>
                <a:lnTo>
                  <a:pt x="1143447" y="897577"/>
                </a:lnTo>
                <a:lnTo>
                  <a:pt x="1230273" y="897577"/>
                </a:lnTo>
                <a:cubicBezTo>
                  <a:pt x="1243917" y="897577"/>
                  <a:pt x="1256321" y="906354"/>
                  <a:pt x="1261283" y="920146"/>
                </a:cubicBezTo>
                <a:cubicBezTo>
                  <a:pt x="1265003" y="933938"/>
                  <a:pt x="1260043" y="948985"/>
                  <a:pt x="1248879" y="957762"/>
                </a:cubicBezTo>
                <a:lnTo>
                  <a:pt x="1178177" y="1009170"/>
                </a:lnTo>
                <a:lnTo>
                  <a:pt x="1205465" y="1093178"/>
                </a:lnTo>
                <a:cubicBezTo>
                  <a:pt x="1210427" y="1106970"/>
                  <a:pt x="1205465" y="1122017"/>
                  <a:pt x="1193063" y="1129540"/>
                </a:cubicBezTo>
                <a:cubicBezTo>
                  <a:pt x="1186861" y="1133301"/>
                  <a:pt x="1180659" y="1135809"/>
                  <a:pt x="1174457" y="1135809"/>
                </a:cubicBezTo>
                <a:cubicBezTo>
                  <a:pt x="1168255" y="1135809"/>
                  <a:pt x="1160813" y="1133301"/>
                  <a:pt x="1154611" y="1129540"/>
                </a:cubicBezTo>
                <a:lnTo>
                  <a:pt x="1083909" y="1078132"/>
                </a:lnTo>
                <a:lnTo>
                  <a:pt x="1014449" y="1129540"/>
                </a:lnTo>
                <a:cubicBezTo>
                  <a:pt x="1005765" y="1135809"/>
                  <a:pt x="993361" y="1133301"/>
                  <a:pt x="987161" y="1125778"/>
                </a:cubicBezTo>
                <a:cubicBezTo>
                  <a:pt x="980959" y="1115747"/>
                  <a:pt x="982199" y="1104463"/>
                  <a:pt x="990881" y="1098193"/>
                </a:cubicBezTo>
                <a:lnTo>
                  <a:pt x="1065303" y="1043024"/>
                </a:lnTo>
                <a:cubicBezTo>
                  <a:pt x="1076467" y="1035501"/>
                  <a:pt x="1092591" y="1035501"/>
                  <a:pt x="1103755" y="1043024"/>
                </a:cubicBezTo>
                <a:lnTo>
                  <a:pt x="1162053" y="1086909"/>
                </a:lnTo>
                <a:lnTo>
                  <a:pt x="1140967" y="1016693"/>
                </a:lnTo>
                <a:cubicBezTo>
                  <a:pt x="1136005" y="1002901"/>
                  <a:pt x="1140967" y="987854"/>
                  <a:pt x="1152129" y="980331"/>
                </a:cubicBezTo>
                <a:lnTo>
                  <a:pt x="1210427" y="936446"/>
                </a:lnTo>
                <a:lnTo>
                  <a:pt x="1138485" y="936446"/>
                </a:lnTo>
                <a:cubicBezTo>
                  <a:pt x="1123601" y="936446"/>
                  <a:pt x="1111197" y="927669"/>
                  <a:pt x="1107477" y="913877"/>
                </a:cubicBezTo>
                <a:lnTo>
                  <a:pt x="1083909" y="843661"/>
                </a:lnTo>
                <a:lnTo>
                  <a:pt x="1062823" y="913877"/>
                </a:lnTo>
                <a:cubicBezTo>
                  <a:pt x="1057861" y="927669"/>
                  <a:pt x="1045457" y="936446"/>
                  <a:pt x="1030573" y="936446"/>
                </a:cubicBezTo>
                <a:lnTo>
                  <a:pt x="938785" y="936446"/>
                </a:lnTo>
                <a:cubicBezTo>
                  <a:pt x="928863" y="936446"/>
                  <a:pt x="920179" y="927669"/>
                  <a:pt x="920179" y="916385"/>
                </a:cubicBezTo>
                <a:cubicBezTo>
                  <a:pt x="920179" y="906354"/>
                  <a:pt x="928863" y="897577"/>
                  <a:pt x="938785" y="897577"/>
                </a:cubicBezTo>
                <a:lnTo>
                  <a:pt x="1026853" y="897577"/>
                </a:lnTo>
                <a:lnTo>
                  <a:pt x="1052899" y="813568"/>
                </a:lnTo>
                <a:cubicBezTo>
                  <a:pt x="1057861" y="799776"/>
                  <a:pt x="1070265" y="790999"/>
                  <a:pt x="1083909" y="790999"/>
                </a:cubicBezTo>
                <a:close/>
                <a:moveTo>
                  <a:pt x="480559" y="790999"/>
                </a:moveTo>
                <a:cubicBezTo>
                  <a:pt x="494203" y="790999"/>
                  <a:pt x="507847" y="799776"/>
                  <a:pt x="511567" y="813568"/>
                </a:cubicBezTo>
                <a:lnTo>
                  <a:pt x="538855" y="897577"/>
                </a:lnTo>
                <a:lnTo>
                  <a:pt x="625681" y="897577"/>
                </a:lnTo>
                <a:cubicBezTo>
                  <a:pt x="636843" y="897577"/>
                  <a:pt x="644285" y="906354"/>
                  <a:pt x="644285" y="916385"/>
                </a:cubicBezTo>
                <a:cubicBezTo>
                  <a:pt x="644285" y="927669"/>
                  <a:pt x="636843" y="936446"/>
                  <a:pt x="625681" y="936446"/>
                </a:cubicBezTo>
                <a:lnTo>
                  <a:pt x="533893" y="936446"/>
                </a:lnTo>
                <a:cubicBezTo>
                  <a:pt x="519009" y="936446"/>
                  <a:pt x="507847" y="927669"/>
                  <a:pt x="502885" y="913877"/>
                </a:cubicBezTo>
                <a:lnTo>
                  <a:pt x="480559" y="843661"/>
                </a:lnTo>
                <a:lnTo>
                  <a:pt x="458231" y="913877"/>
                </a:lnTo>
                <a:cubicBezTo>
                  <a:pt x="453271" y="927669"/>
                  <a:pt x="440867" y="936446"/>
                  <a:pt x="427223" y="936446"/>
                </a:cubicBezTo>
                <a:lnTo>
                  <a:pt x="354041" y="936446"/>
                </a:lnTo>
                <a:lnTo>
                  <a:pt x="412339" y="980331"/>
                </a:lnTo>
                <a:cubicBezTo>
                  <a:pt x="424743" y="987854"/>
                  <a:pt x="429703" y="1002901"/>
                  <a:pt x="424743" y="1016693"/>
                </a:cubicBezTo>
                <a:lnTo>
                  <a:pt x="402415" y="1086909"/>
                </a:lnTo>
                <a:lnTo>
                  <a:pt x="460713" y="1043024"/>
                </a:lnTo>
                <a:cubicBezTo>
                  <a:pt x="473117" y="1035501"/>
                  <a:pt x="488001" y="1035501"/>
                  <a:pt x="500405" y="1043024"/>
                </a:cubicBezTo>
                <a:lnTo>
                  <a:pt x="573585" y="1098193"/>
                </a:lnTo>
                <a:cubicBezTo>
                  <a:pt x="582267" y="1104463"/>
                  <a:pt x="583509" y="1115747"/>
                  <a:pt x="577307" y="1125778"/>
                </a:cubicBezTo>
                <a:cubicBezTo>
                  <a:pt x="572345" y="1133301"/>
                  <a:pt x="559941" y="1135809"/>
                  <a:pt x="551259" y="1129540"/>
                </a:cubicBezTo>
                <a:lnTo>
                  <a:pt x="480559" y="1078132"/>
                </a:lnTo>
                <a:lnTo>
                  <a:pt x="409857" y="1129540"/>
                </a:lnTo>
                <a:cubicBezTo>
                  <a:pt x="403657" y="1133301"/>
                  <a:pt x="397455" y="1135809"/>
                  <a:pt x="390013" y="1135809"/>
                </a:cubicBezTo>
                <a:cubicBezTo>
                  <a:pt x="383811" y="1135809"/>
                  <a:pt x="376369" y="1133301"/>
                  <a:pt x="371407" y="1129540"/>
                </a:cubicBezTo>
                <a:cubicBezTo>
                  <a:pt x="359003" y="1122017"/>
                  <a:pt x="355283" y="1106970"/>
                  <a:pt x="359003" y="1093178"/>
                </a:cubicBezTo>
                <a:lnTo>
                  <a:pt x="386291" y="1009170"/>
                </a:lnTo>
                <a:lnTo>
                  <a:pt x="316831" y="957762"/>
                </a:lnTo>
                <a:cubicBezTo>
                  <a:pt x="304427" y="948985"/>
                  <a:pt x="299467" y="933938"/>
                  <a:pt x="304427" y="920146"/>
                </a:cubicBezTo>
                <a:cubicBezTo>
                  <a:pt x="308149" y="906354"/>
                  <a:pt x="320553" y="897577"/>
                  <a:pt x="335437" y="897577"/>
                </a:cubicBezTo>
                <a:lnTo>
                  <a:pt x="422261" y="897577"/>
                </a:lnTo>
                <a:lnTo>
                  <a:pt x="448309" y="813568"/>
                </a:lnTo>
                <a:cubicBezTo>
                  <a:pt x="453271" y="799776"/>
                  <a:pt x="466915" y="790999"/>
                  <a:pt x="480559" y="790999"/>
                </a:cubicBezTo>
                <a:close/>
                <a:moveTo>
                  <a:pt x="1331747" y="703112"/>
                </a:moveTo>
                <a:cubicBezTo>
                  <a:pt x="1346577" y="703112"/>
                  <a:pt x="1357701" y="713143"/>
                  <a:pt x="1362645" y="726935"/>
                </a:cubicBezTo>
                <a:lnTo>
                  <a:pt x="1389835" y="809689"/>
                </a:lnTo>
                <a:lnTo>
                  <a:pt x="1476351" y="809689"/>
                </a:lnTo>
                <a:cubicBezTo>
                  <a:pt x="1489945" y="809689"/>
                  <a:pt x="1503541" y="819720"/>
                  <a:pt x="1507249" y="833513"/>
                </a:cubicBezTo>
                <a:cubicBezTo>
                  <a:pt x="1512193" y="846052"/>
                  <a:pt x="1507249" y="861098"/>
                  <a:pt x="1496125" y="869875"/>
                </a:cubicBezTo>
                <a:lnTo>
                  <a:pt x="1425677" y="921283"/>
                </a:lnTo>
                <a:lnTo>
                  <a:pt x="1451631" y="1005291"/>
                </a:lnTo>
                <a:cubicBezTo>
                  <a:pt x="1456575" y="1017830"/>
                  <a:pt x="1451631" y="1034130"/>
                  <a:pt x="1440509" y="1042907"/>
                </a:cubicBezTo>
                <a:cubicBezTo>
                  <a:pt x="1434329" y="1046668"/>
                  <a:pt x="1428149" y="1047922"/>
                  <a:pt x="1420733" y="1047922"/>
                </a:cubicBezTo>
                <a:cubicBezTo>
                  <a:pt x="1414553" y="1047922"/>
                  <a:pt x="1407139" y="1046668"/>
                  <a:pt x="1402195" y="1042907"/>
                </a:cubicBezTo>
                <a:lnTo>
                  <a:pt x="1331747" y="990245"/>
                </a:lnTo>
                <a:lnTo>
                  <a:pt x="1261299" y="1042907"/>
                </a:lnTo>
                <a:cubicBezTo>
                  <a:pt x="1252647" y="1047922"/>
                  <a:pt x="1240287" y="1046668"/>
                  <a:pt x="1234109" y="1037891"/>
                </a:cubicBezTo>
                <a:cubicBezTo>
                  <a:pt x="1227929" y="1029114"/>
                  <a:pt x="1229165" y="1016576"/>
                  <a:pt x="1239051" y="1010307"/>
                </a:cubicBezTo>
                <a:lnTo>
                  <a:pt x="1311971" y="955137"/>
                </a:lnTo>
                <a:cubicBezTo>
                  <a:pt x="1324331" y="947614"/>
                  <a:pt x="1339163" y="947614"/>
                  <a:pt x="1350285" y="955137"/>
                </a:cubicBezTo>
                <a:lnTo>
                  <a:pt x="1408375" y="999022"/>
                </a:lnTo>
                <a:lnTo>
                  <a:pt x="1387363" y="930060"/>
                </a:lnTo>
                <a:cubicBezTo>
                  <a:pt x="1382419" y="916267"/>
                  <a:pt x="1387363" y="899967"/>
                  <a:pt x="1398487" y="892444"/>
                </a:cubicBezTo>
                <a:lnTo>
                  <a:pt x="1457811" y="848559"/>
                </a:lnTo>
                <a:lnTo>
                  <a:pt x="1384891" y="848559"/>
                </a:lnTo>
                <a:cubicBezTo>
                  <a:pt x="1371297" y="848559"/>
                  <a:pt x="1357701" y="839782"/>
                  <a:pt x="1353993" y="825990"/>
                </a:cubicBezTo>
                <a:lnTo>
                  <a:pt x="1331747" y="755774"/>
                </a:lnTo>
                <a:lnTo>
                  <a:pt x="1309499" y="825990"/>
                </a:lnTo>
                <a:cubicBezTo>
                  <a:pt x="1304557" y="839782"/>
                  <a:pt x="1292197" y="848559"/>
                  <a:pt x="1278601" y="848559"/>
                </a:cubicBezTo>
                <a:lnTo>
                  <a:pt x="1187143" y="848559"/>
                </a:lnTo>
                <a:cubicBezTo>
                  <a:pt x="1176019" y="848559"/>
                  <a:pt x="1167367" y="841036"/>
                  <a:pt x="1167367" y="828497"/>
                </a:cubicBezTo>
                <a:cubicBezTo>
                  <a:pt x="1167367" y="818466"/>
                  <a:pt x="1176019" y="809689"/>
                  <a:pt x="1187143" y="809689"/>
                </a:cubicBezTo>
                <a:lnTo>
                  <a:pt x="1273657" y="809689"/>
                </a:lnTo>
                <a:lnTo>
                  <a:pt x="1300849" y="726935"/>
                </a:lnTo>
                <a:cubicBezTo>
                  <a:pt x="1304557" y="713143"/>
                  <a:pt x="1318151" y="703112"/>
                  <a:pt x="1331747" y="703112"/>
                </a:cubicBezTo>
                <a:close/>
                <a:moveTo>
                  <a:pt x="232725" y="703112"/>
                </a:moveTo>
                <a:cubicBezTo>
                  <a:pt x="246321" y="703112"/>
                  <a:pt x="259917" y="713143"/>
                  <a:pt x="263625" y="726935"/>
                </a:cubicBezTo>
                <a:lnTo>
                  <a:pt x="290815" y="809689"/>
                </a:lnTo>
                <a:lnTo>
                  <a:pt x="377331" y="809689"/>
                </a:lnTo>
                <a:cubicBezTo>
                  <a:pt x="388455" y="809689"/>
                  <a:pt x="397107" y="818466"/>
                  <a:pt x="397107" y="828497"/>
                </a:cubicBezTo>
                <a:cubicBezTo>
                  <a:pt x="397107" y="841036"/>
                  <a:pt x="388455" y="848559"/>
                  <a:pt x="377331" y="848559"/>
                </a:cubicBezTo>
                <a:lnTo>
                  <a:pt x="285871" y="848559"/>
                </a:lnTo>
                <a:cubicBezTo>
                  <a:pt x="271039" y="848559"/>
                  <a:pt x="259917" y="839782"/>
                  <a:pt x="254973" y="825990"/>
                </a:cubicBezTo>
                <a:lnTo>
                  <a:pt x="232725" y="755774"/>
                </a:lnTo>
                <a:lnTo>
                  <a:pt x="210479" y="825990"/>
                </a:lnTo>
                <a:cubicBezTo>
                  <a:pt x="205535" y="839782"/>
                  <a:pt x="193175" y="848559"/>
                  <a:pt x="179581" y="848559"/>
                </a:cubicBezTo>
                <a:lnTo>
                  <a:pt x="106659" y="848559"/>
                </a:lnTo>
                <a:lnTo>
                  <a:pt x="164749" y="892444"/>
                </a:lnTo>
                <a:cubicBezTo>
                  <a:pt x="177109" y="899967"/>
                  <a:pt x="182051" y="916267"/>
                  <a:pt x="177109" y="930060"/>
                </a:cubicBezTo>
                <a:lnTo>
                  <a:pt x="154861" y="999022"/>
                </a:lnTo>
                <a:lnTo>
                  <a:pt x="212951" y="955137"/>
                </a:lnTo>
                <a:cubicBezTo>
                  <a:pt x="224075" y="947614"/>
                  <a:pt x="240141" y="947614"/>
                  <a:pt x="252501" y="955137"/>
                </a:cubicBezTo>
                <a:lnTo>
                  <a:pt x="325421" y="1010307"/>
                </a:lnTo>
                <a:cubicBezTo>
                  <a:pt x="334073" y="1016576"/>
                  <a:pt x="336545" y="1029114"/>
                  <a:pt x="330365" y="1037891"/>
                </a:cubicBezTo>
                <a:cubicBezTo>
                  <a:pt x="324185" y="1046668"/>
                  <a:pt x="311827" y="1047922"/>
                  <a:pt x="301939" y="1042907"/>
                </a:cubicBezTo>
                <a:lnTo>
                  <a:pt x="232725" y="990245"/>
                </a:lnTo>
                <a:lnTo>
                  <a:pt x="162277" y="1042907"/>
                </a:lnTo>
                <a:cubicBezTo>
                  <a:pt x="156097" y="1046668"/>
                  <a:pt x="149917" y="1047922"/>
                  <a:pt x="142501" y="1047922"/>
                </a:cubicBezTo>
                <a:cubicBezTo>
                  <a:pt x="136323" y="1047922"/>
                  <a:pt x="128907" y="1046668"/>
                  <a:pt x="123963" y="1042907"/>
                </a:cubicBezTo>
                <a:cubicBezTo>
                  <a:pt x="111603" y="1034130"/>
                  <a:pt x="107895" y="1017830"/>
                  <a:pt x="111603" y="1005291"/>
                </a:cubicBezTo>
                <a:lnTo>
                  <a:pt x="138795" y="921283"/>
                </a:lnTo>
                <a:lnTo>
                  <a:pt x="68345" y="869875"/>
                </a:lnTo>
                <a:cubicBezTo>
                  <a:pt x="57221" y="861098"/>
                  <a:pt x="52279" y="846052"/>
                  <a:pt x="57221" y="833513"/>
                </a:cubicBezTo>
                <a:cubicBezTo>
                  <a:pt x="60929" y="819720"/>
                  <a:pt x="73289" y="809689"/>
                  <a:pt x="88121" y="809689"/>
                </a:cubicBezTo>
                <a:lnTo>
                  <a:pt x="174637" y="809689"/>
                </a:lnTo>
                <a:lnTo>
                  <a:pt x="201827" y="726935"/>
                </a:lnTo>
                <a:cubicBezTo>
                  <a:pt x="205535" y="713143"/>
                  <a:pt x="219131" y="703112"/>
                  <a:pt x="232725" y="703112"/>
                </a:cubicBezTo>
                <a:close/>
                <a:moveTo>
                  <a:pt x="960795" y="648180"/>
                </a:moveTo>
                <a:cubicBezTo>
                  <a:pt x="971283" y="648180"/>
                  <a:pt x="979439" y="657089"/>
                  <a:pt x="979439" y="668545"/>
                </a:cubicBezTo>
                <a:lnTo>
                  <a:pt x="979439" y="730912"/>
                </a:lnTo>
                <a:cubicBezTo>
                  <a:pt x="979439" y="742367"/>
                  <a:pt x="971283" y="751277"/>
                  <a:pt x="960795" y="751277"/>
                </a:cubicBezTo>
                <a:cubicBezTo>
                  <a:pt x="950309" y="751277"/>
                  <a:pt x="942151" y="742367"/>
                  <a:pt x="942151" y="730912"/>
                </a:cubicBezTo>
                <a:lnTo>
                  <a:pt x="942151" y="668545"/>
                </a:lnTo>
                <a:cubicBezTo>
                  <a:pt x="942151" y="657089"/>
                  <a:pt x="950309" y="648180"/>
                  <a:pt x="960795" y="648180"/>
                </a:cubicBezTo>
                <a:close/>
                <a:moveTo>
                  <a:pt x="619607" y="648180"/>
                </a:moveTo>
                <a:cubicBezTo>
                  <a:pt x="630421" y="648180"/>
                  <a:pt x="638833" y="657089"/>
                  <a:pt x="638833" y="668545"/>
                </a:cubicBezTo>
                <a:lnTo>
                  <a:pt x="638833" y="730912"/>
                </a:lnTo>
                <a:cubicBezTo>
                  <a:pt x="638833" y="742367"/>
                  <a:pt x="630421" y="751277"/>
                  <a:pt x="619607" y="751277"/>
                </a:cubicBezTo>
                <a:cubicBezTo>
                  <a:pt x="609993" y="751277"/>
                  <a:pt x="601583" y="742367"/>
                  <a:pt x="601583" y="730912"/>
                </a:cubicBezTo>
                <a:lnTo>
                  <a:pt x="601583" y="668545"/>
                </a:lnTo>
                <a:cubicBezTo>
                  <a:pt x="601583" y="657089"/>
                  <a:pt x="609993" y="648180"/>
                  <a:pt x="619607" y="648180"/>
                </a:cubicBezTo>
                <a:close/>
                <a:moveTo>
                  <a:pt x="135769" y="335076"/>
                </a:moveTo>
                <a:lnTo>
                  <a:pt x="474965" y="335076"/>
                </a:lnTo>
                <a:cubicBezTo>
                  <a:pt x="556023" y="335076"/>
                  <a:pt x="577223" y="367380"/>
                  <a:pt x="608399" y="477961"/>
                </a:cubicBezTo>
                <a:cubicBezTo>
                  <a:pt x="609647" y="479203"/>
                  <a:pt x="609647" y="479203"/>
                  <a:pt x="609647" y="480445"/>
                </a:cubicBezTo>
                <a:cubicBezTo>
                  <a:pt x="612141" y="480445"/>
                  <a:pt x="617129" y="480445"/>
                  <a:pt x="619623" y="480445"/>
                </a:cubicBezTo>
                <a:lnTo>
                  <a:pt x="958819" y="480445"/>
                </a:lnTo>
                <a:cubicBezTo>
                  <a:pt x="963809" y="480445"/>
                  <a:pt x="967549" y="480445"/>
                  <a:pt x="972537" y="480445"/>
                </a:cubicBezTo>
                <a:cubicBezTo>
                  <a:pt x="972537" y="479203"/>
                  <a:pt x="972537" y="479203"/>
                  <a:pt x="972537" y="477961"/>
                </a:cubicBezTo>
                <a:cubicBezTo>
                  <a:pt x="1003713" y="367380"/>
                  <a:pt x="1024913" y="335076"/>
                  <a:pt x="1107219" y="335076"/>
                </a:cubicBezTo>
                <a:lnTo>
                  <a:pt x="1446415" y="335076"/>
                </a:lnTo>
                <a:cubicBezTo>
                  <a:pt x="1527473" y="335076"/>
                  <a:pt x="1549921" y="367380"/>
                  <a:pt x="1581097" y="477961"/>
                </a:cubicBezTo>
                <a:cubicBezTo>
                  <a:pt x="1583591" y="487900"/>
                  <a:pt x="1577355" y="499083"/>
                  <a:pt x="1567379" y="501568"/>
                </a:cubicBezTo>
                <a:cubicBezTo>
                  <a:pt x="1564885" y="502810"/>
                  <a:pt x="1563639" y="502810"/>
                  <a:pt x="1562391" y="502810"/>
                </a:cubicBezTo>
                <a:cubicBezTo>
                  <a:pt x="1553661" y="502810"/>
                  <a:pt x="1544933" y="497840"/>
                  <a:pt x="1542439" y="487900"/>
                </a:cubicBezTo>
                <a:cubicBezTo>
                  <a:pt x="1511263" y="373593"/>
                  <a:pt x="1496297" y="373593"/>
                  <a:pt x="1446415" y="373593"/>
                </a:cubicBezTo>
                <a:lnTo>
                  <a:pt x="1107219" y="373593"/>
                </a:lnTo>
                <a:cubicBezTo>
                  <a:pt x="1057337" y="373593"/>
                  <a:pt x="1042373" y="373593"/>
                  <a:pt x="1011195" y="486658"/>
                </a:cubicBezTo>
                <a:cubicBezTo>
                  <a:pt x="1052349" y="501568"/>
                  <a:pt x="1069807" y="540084"/>
                  <a:pt x="1093501" y="623330"/>
                </a:cubicBezTo>
                <a:lnTo>
                  <a:pt x="1117195" y="726456"/>
                </a:lnTo>
                <a:cubicBezTo>
                  <a:pt x="1118443" y="736396"/>
                  <a:pt x="1112207" y="747578"/>
                  <a:pt x="1100983" y="748820"/>
                </a:cubicBezTo>
                <a:cubicBezTo>
                  <a:pt x="1091007" y="751305"/>
                  <a:pt x="1079783" y="745093"/>
                  <a:pt x="1077289" y="735153"/>
                </a:cubicBezTo>
                <a:lnTo>
                  <a:pt x="1056089" y="632028"/>
                </a:lnTo>
                <a:cubicBezTo>
                  <a:pt x="1023667" y="518962"/>
                  <a:pt x="1008701" y="518962"/>
                  <a:pt x="958819" y="518962"/>
                </a:cubicBezTo>
                <a:lnTo>
                  <a:pt x="619623" y="518962"/>
                </a:lnTo>
                <a:cubicBezTo>
                  <a:pt x="570989" y="518962"/>
                  <a:pt x="554777" y="518962"/>
                  <a:pt x="523601" y="634513"/>
                </a:cubicBezTo>
                <a:lnTo>
                  <a:pt x="496165" y="735153"/>
                </a:lnTo>
                <a:cubicBezTo>
                  <a:pt x="494919" y="743850"/>
                  <a:pt x="487435" y="750063"/>
                  <a:pt x="477459" y="750063"/>
                </a:cubicBezTo>
                <a:cubicBezTo>
                  <a:pt x="476213" y="750063"/>
                  <a:pt x="474965" y="748820"/>
                  <a:pt x="473719" y="748820"/>
                </a:cubicBezTo>
                <a:cubicBezTo>
                  <a:pt x="462495" y="746335"/>
                  <a:pt x="456259" y="735153"/>
                  <a:pt x="458753" y="726456"/>
                </a:cubicBezTo>
                <a:lnTo>
                  <a:pt x="484941" y="623330"/>
                </a:lnTo>
                <a:cubicBezTo>
                  <a:pt x="508635" y="538842"/>
                  <a:pt x="527341" y="500325"/>
                  <a:pt x="570989" y="486658"/>
                </a:cubicBezTo>
                <a:cubicBezTo>
                  <a:pt x="538565" y="373593"/>
                  <a:pt x="523601" y="373593"/>
                  <a:pt x="474965" y="373593"/>
                </a:cubicBezTo>
                <a:lnTo>
                  <a:pt x="135769" y="373593"/>
                </a:lnTo>
                <a:cubicBezTo>
                  <a:pt x="85887" y="373593"/>
                  <a:pt x="70921" y="373593"/>
                  <a:pt x="38499" y="487900"/>
                </a:cubicBezTo>
                <a:cubicBezTo>
                  <a:pt x="36005" y="499083"/>
                  <a:pt x="24781" y="505295"/>
                  <a:pt x="14805" y="501568"/>
                </a:cubicBezTo>
                <a:cubicBezTo>
                  <a:pt x="3581" y="499083"/>
                  <a:pt x="-2653" y="487900"/>
                  <a:pt x="1087" y="477961"/>
                </a:cubicBezTo>
                <a:cubicBezTo>
                  <a:pt x="32263" y="367380"/>
                  <a:pt x="53463" y="335076"/>
                  <a:pt x="135769" y="335076"/>
                </a:cubicBezTo>
                <a:close/>
                <a:moveTo>
                  <a:pt x="791091" y="187139"/>
                </a:moveTo>
                <a:cubicBezTo>
                  <a:pt x="725965" y="187139"/>
                  <a:pt x="673365" y="239740"/>
                  <a:pt x="673365" y="304865"/>
                </a:cubicBezTo>
                <a:cubicBezTo>
                  <a:pt x="673365" y="368738"/>
                  <a:pt x="725965" y="421339"/>
                  <a:pt x="791091" y="421339"/>
                </a:cubicBezTo>
                <a:cubicBezTo>
                  <a:pt x="854965" y="421339"/>
                  <a:pt x="906315" y="368738"/>
                  <a:pt x="906315" y="304865"/>
                </a:cubicBezTo>
                <a:cubicBezTo>
                  <a:pt x="906315" y="239740"/>
                  <a:pt x="854965" y="187139"/>
                  <a:pt x="791091" y="187139"/>
                </a:cubicBezTo>
                <a:close/>
                <a:moveTo>
                  <a:pt x="791091" y="148315"/>
                </a:moveTo>
                <a:cubicBezTo>
                  <a:pt x="877509" y="148315"/>
                  <a:pt x="946391" y="218449"/>
                  <a:pt x="946391" y="304865"/>
                </a:cubicBezTo>
                <a:cubicBezTo>
                  <a:pt x="946391" y="390029"/>
                  <a:pt x="877509" y="460163"/>
                  <a:pt x="791091" y="460163"/>
                </a:cubicBezTo>
                <a:cubicBezTo>
                  <a:pt x="704675" y="460163"/>
                  <a:pt x="634539" y="390029"/>
                  <a:pt x="634539" y="304865"/>
                </a:cubicBezTo>
                <a:cubicBezTo>
                  <a:pt x="634539" y="218449"/>
                  <a:pt x="704675" y="148315"/>
                  <a:pt x="791091" y="148315"/>
                </a:cubicBezTo>
                <a:close/>
                <a:moveTo>
                  <a:pt x="1273229" y="38825"/>
                </a:moveTo>
                <a:cubicBezTo>
                  <a:pt x="1209355" y="38825"/>
                  <a:pt x="1156753" y="91426"/>
                  <a:pt x="1156753" y="155300"/>
                </a:cubicBezTo>
                <a:cubicBezTo>
                  <a:pt x="1156753" y="220426"/>
                  <a:pt x="1209355" y="271775"/>
                  <a:pt x="1273229" y="271775"/>
                </a:cubicBezTo>
                <a:cubicBezTo>
                  <a:pt x="1338353" y="271775"/>
                  <a:pt x="1389703" y="220426"/>
                  <a:pt x="1389703" y="155300"/>
                </a:cubicBezTo>
                <a:cubicBezTo>
                  <a:pt x="1389703" y="91426"/>
                  <a:pt x="1338353" y="38825"/>
                  <a:pt x="1273229" y="38825"/>
                </a:cubicBezTo>
                <a:close/>
                <a:moveTo>
                  <a:pt x="306453" y="38825"/>
                </a:moveTo>
                <a:cubicBezTo>
                  <a:pt x="242579" y="38825"/>
                  <a:pt x="189977" y="91426"/>
                  <a:pt x="189977" y="155300"/>
                </a:cubicBezTo>
                <a:cubicBezTo>
                  <a:pt x="189977" y="220426"/>
                  <a:pt x="242579" y="271775"/>
                  <a:pt x="306453" y="271775"/>
                </a:cubicBezTo>
                <a:cubicBezTo>
                  <a:pt x="370325" y="271775"/>
                  <a:pt x="422927" y="220426"/>
                  <a:pt x="422927" y="155300"/>
                </a:cubicBezTo>
                <a:cubicBezTo>
                  <a:pt x="422927" y="91426"/>
                  <a:pt x="370325" y="38825"/>
                  <a:pt x="306453" y="38825"/>
                </a:cubicBezTo>
                <a:close/>
                <a:moveTo>
                  <a:pt x="1273229" y="0"/>
                </a:moveTo>
                <a:cubicBezTo>
                  <a:pt x="1359645" y="0"/>
                  <a:pt x="1429781" y="70135"/>
                  <a:pt x="1429781" y="155300"/>
                </a:cubicBezTo>
                <a:cubicBezTo>
                  <a:pt x="1429781" y="241717"/>
                  <a:pt x="1359645" y="311852"/>
                  <a:pt x="1273229" y="311852"/>
                </a:cubicBezTo>
                <a:cubicBezTo>
                  <a:pt x="1188063" y="311852"/>
                  <a:pt x="1117927" y="241717"/>
                  <a:pt x="1117927" y="155300"/>
                </a:cubicBezTo>
                <a:cubicBezTo>
                  <a:pt x="1117927" y="70135"/>
                  <a:pt x="1188063" y="0"/>
                  <a:pt x="1273229" y="0"/>
                </a:cubicBezTo>
                <a:close/>
                <a:moveTo>
                  <a:pt x="306453" y="0"/>
                </a:moveTo>
                <a:cubicBezTo>
                  <a:pt x="392869" y="0"/>
                  <a:pt x="463005" y="70135"/>
                  <a:pt x="463005" y="155300"/>
                </a:cubicBezTo>
                <a:cubicBezTo>
                  <a:pt x="463005" y="241717"/>
                  <a:pt x="392869" y="311852"/>
                  <a:pt x="306453" y="311852"/>
                </a:cubicBezTo>
                <a:cubicBezTo>
                  <a:pt x="221287" y="311852"/>
                  <a:pt x="151151" y="241717"/>
                  <a:pt x="151151" y="155300"/>
                </a:cubicBezTo>
                <a:cubicBezTo>
                  <a:pt x="151151" y="70135"/>
                  <a:pt x="221287" y="0"/>
                  <a:pt x="306453"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8" name="Freeform 37">
            <a:extLst>
              <a:ext uri="{FF2B5EF4-FFF2-40B4-BE49-F238E27FC236}">
                <a16:creationId xmlns:a16="http://schemas.microsoft.com/office/drawing/2014/main" id="{56591973-C107-3943-940B-E86B13AA38B9}"/>
              </a:ext>
            </a:extLst>
          </p:cNvPr>
          <p:cNvSpPr>
            <a:spLocks noChangeArrowheads="1"/>
          </p:cNvSpPr>
          <p:nvPr/>
        </p:nvSpPr>
        <p:spPr bwMode="auto">
          <a:xfrm>
            <a:off x="9579744" y="2366330"/>
            <a:ext cx="790823" cy="793670"/>
          </a:xfrm>
          <a:custGeom>
            <a:avLst/>
            <a:gdLst>
              <a:gd name="connsiteX0" fmla="*/ 960795 w 1581646"/>
              <a:gd name="connsiteY0" fmla="*/ 1484246 h 1587339"/>
              <a:gd name="connsiteX1" fmla="*/ 979439 w 1581646"/>
              <a:gd name="connsiteY1" fmla="*/ 1504610 h 1587339"/>
              <a:gd name="connsiteX2" fmla="*/ 979439 w 1581646"/>
              <a:gd name="connsiteY2" fmla="*/ 1568248 h 1587339"/>
              <a:gd name="connsiteX3" fmla="*/ 960795 w 1581646"/>
              <a:gd name="connsiteY3" fmla="*/ 1587339 h 1587339"/>
              <a:gd name="connsiteX4" fmla="*/ 942151 w 1581646"/>
              <a:gd name="connsiteY4" fmla="*/ 1568248 h 1587339"/>
              <a:gd name="connsiteX5" fmla="*/ 942151 w 1581646"/>
              <a:gd name="connsiteY5" fmla="*/ 1504610 h 1587339"/>
              <a:gd name="connsiteX6" fmla="*/ 960795 w 1581646"/>
              <a:gd name="connsiteY6" fmla="*/ 1484246 h 1587339"/>
              <a:gd name="connsiteX7" fmla="*/ 619607 w 1581646"/>
              <a:gd name="connsiteY7" fmla="*/ 1484246 h 1587339"/>
              <a:gd name="connsiteX8" fmla="*/ 638833 w 1581646"/>
              <a:gd name="connsiteY8" fmla="*/ 1504610 h 1587339"/>
              <a:gd name="connsiteX9" fmla="*/ 638833 w 1581646"/>
              <a:gd name="connsiteY9" fmla="*/ 1568248 h 1587339"/>
              <a:gd name="connsiteX10" fmla="*/ 619607 w 1581646"/>
              <a:gd name="connsiteY10" fmla="*/ 1587339 h 1587339"/>
              <a:gd name="connsiteX11" fmla="*/ 601583 w 1581646"/>
              <a:gd name="connsiteY11" fmla="*/ 1568248 h 1587339"/>
              <a:gd name="connsiteX12" fmla="*/ 601583 w 1581646"/>
              <a:gd name="connsiteY12" fmla="*/ 1504610 h 1587339"/>
              <a:gd name="connsiteX13" fmla="*/ 619607 w 1581646"/>
              <a:gd name="connsiteY13" fmla="*/ 1484246 h 1587339"/>
              <a:gd name="connsiteX14" fmla="*/ 135769 w 1581646"/>
              <a:gd name="connsiteY14" fmla="*/ 1291991 h 1587339"/>
              <a:gd name="connsiteX15" fmla="*/ 474965 w 1581646"/>
              <a:gd name="connsiteY15" fmla="*/ 1291991 h 1587339"/>
              <a:gd name="connsiteX16" fmla="*/ 562259 w 1581646"/>
              <a:gd name="connsiteY16" fmla="*/ 1324396 h 1587339"/>
              <a:gd name="connsiteX17" fmla="*/ 619623 w 1581646"/>
              <a:gd name="connsiteY17" fmla="*/ 1314425 h 1587339"/>
              <a:gd name="connsiteX18" fmla="*/ 958819 w 1581646"/>
              <a:gd name="connsiteY18" fmla="*/ 1314425 h 1587339"/>
              <a:gd name="connsiteX19" fmla="*/ 1018679 w 1581646"/>
              <a:gd name="connsiteY19" fmla="*/ 1325642 h 1587339"/>
              <a:gd name="connsiteX20" fmla="*/ 1107219 w 1581646"/>
              <a:gd name="connsiteY20" fmla="*/ 1291991 h 1587339"/>
              <a:gd name="connsiteX21" fmla="*/ 1446415 w 1581646"/>
              <a:gd name="connsiteY21" fmla="*/ 1291991 h 1587339"/>
              <a:gd name="connsiteX22" fmla="*/ 1581097 w 1581646"/>
              <a:gd name="connsiteY22" fmla="*/ 1435318 h 1587339"/>
              <a:gd name="connsiteX23" fmla="*/ 1567379 w 1581646"/>
              <a:gd name="connsiteY23" fmla="*/ 1460244 h 1587339"/>
              <a:gd name="connsiteX24" fmla="*/ 1562391 w 1581646"/>
              <a:gd name="connsiteY24" fmla="*/ 1460244 h 1587339"/>
              <a:gd name="connsiteX25" fmla="*/ 1542439 w 1581646"/>
              <a:gd name="connsiteY25" fmla="*/ 1446535 h 1587339"/>
              <a:gd name="connsiteX26" fmla="*/ 1446415 w 1581646"/>
              <a:gd name="connsiteY26" fmla="*/ 1331873 h 1587339"/>
              <a:gd name="connsiteX27" fmla="*/ 1107219 w 1581646"/>
              <a:gd name="connsiteY27" fmla="*/ 1331873 h 1587339"/>
              <a:gd name="connsiteX28" fmla="*/ 1048607 w 1581646"/>
              <a:gd name="connsiteY28" fmla="*/ 1349322 h 1587339"/>
              <a:gd name="connsiteX29" fmla="*/ 1093501 w 1581646"/>
              <a:gd name="connsiteY29" fmla="*/ 1457752 h 1587339"/>
              <a:gd name="connsiteX30" fmla="*/ 1117195 w 1581646"/>
              <a:gd name="connsiteY30" fmla="*/ 1561196 h 1587339"/>
              <a:gd name="connsiteX31" fmla="*/ 1100983 w 1581646"/>
              <a:gd name="connsiteY31" fmla="*/ 1584876 h 1587339"/>
              <a:gd name="connsiteX32" fmla="*/ 1077289 w 1581646"/>
              <a:gd name="connsiteY32" fmla="*/ 1569920 h 1587339"/>
              <a:gd name="connsiteX33" fmla="*/ 1056089 w 1581646"/>
              <a:gd name="connsiteY33" fmla="*/ 1467722 h 1587339"/>
              <a:gd name="connsiteX34" fmla="*/ 958819 w 1581646"/>
              <a:gd name="connsiteY34" fmla="*/ 1354307 h 1587339"/>
              <a:gd name="connsiteX35" fmla="*/ 619623 w 1581646"/>
              <a:gd name="connsiteY35" fmla="*/ 1354307 h 1587339"/>
              <a:gd name="connsiteX36" fmla="*/ 523601 w 1581646"/>
              <a:gd name="connsiteY36" fmla="*/ 1468969 h 1587339"/>
              <a:gd name="connsiteX37" fmla="*/ 496165 w 1581646"/>
              <a:gd name="connsiteY37" fmla="*/ 1569920 h 1587339"/>
              <a:gd name="connsiteX38" fmla="*/ 477459 w 1581646"/>
              <a:gd name="connsiteY38" fmla="*/ 1584876 h 1587339"/>
              <a:gd name="connsiteX39" fmla="*/ 473719 w 1581646"/>
              <a:gd name="connsiteY39" fmla="*/ 1584876 h 1587339"/>
              <a:gd name="connsiteX40" fmla="*/ 458753 w 1581646"/>
              <a:gd name="connsiteY40" fmla="*/ 1561196 h 1587339"/>
              <a:gd name="connsiteX41" fmla="*/ 484941 w 1581646"/>
              <a:gd name="connsiteY41" fmla="*/ 1458998 h 1587339"/>
              <a:gd name="connsiteX42" fmla="*/ 531083 w 1581646"/>
              <a:gd name="connsiteY42" fmla="*/ 1348076 h 1587339"/>
              <a:gd name="connsiteX43" fmla="*/ 474965 w 1581646"/>
              <a:gd name="connsiteY43" fmla="*/ 1331873 h 1587339"/>
              <a:gd name="connsiteX44" fmla="*/ 135769 w 1581646"/>
              <a:gd name="connsiteY44" fmla="*/ 1331873 h 1587339"/>
              <a:gd name="connsiteX45" fmla="*/ 38499 w 1581646"/>
              <a:gd name="connsiteY45" fmla="*/ 1446535 h 1587339"/>
              <a:gd name="connsiteX46" fmla="*/ 19793 w 1581646"/>
              <a:gd name="connsiteY46" fmla="*/ 1460244 h 1587339"/>
              <a:gd name="connsiteX47" fmla="*/ 14805 w 1581646"/>
              <a:gd name="connsiteY47" fmla="*/ 1460244 h 1587339"/>
              <a:gd name="connsiteX48" fmla="*/ 1087 w 1581646"/>
              <a:gd name="connsiteY48" fmla="*/ 1435318 h 1587339"/>
              <a:gd name="connsiteX49" fmla="*/ 135769 w 1581646"/>
              <a:gd name="connsiteY49" fmla="*/ 1291991 h 1587339"/>
              <a:gd name="connsiteX50" fmla="*/ 791091 w 1581646"/>
              <a:gd name="connsiteY50" fmla="*/ 1023203 h 1587339"/>
              <a:gd name="connsiteX51" fmla="*/ 673365 w 1581646"/>
              <a:gd name="connsiteY51" fmla="*/ 1139678 h 1587339"/>
              <a:gd name="connsiteX52" fmla="*/ 791091 w 1581646"/>
              <a:gd name="connsiteY52" fmla="*/ 1256153 h 1587339"/>
              <a:gd name="connsiteX53" fmla="*/ 906315 w 1581646"/>
              <a:gd name="connsiteY53" fmla="*/ 1139678 h 1587339"/>
              <a:gd name="connsiteX54" fmla="*/ 791091 w 1581646"/>
              <a:gd name="connsiteY54" fmla="*/ 1023203 h 1587339"/>
              <a:gd name="connsiteX55" fmla="*/ 1273229 w 1581646"/>
              <a:gd name="connsiteY55" fmla="*/ 1002323 h 1587339"/>
              <a:gd name="connsiteX56" fmla="*/ 1156753 w 1581646"/>
              <a:gd name="connsiteY56" fmla="*/ 1118334 h 1587339"/>
              <a:gd name="connsiteX57" fmla="*/ 1273229 w 1581646"/>
              <a:gd name="connsiteY57" fmla="*/ 1234345 h 1587339"/>
              <a:gd name="connsiteX58" fmla="*/ 1389703 w 1581646"/>
              <a:gd name="connsiteY58" fmla="*/ 1118334 h 1587339"/>
              <a:gd name="connsiteX59" fmla="*/ 1273229 w 1581646"/>
              <a:gd name="connsiteY59" fmla="*/ 1002323 h 1587339"/>
              <a:gd name="connsiteX60" fmla="*/ 306453 w 1581646"/>
              <a:gd name="connsiteY60" fmla="*/ 1002323 h 1587339"/>
              <a:gd name="connsiteX61" fmla="*/ 189977 w 1581646"/>
              <a:gd name="connsiteY61" fmla="*/ 1118334 h 1587339"/>
              <a:gd name="connsiteX62" fmla="*/ 306453 w 1581646"/>
              <a:gd name="connsiteY62" fmla="*/ 1234345 h 1587339"/>
              <a:gd name="connsiteX63" fmla="*/ 422927 w 1581646"/>
              <a:gd name="connsiteY63" fmla="*/ 1118334 h 1587339"/>
              <a:gd name="connsiteX64" fmla="*/ 306453 w 1581646"/>
              <a:gd name="connsiteY64" fmla="*/ 1002323 h 1587339"/>
              <a:gd name="connsiteX65" fmla="*/ 791091 w 1581646"/>
              <a:gd name="connsiteY65" fmla="*/ 984378 h 1587339"/>
              <a:gd name="connsiteX66" fmla="*/ 946391 w 1581646"/>
              <a:gd name="connsiteY66" fmla="*/ 1139678 h 1587339"/>
              <a:gd name="connsiteX67" fmla="*/ 791091 w 1581646"/>
              <a:gd name="connsiteY67" fmla="*/ 1296231 h 1587339"/>
              <a:gd name="connsiteX68" fmla="*/ 634539 w 1581646"/>
              <a:gd name="connsiteY68" fmla="*/ 1139678 h 1587339"/>
              <a:gd name="connsiteX69" fmla="*/ 791091 w 1581646"/>
              <a:gd name="connsiteY69" fmla="*/ 984378 h 1587339"/>
              <a:gd name="connsiteX70" fmla="*/ 1273229 w 1581646"/>
              <a:gd name="connsiteY70" fmla="*/ 962405 h 1587339"/>
              <a:gd name="connsiteX71" fmla="*/ 1429781 w 1581646"/>
              <a:gd name="connsiteY71" fmla="*/ 1118334 h 1587339"/>
              <a:gd name="connsiteX72" fmla="*/ 1273229 w 1581646"/>
              <a:gd name="connsiteY72" fmla="*/ 1274263 h 1587339"/>
              <a:gd name="connsiteX73" fmla="*/ 1117927 w 1581646"/>
              <a:gd name="connsiteY73" fmla="*/ 1118334 h 1587339"/>
              <a:gd name="connsiteX74" fmla="*/ 1273229 w 1581646"/>
              <a:gd name="connsiteY74" fmla="*/ 962405 h 1587339"/>
              <a:gd name="connsiteX75" fmla="*/ 306453 w 1581646"/>
              <a:gd name="connsiteY75" fmla="*/ 962405 h 1587339"/>
              <a:gd name="connsiteX76" fmla="*/ 463005 w 1581646"/>
              <a:gd name="connsiteY76" fmla="*/ 1118334 h 1587339"/>
              <a:gd name="connsiteX77" fmla="*/ 306453 w 1581646"/>
              <a:gd name="connsiteY77" fmla="*/ 1274263 h 1587339"/>
              <a:gd name="connsiteX78" fmla="*/ 151151 w 1581646"/>
              <a:gd name="connsiteY78" fmla="*/ 1118334 h 1587339"/>
              <a:gd name="connsiteX79" fmla="*/ 306453 w 1581646"/>
              <a:gd name="connsiteY79" fmla="*/ 962405 h 1587339"/>
              <a:gd name="connsiteX80" fmla="*/ 1273595 w 1581646"/>
              <a:gd name="connsiteY80" fmla="*/ 291920 h 1587339"/>
              <a:gd name="connsiteX81" fmla="*/ 1080171 w 1581646"/>
              <a:gd name="connsiteY81" fmla="*/ 482552 h 1587339"/>
              <a:gd name="connsiteX82" fmla="*/ 1134727 w 1581646"/>
              <a:gd name="connsiteY82" fmla="*/ 539866 h 1587339"/>
              <a:gd name="connsiteX83" fmla="*/ 1195483 w 1581646"/>
              <a:gd name="connsiteY83" fmla="*/ 480060 h 1587339"/>
              <a:gd name="connsiteX84" fmla="*/ 1220281 w 1581646"/>
              <a:gd name="connsiteY84" fmla="*/ 476322 h 1587339"/>
              <a:gd name="connsiteX85" fmla="*/ 1233919 w 1581646"/>
              <a:gd name="connsiteY85" fmla="*/ 496258 h 1587339"/>
              <a:gd name="connsiteX86" fmla="*/ 1233919 w 1581646"/>
              <a:gd name="connsiteY86" fmla="*/ 838897 h 1587339"/>
              <a:gd name="connsiteX87" fmla="*/ 1314513 w 1581646"/>
              <a:gd name="connsiteY87" fmla="*/ 838897 h 1587339"/>
              <a:gd name="connsiteX88" fmla="*/ 1314513 w 1581646"/>
              <a:gd name="connsiteY88" fmla="*/ 496258 h 1587339"/>
              <a:gd name="connsiteX89" fmla="*/ 1328151 w 1581646"/>
              <a:gd name="connsiteY89" fmla="*/ 475076 h 1587339"/>
              <a:gd name="connsiteX90" fmla="*/ 1351709 w 1581646"/>
              <a:gd name="connsiteY90" fmla="*/ 480060 h 1587339"/>
              <a:gd name="connsiteX91" fmla="*/ 1409985 w 1581646"/>
              <a:gd name="connsiteY91" fmla="*/ 536129 h 1587339"/>
              <a:gd name="connsiteX92" fmla="*/ 1465781 w 1581646"/>
              <a:gd name="connsiteY92" fmla="*/ 477568 h 1587339"/>
              <a:gd name="connsiteX93" fmla="*/ 1274835 w 1581646"/>
              <a:gd name="connsiteY93" fmla="*/ 291920 h 1587339"/>
              <a:gd name="connsiteX94" fmla="*/ 304959 w 1581646"/>
              <a:gd name="connsiteY94" fmla="*/ 291920 h 1587339"/>
              <a:gd name="connsiteX95" fmla="*/ 108751 w 1581646"/>
              <a:gd name="connsiteY95" fmla="*/ 482552 h 1587339"/>
              <a:gd name="connsiteX96" fmla="*/ 164989 w 1581646"/>
              <a:gd name="connsiteY96" fmla="*/ 539866 h 1587339"/>
              <a:gd name="connsiteX97" fmla="*/ 226227 w 1581646"/>
              <a:gd name="connsiteY97" fmla="*/ 480060 h 1587339"/>
              <a:gd name="connsiteX98" fmla="*/ 251221 w 1581646"/>
              <a:gd name="connsiteY98" fmla="*/ 476322 h 1587339"/>
              <a:gd name="connsiteX99" fmla="*/ 264969 w 1581646"/>
              <a:gd name="connsiteY99" fmla="*/ 496258 h 1587339"/>
              <a:gd name="connsiteX100" fmla="*/ 264969 w 1581646"/>
              <a:gd name="connsiteY100" fmla="*/ 838897 h 1587339"/>
              <a:gd name="connsiteX101" fmla="*/ 346201 w 1581646"/>
              <a:gd name="connsiteY101" fmla="*/ 838897 h 1587339"/>
              <a:gd name="connsiteX102" fmla="*/ 346201 w 1581646"/>
              <a:gd name="connsiteY102" fmla="*/ 496258 h 1587339"/>
              <a:gd name="connsiteX103" fmla="*/ 359949 w 1581646"/>
              <a:gd name="connsiteY103" fmla="*/ 475076 h 1587339"/>
              <a:gd name="connsiteX104" fmla="*/ 383693 w 1581646"/>
              <a:gd name="connsiteY104" fmla="*/ 480060 h 1587339"/>
              <a:gd name="connsiteX105" fmla="*/ 442431 w 1581646"/>
              <a:gd name="connsiteY105" fmla="*/ 536129 h 1587339"/>
              <a:gd name="connsiteX106" fmla="*/ 498669 w 1581646"/>
              <a:gd name="connsiteY106" fmla="*/ 477568 h 1587339"/>
              <a:gd name="connsiteX107" fmla="*/ 306209 w 1581646"/>
              <a:gd name="connsiteY107" fmla="*/ 291920 h 1587339"/>
              <a:gd name="connsiteX108" fmla="*/ 1274681 w 1581646"/>
              <a:gd name="connsiteY108" fmla="*/ 252049 h 1587339"/>
              <a:gd name="connsiteX109" fmla="*/ 1302113 w 1581646"/>
              <a:gd name="connsiteY109" fmla="*/ 263263 h 1587339"/>
              <a:gd name="connsiteX110" fmla="*/ 1496777 w 1581646"/>
              <a:gd name="connsiteY110" fmla="*/ 452649 h 1587339"/>
              <a:gd name="connsiteX111" fmla="*/ 1506697 w 1581646"/>
              <a:gd name="connsiteY111" fmla="*/ 477568 h 1587339"/>
              <a:gd name="connsiteX112" fmla="*/ 1496777 w 1581646"/>
              <a:gd name="connsiteY112" fmla="*/ 502488 h 1587339"/>
              <a:gd name="connsiteX113" fmla="*/ 1434783 w 1581646"/>
              <a:gd name="connsiteY113" fmla="*/ 566032 h 1587339"/>
              <a:gd name="connsiteX114" fmla="*/ 1385187 w 1581646"/>
              <a:gd name="connsiteY114" fmla="*/ 567278 h 1587339"/>
              <a:gd name="connsiteX115" fmla="*/ 1354189 w 1581646"/>
              <a:gd name="connsiteY115" fmla="*/ 536129 h 1587339"/>
              <a:gd name="connsiteX116" fmla="*/ 1354189 w 1581646"/>
              <a:gd name="connsiteY116" fmla="*/ 842635 h 1587339"/>
              <a:gd name="connsiteX117" fmla="*/ 1318233 w 1581646"/>
              <a:gd name="connsiteY117" fmla="*/ 878768 h 1587339"/>
              <a:gd name="connsiteX118" fmla="*/ 1230199 w 1581646"/>
              <a:gd name="connsiteY118" fmla="*/ 878768 h 1587339"/>
              <a:gd name="connsiteX119" fmla="*/ 1194243 w 1581646"/>
              <a:gd name="connsiteY119" fmla="*/ 842635 h 1587339"/>
              <a:gd name="connsiteX120" fmla="*/ 1194243 w 1581646"/>
              <a:gd name="connsiteY120" fmla="*/ 536129 h 1587339"/>
              <a:gd name="connsiteX121" fmla="*/ 1159525 w 1581646"/>
              <a:gd name="connsiteY121" fmla="*/ 569770 h 1587339"/>
              <a:gd name="connsiteX122" fmla="*/ 1109929 w 1581646"/>
              <a:gd name="connsiteY122" fmla="*/ 569770 h 1587339"/>
              <a:gd name="connsiteX123" fmla="*/ 1049173 w 1581646"/>
              <a:gd name="connsiteY123" fmla="*/ 506225 h 1587339"/>
              <a:gd name="connsiteX124" fmla="*/ 1049173 w 1581646"/>
              <a:gd name="connsiteY124" fmla="*/ 456387 h 1587339"/>
              <a:gd name="connsiteX125" fmla="*/ 1246319 w 1581646"/>
              <a:gd name="connsiteY125" fmla="*/ 263263 h 1587339"/>
              <a:gd name="connsiteX126" fmla="*/ 1274681 w 1581646"/>
              <a:gd name="connsiteY126" fmla="*/ 252049 h 1587339"/>
              <a:gd name="connsiteX127" fmla="*/ 306053 w 1581646"/>
              <a:gd name="connsiteY127" fmla="*/ 252049 h 1587339"/>
              <a:gd name="connsiteX128" fmla="*/ 333705 w 1581646"/>
              <a:gd name="connsiteY128" fmla="*/ 263263 h 1587339"/>
              <a:gd name="connsiteX129" fmla="*/ 528663 w 1581646"/>
              <a:gd name="connsiteY129" fmla="*/ 452649 h 1587339"/>
              <a:gd name="connsiteX130" fmla="*/ 539911 w 1581646"/>
              <a:gd name="connsiteY130" fmla="*/ 477568 h 1587339"/>
              <a:gd name="connsiteX131" fmla="*/ 529913 w 1581646"/>
              <a:gd name="connsiteY131" fmla="*/ 502488 h 1587339"/>
              <a:gd name="connsiteX132" fmla="*/ 467427 w 1581646"/>
              <a:gd name="connsiteY132" fmla="*/ 566032 h 1587339"/>
              <a:gd name="connsiteX133" fmla="*/ 442431 w 1581646"/>
              <a:gd name="connsiteY133" fmla="*/ 577245 h 1587339"/>
              <a:gd name="connsiteX134" fmla="*/ 417437 w 1581646"/>
              <a:gd name="connsiteY134" fmla="*/ 567278 h 1587339"/>
              <a:gd name="connsiteX135" fmla="*/ 384943 w 1581646"/>
              <a:gd name="connsiteY135" fmla="*/ 536129 h 1587339"/>
              <a:gd name="connsiteX136" fmla="*/ 384943 w 1581646"/>
              <a:gd name="connsiteY136" fmla="*/ 842635 h 1587339"/>
              <a:gd name="connsiteX137" fmla="*/ 349951 w 1581646"/>
              <a:gd name="connsiteY137" fmla="*/ 878768 h 1587339"/>
              <a:gd name="connsiteX138" fmla="*/ 259969 w 1581646"/>
              <a:gd name="connsiteY138" fmla="*/ 878768 h 1587339"/>
              <a:gd name="connsiteX139" fmla="*/ 224977 w 1581646"/>
              <a:gd name="connsiteY139" fmla="*/ 842635 h 1587339"/>
              <a:gd name="connsiteX140" fmla="*/ 224977 w 1581646"/>
              <a:gd name="connsiteY140" fmla="*/ 536129 h 1587339"/>
              <a:gd name="connsiteX141" fmla="*/ 189983 w 1581646"/>
              <a:gd name="connsiteY141" fmla="*/ 569770 h 1587339"/>
              <a:gd name="connsiteX142" fmla="*/ 164989 w 1581646"/>
              <a:gd name="connsiteY142" fmla="*/ 579737 h 1587339"/>
              <a:gd name="connsiteX143" fmla="*/ 139995 w 1581646"/>
              <a:gd name="connsiteY143" fmla="*/ 569770 h 1587339"/>
              <a:gd name="connsiteX144" fmla="*/ 78757 w 1581646"/>
              <a:gd name="connsiteY144" fmla="*/ 506225 h 1587339"/>
              <a:gd name="connsiteX145" fmla="*/ 68759 w 1581646"/>
              <a:gd name="connsiteY145" fmla="*/ 481306 h 1587339"/>
              <a:gd name="connsiteX146" fmla="*/ 78757 w 1581646"/>
              <a:gd name="connsiteY146" fmla="*/ 456387 h 1587339"/>
              <a:gd name="connsiteX147" fmla="*/ 277465 w 1581646"/>
              <a:gd name="connsiteY147" fmla="*/ 263263 h 1587339"/>
              <a:gd name="connsiteX148" fmla="*/ 306053 w 1581646"/>
              <a:gd name="connsiteY148" fmla="*/ 252049 h 1587339"/>
              <a:gd name="connsiteX149" fmla="*/ 784603 w 1581646"/>
              <a:gd name="connsiteY149" fmla="*/ 40585 h 1587339"/>
              <a:gd name="connsiteX150" fmla="*/ 524933 w 1581646"/>
              <a:gd name="connsiteY150" fmla="*/ 291593 h 1587339"/>
              <a:gd name="connsiteX151" fmla="*/ 606079 w 1581646"/>
              <a:gd name="connsiteY151" fmla="*/ 376511 h 1587339"/>
              <a:gd name="connsiteX152" fmla="*/ 690971 w 1581646"/>
              <a:gd name="connsiteY152" fmla="*/ 296588 h 1587339"/>
              <a:gd name="connsiteX153" fmla="*/ 707201 w 1581646"/>
              <a:gd name="connsiteY153" fmla="*/ 290344 h 1587339"/>
              <a:gd name="connsiteX154" fmla="*/ 715941 w 1581646"/>
              <a:gd name="connsiteY154" fmla="*/ 291593 h 1587339"/>
              <a:gd name="connsiteX155" fmla="*/ 729673 w 1581646"/>
              <a:gd name="connsiteY155" fmla="*/ 312822 h 1587339"/>
              <a:gd name="connsiteX156" fmla="*/ 729673 w 1581646"/>
              <a:gd name="connsiteY156" fmla="*/ 793607 h 1587339"/>
              <a:gd name="connsiteX157" fmla="*/ 848273 w 1581646"/>
              <a:gd name="connsiteY157" fmla="*/ 794856 h 1587339"/>
              <a:gd name="connsiteX158" fmla="*/ 848273 w 1581646"/>
              <a:gd name="connsiteY158" fmla="*/ 311574 h 1587339"/>
              <a:gd name="connsiteX159" fmla="*/ 862005 w 1581646"/>
              <a:gd name="connsiteY159" fmla="*/ 290344 h 1587339"/>
              <a:gd name="connsiteX160" fmla="*/ 886973 w 1581646"/>
              <a:gd name="connsiteY160" fmla="*/ 295339 h 1587339"/>
              <a:gd name="connsiteX161" fmla="*/ 968121 w 1581646"/>
              <a:gd name="connsiteY161" fmla="*/ 372764 h 1587339"/>
              <a:gd name="connsiteX162" fmla="*/ 1050517 w 1581646"/>
              <a:gd name="connsiteY162" fmla="*/ 289095 h 1587339"/>
              <a:gd name="connsiteX163" fmla="*/ 1063001 w 1581646"/>
              <a:gd name="connsiteY163" fmla="*/ 274110 h 1587339"/>
              <a:gd name="connsiteX164" fmla="*/ 1050517 w 1581646"/>
              <a:gd name="connsiteY164" fmla="*/ 287847 h 1587339"/>
              <a:gd name="connsiteX165" fmla="*/ 794591 w 1581646"/>
              <a:gd name="connsiteY165" fmla="*/ 40585 h 1587339"/>
              <a:gd name="connsiteX166" fmla="*/ 784603 w 1581646"/>
              <a:gd name="connsiteY166" fmla="*/ 40585 h 1587339"/>
              <a:gd name="connsiteX167" fmla="*/ 790065 w 1581646"/>
              <a:gd name="connsiteY167" fmla="*/ 0 h 1587339"/>
              <a:gd name="connsiteX168" fmla="*/ 822055 w 1581646"/>
              <a:gd name="connsiteY168" fmla="*/ 13112 h 1587339"/>
              <a:gd name="connsiteX169" fmla="*/ 1076733 w 1581646"/>
              <a:gd name="connsiteY169" fmla="*/ 260373 h 1587339"/>
              <a:gd name="connsiteX170" fmla="*/ 1089217 w 1581646"/>
              <a:gd name="connsiteY170" fmla="*/ 287847 h 1587339"/>
              <a:gd name="connsiteX171" fmla="*/ 1077981 w 1581646"/>
              <a:gd name="connsiteY171" fmla="*/ 316569 h 1587339"/>
              <a:gd name="connsiteX172" fmla="*/ 996835 w 1581646"/>
              <a:gd name="connsiteY172" fmla="*/ 400238 h 1587339"/>
              <a:gd name="connsiteX173" fmla="*/ 968121 w 1581646"/>
              <a:gd name="connsiteY173" fmla="*/ 411477 h 1587339"/>
              <a:gd name="connsiteX174" fmla="*/ 940655 w 1581646"/>
              <a:gd name="connsiteY174" fmla="*/ 401487 h 1587339"/>
              <a:gd name="connsiteX175" fmla="*/ 886973 w 1581646"/>
              <a:gd name="connsiteY175" fmla="*/ 350286 h 1587339"/>
              <a:gd name="connsiteX176" fmla="*/ 886973 w 1581646"/>
              <a:gd name="connsiteY176" fmla="*/ 793607 h 1587339"/>
              <a:gd name="connsiteX177" fmla="*/ 848273 w 1581646"/>
              <a:gd name="connsiteY177" fmla="*/ 834817 h 1587339"/>
              <a:gd name="connsiteX178" fmla="*/ 730921 w 1581646"/>
              <a:gd name="connsiteY178" fmla="*/ 834817 h 1587339"/>
              <a:gd name="connsiteX179" fmla="*/ 690971 w 1581646"/>
              <a:gd name="connsiteY179" fmla="*/ 793607 h 1587339"/>
              <a:gd name="connsiteX180" fmla="*/ 690971 w 1581646"/>
              <a:gd name="connsiteY180" fmla="*/ 351535 h 1587339"/>
              <a:gd name="connsiteX181" fmla="*/ 634793 w 1581646"/>
              <a:gd name="connsiteY181" fmla="*/ 405233 h 1587339"/>
              <a:gd name="connsiteX182" fmla="*/ 606079 w 1581646"/>
              <a:gd name="connsiteY182" fmla="*/ 416472 h 1587339"/>
              <a:gd name="connsiteX183" fmla="*/ 577365 w 1581646"/>
              <a:gd name="connsiteY183" fmla="*/ 403984 h 1587339"/>
              <a:gd name="connsiteX184" fmla="*/ 497467 w 1581646"/>
              <a:gd name="connsiteY184" fmla="*/ 320315 h 1587339"/>
              <a:gd name="connsiteX185" fmla="*/ 486231 w 1581646"/>
              <a:gd name="connsiteY185" fmla="*/ 291593 h 1587339"/>
              <a:gd name="connsiteX186" fmla="*/ 497467 w 1581646"/>
              <a:gd name="connsiteY186" fmla="*/ 264120 h 1587339"/>
              <a:gd name="connsiteX187" fmla="*/ 757139 w 1581646"/>
              <a:gd name="connsiteY187" fmla="*/ 13112 h 1587339"/>
              <a:gd name="connsiteX188" fmla="*/ 790065 w 1581646"/>
              <a:gd name="connsiteY188" fmla="*/ 0 h 158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1581646" h="1587339">
                <a:moveTo>
                  <a:pt x="960795" y="1484246"/>
                </a:moveTo>
                <a:cubicBezTo>
                  <a:pt x="971283" y="1484246"/>
                  <a:pt x="979439" y="1494428"/>
                  <a:pt x="979439" y="1504610"/>
                </a:cubicBezTo>
                <a:lnTo>
                  <a:pt x="979439" y="1568248"/>
                </a:lnTo>
                <a:cubicBezTo>
                  <a:pt x="979439" y="1578430"/>
                  <a:pt x="971283" y="1587339"/>
                  <a:pt x="960795" y="1587339"/>
                </a:cubicBezTo>
                <a:cubicBezTo>
                  <a:pt x="950309" y="1587339"/>
                  <a:pt x="942151" y="1578430"/>
                  <a:pt x="942151" y="1568248"/>
                </a:cubicBezTo>
                <a:lnTo>
                  <a:pt x="942151" y="1504610"/>
                </a:lnTo>
                <a:cubicBezTo>
                  <a:pt x="942151" y="1494428"/>
                  <a:pt x="950309" y="1484246"/>
                  <a:pt x="960795" y="1484246"/>
                </a:cubicBezTo>
                <a:close/>
                <a:moveTo>
                  <a:pt x="619607" y="1484246"/>
                </a:moveTo>
                <a:cubicBezTo>
                  <a:pt x="630421" y="1484246"/>
                  <a:pt x="638833" y="1494428"/>
                  <a:pt x="638833" y="1504610"/>
                </a:cubicBezTo>
                <a:lnTo>
                  <a:pt x="638833" y="1568248"/>
                </a:lnTo>
                <a:cubicBezTo>
                  <a:pt x="638833" y="1578430"/>
                  <a:pt x="630421" y="1587339"/>
                  <a:pt x="619607" y="1587339"/>
                </a:cubicBezTo>
                <a:cubicBezTo>
                  <a:pt x="609993" y="1587339"/>
                  <a:pt x="601583" y="1578430"/>
                  <a:pt x="601583" y="1568248"/>
                </a:cubicBezTo>
                <a:lnTo>
                  <a:pt x="601583" y="1504610"/>
                </a:lnTo>
                <a:cubicBezTo>
                  <a:pt x="601583" y="1494428"/>
                  <a:pt x="609993" y="1484246"/>
                  <a:pt x="619607" y="1484246"/>
                </a:cubicBezTo>
                <a:close/>
                <a:moveTo>
                  <a:pt x="135769" y="1291991"/>
                </a:moveTo>
                <a:lnTo>
                  <a:pt x="474965" y="1291991"/>
                </a:lnTo>
                <a:cubicBezTo>
                  <a:pt x="512377" y="1291991"/>
                  <a:pt x="539811" y="1296977"/>
                  <a:pt x="562259" y="1324396"/>
                </a:cubicBezTo>
                <a:cubicBezTo>
                  <a:pt x="577223" y="1316918"/>
                  <a:pt x="595929" y="1314425"/>
                  <a:pt x="619623" y="1314425"/>
                </a:cubicBezTo>
                <a:lnTo>
                  <a:pt x="958819" y="1314425"/>
                </a:lnTo>
                <a:cubicBezTo>
                  <a:pt x="983761" y="1314425"/>
                  <a:pt x="1003713" y="1316918"/>
                  <a:pt x="1018679" y="1325642"/>
                </a:cubicBezTo>
                <a:cubicBezTo>
                  <a:pt x="1041125" y="1298223"/>
                  <a:pt x="1068561" y="1291991"/>
                  <a:pt x="1107219" y="1291991"/>
                </a:cubicBezTo>
                <a:lnTo>
                  <a:pt x="1446415" y="1291991"/>
                </a:lnTo>
                <a:cubicBezTo>
                  <a:pt x="1527473" y="1291991"/>
                  <a:pt x="1549921" y="1324396"/>
                  <a:pt x="1581097" y="1435318"/>
                </a:cubicBezTo>
                <a:cubicBezTo>
                  <a:pt x="1583591" y="1446535"/>
                  <a:pt x="1577355" y="1456505"/>
                  <a:pt x="1567379" y="1460244"/>
                </a:cubicBezTo>
                <a:cubicBezTo>
                  <a:pt x="1564885" y="1460244"/>
                  <a:pt x="1563639" y="1460244"/>
                  <a:pt x="1562391" y="1460244"/>
                </a:cubicBezTo>
                <a:cubicBezTo>
                  <a:pt x="1553661" y="1460244"/>
                  <a:pt x="1544933" y="1454013"/>
                  <a:pt x="1542439" y="1446535"/>
                </a:cubicBezTo>
                <a:cubicBezTo>
                  <a:pt x="1511263" y="1331873"/>
                  <a:pt x="1496297" y="1331873"/>
                  <a:pt x="1446415" y="1331873"/>
                </a:cubicBezTo>
                <a:lnTo>
                  <a:pt x="1107219" y="1331873"/>
                </a:lnTo>
                <a:cubicBezTo>
                  <a:pt x="1074795" y="1331873"/>
                  <a:pt x="1061077" y="1335612"/>
                  <a:pt x="1048607" y="1349322"/>
                </a:cubicBezTo>
                <a:cubicBezTo>
                  <a:pt x="1066067" y="1373002"/>
                  <a:pt x="1078537" y="1406653"/>
                  <a:pt x="1093501" y="1457752"/>
                </a:cubicBezTo>
                <a:lnTo>
                  <a:pt x="1117195" y="1561196"/>
                </a:lnTo>
                <a:cubicBezTo>
                  <a:pt x="1118443" y="1572413"/>
                  <a:pt x="1112207" y="1582384"/>
                  <a:pt x="1100983" y="1584876"/>
                </a:cubicBezTo>
                <a:cubicBezTo>
                  <a:pt x="1091007" y="1587369"/>
                  <a:pt x="1079783" y="1581137"/>
                  <a:pt x="1077289" y="1569920"/>
                </a:cubicBezTo>
                <a:lnTo>
                  <a:pt x="1056089" y="1467722"/>
                </a:lnTo>
                <a:cubicBezTo>
                  <a:pt x="1023667" y="1354307"/>
                  <a:pt x="1008701" y="1354307"/>
                  <a:pt x="958819" y="1354307"/>
                </a:cubicBezTo>
                <a:lnTo>
                  <a:pt x="619623" y="1354307"/>
                </a:lnTo>
                <a:cubicBezTo>
                  <a:pt x="570989" y="1354307"/>
                  <a:pt x="554777" y="1354307"/>
                  <a:pt x="523601" y="1468969"/>
                </a:cubicBezTo>
                <a:lnTo>
                  <a:pt x="496165" y="1569920"/>
                </a:lnTo>
                <a:cubicBezTo>
                  <a:pt x="494919" y="1579891"/>
                  <a:pt x="487435" y="1584876"/>
                  <a:pt x="477459" y="1584876"/>
                </a:cubicBezTo>
                <a:cubicBezTo>
                  <a:pt x="476213" y="1584876"/>
                  <a:pt x="474965" y="1584876"/>
                  <a:pt x="473719" y="1584876"/>
                </a:cubicBezTo>
                <a:cubicBezTo>
                  <a:pt x="462495" y="1582384"/>
                  <a:pt x="456259" y="1571167"/>
                  <a:pt x="458753" y="1561196"/>
                </a:cubicBezTo>
                <a:lnTo>
                  <a:pt x="484941" y="1458998"/>
                </a:lnTo>
                <a:cubicBezTo>
                  <a:pt x="501153" y="1405406"/>
                  <a:pt x="512377" y="1370509"/>
                  <a:pt x="531083" y="1348076"/>
                </a:cubicBezTo>
                <a:cubicBezTo>
                  <a:pt x="519859" y="1335612"/>
                  <a:pt x="506141" y="1331873"/>
                  <a:pt x="474965" y="1331873"/>
                </a:cubicBezTo>
                <a:lnTo>
                  <a:pt x="135769" y="1331873"/>
                </a:lnTo>
                <a:cubicBezTo>
                  <a:pt x="85887" y="1331873"/>
                  <a:pt x="70921" y="1331873"/>
                  <a:pt x="38499" y="1446535"/>
                </a:cubicBezTo>
                <a:cubicBezTo>
                  <a:pt x="36005" y="1454013"/>
                  <a:pt x="28523" y="1460244"/>
                  <a:pt x="19793" y="1460244"/>
                </a:cubicBezTo>
                <a:cubicBezTo>
                  <a:pt x="18545" y="1460244"/>
                  <a:pt x="16051" y="1460244"/>
                  <a:pt x="14805" y="1460244"/>
                </a:cubicBezTo>
                <a:cubicBezTo>
                  <a:pt x="3581" y="1456505"/>
                  <a:pt x="-2653" y="1446535"/>
                  <a:pt x="1087" y="1435318"/>
                </a:cubicBezTo>
                <a:cubicBezTo>
                  <a:pt x="32263" y="1324396"/>
                  <a:pt x="53463" y="1291991"/>
                  <a:pt x="135769" y="1291991"/>
                </a:cubicBezTo>
                <a:close/>
                <a:moveTo>
                  <a:pt x="791091" y="1023203"/>
                </a:moveTo>
                <a:cubicBezTo>
                  <a:pt x="725965" y="1023203"/>
                  <a:pt x="673365" y="1074552"/>
                  <a:pt x="673365" y="1139678"/>
                </a:cubicBezTo>
                <a:cubicBezTo>
                  <a:pt x="673365" y="1203552"/>
                  <a:pt x="725965" y="1256153"/>
                  <a:pt x="791091" y="1256153"/>
                </a:cubicBezTo>
                <a:cubicBezTo>
                  <a:pt x="854965" y="1256153"/>
                  <a:pt x="906315" y="1203552"/>
                  <a:pt x="906315" y="1139678"/>
                </a:cubicBezTo>
                <a:cubicBezTo>
                  <a:pt x="906315" y="1074552"/>
                  <a:pt x="854965" y="1023203"/>
                  <a:pt x="791091" y="1023203"/>
                </a:cubicBezTo>
                <a:close/>
                <a:moveTo>
                  <a:pt x="1273229" y="1002323"/>
                </a:moveTo>
                <a:cubicBezTo>
                  <a:pt x="1209355" y="1002323"/>
                  <a:pt x="1156753" y="1054715"/>
                  <a:pt x="1156753" y="1118334"/>
                </a:cubicBezTo>
                <a:cubicBezTo>
                  <a:pt x="1156753" y="1181953"/>
                  <a:pt x="1209355" y="1234345"/>
                  <a:pt x="1273229" y="1234345"/>
                </a:cubicBezTo>
                <a:cubicBezTo>
                  <a:pt x="1338353" y="1234345"/>
                  <a:pt x="1389703" y="1181953"/>
                  <a:pt x="1389703" y="1118334"/>
                </a:cubicBezTo>
                <a:cubicBezTo>
                  <a:pt x="1389703" y="1054715"/>
                  <a:pt x="1338353" y="1002323"/>
                  <a:pt x="1273229" y="1002323"/>
                </a:cubicBezTo>
                <a:close/>
                <a:moveTo>
                  <a:pt x="306453" y="1002323"/>
                </a:moveTo>
                <a:cubicBezTo>
                  <a:pt x="242579" y="1002323"/>
                  <a:pt x="189977" y="1054715"/>
                  <a:pt x="189977" y="1118334"/>
                </a:cubicBezTo>
                <a:cubicBezTo>
                  <a:pt x="189977" y="1181953"/>
                  <a:pt x="242579" y="1234345"/>
                  <a:pt x="306453" y="1234345"/>
                </a:cubicBezTo>
                <a:cubicBezTo>
                  <a:pt x="370325" y="1234345"/>
                  <a:pt x="422927" y="1181953"/>
                  <a:pt x="422927" y="1118334"/>
                </a:cubicBezTo>
                <a:cubicBezTo>
                  <a:pt x="422927" y="1054715"/>
                  <a:pt x="370325" y="1002323"/>
                  <a:pt x="306453" y="1002323"/>
                </a:cubicBezTo>
                <a:close/>
                <a:moveTo>
                  <a:pt x="791091" y="984378"/>
                </a:moveTo>
                <a:cubicBezTo>
                  <a:pt x="877509" y="984378"/>
                  <a:pt x="946391" y="1053261"/>
                  <a:pt x="946391" y="1139678"/>
                </a:cubicBezTo>
                <a:cubicBezTo>
                  <a:pt x="946391" y="1226095"/>
                  <a:pt x="877509" y="1296231"/>
                  <a:pt x="791091" y="1296231"/>
                </a:cubicBezTo>
                <a:cubicBezTo>
                  <a:pt x="704675" y="1296231"/>
                  <a:pt x="634539" y="1226095"/>
                  <a:pt x="634539" y="1139678"/>
                </a:cubicBezTo>
                <a:cubicBezTo>
                  <a:pt x="634539" y="1053261"/>
                  <a:pt x="704675" y="984378"/>
                  <a:pt x="791091" y="984378"/>
                </a:cubicBezTo>
                <a:close/>
                <a:moveTo>
                  <a:pt x="1273229" y="962405"/>
                </a:moveTo>
                <a:cubicBezTo>
                  <a:pt x="1359645" y="962405"/>
                  <a:pt x="1429781" y="1033509"/>
                  <a:pt x="1429781" y="1118334"/>
                </a:cubicBezTo>
                <a:cubicBezTo>
                  <a:pt x="1429781" y="1204407"/>
                  <a:pt x="1359645" y="1274263"/>
                  <a:pt x="1273229" y="1274263"/>
                </a:cubicBezTo>
                <a:cubicBezTo>
                  <a:pt x="1188063" y="1274263"/>
                  <a:pt x="1117927" y="1204407"/>
                  <a:pt x="1117927" y="1118334"/>
                </a:cubicBezTo>
                <a:cubicBezTo>
                  <a:pt x="1117927" y="1033509"/>
                  <a:pt x="1188063" y="962405"/>
                  <a:pt x="1273229" y="962405"/>
                </a:cubicBezTo>
                <a:close/>
                <a:moveTo>
                  <a:pt x="306453" y="962405"/>
                </a:moveTo>
                <a:cubicBezTo>
                  <a:pt x="392869" y="962405"/>
                  <a:pt x="463005" y="1033509"/>
                  <a:pt x="463005" y="1118334"/>
                </a:cubicBezTo>
                <a:cubicBezTo>
                  <a:pt x="463005" y="1204407"/>
                  <a:pt x="392869" y="1274263"/>
                  <a:pt x="306453" y="1274263"/>
                </a:cubicBezTo>
                <a:cubicBezTo>
                  <a:pt x="221287" y="1274263"/>
                  <a:pt x="151151" y="1204407"/>
                  <a:pt x="151151" y="1118334"/>
                </a:cubicBezTo>
                <a:cubicBezTo>
                  <a:pt x="151151" y="1033509"/>
                  <a:pt x="221287" y="962405"/>
                  <a:pt x="306453" y="962405"/>
                </a:cubicBezTo>
                <a:close/>
                <a:moveTo>
                  <a:pt x="1273595" y="291920"/>
                </a:moveTo>
                <a:lnTo>
                  <a:pt x="1080171" y="482552"/>
                </a:lnTo>
                <a:lnTo>
                  <a:pt x="1134727" y="539866"/>
                </a:lnTo>
                <a:lnTo>
                  <a:pt x="1195483" y="480060"/>
                </a:lnTo>
                <a:cubicBezTo>
                  <a:pt x="1202921" y="475076"/>
                  <a:pt x="1211601" y="472584"/>
                  <a:pt x="1220281" y="476322"/>
                </a:cubicBezTo>
                <a:cubicBezTo>
                  <a:pt x="1228959" y="480060"/>
                  <a:pt x="1233919" y="487536"/>
                  <a:pt x="1233919" y="496258"/>
                </a:cubicBezTo>
                <a:lnTo>
                  <a:pt x="1233919" y="838897"/>
                </a:lnTo>
                <a:lnTo>
                  <a:pt x="1314513" y="838897"/>
                </a:lnTo>
                <a:lnTo>
                  <a:pt x="1314513" y="496258"/>
                </a:lnTo>
                <a:cubicBezTo>
                  <a:pt x="1314513" y="487536"/>
                  <a:pt x="1319473" y="478814"/>
                  <a:pt x="1328151" y="475076"/>
                </a:cubicBezTo>
                <a:cubicBezTo>
                  <a:pt x="1336831" y="471339"/>
                  <a:pt x="1345511" y="473830"/>
                  <a:pt x="1351709" y="480060"/>
                </a:cubicBezTo>
                <a:lnTo>
                  <a:pt x="1409985" y="536129"/>
                </a:lnTo>
                <a:lnTo>
                  <a:pt x="1465781" y="477568"/>
                </a:lnTo>
                <a:lnTo>
                  <a:pt x="1274835" y="291920"/>
                </a:lnTo>
                <a:close/>
                <a:moveTo>
                  <a:pt x="304959" y="291920"/>
                </a:moveTo>
                <a:lnTo>
                  <a:pt x="108751" y="482552"/>
                </a:lnTo>
                <a:lnTo>
                  <a:pt x="164989" y="539866"/>
                </a:lnTo>
                <a:lnTo>
                  <a:pt x="226227" y="480060"/>
                </a:lnTo>
                <a:cubicBezTo>
                  <a:pt x="233725" y="475076"/>
                  <a:pt x="242473" y="472584"/>
                  <a:pt x="251221" y="476322"/>
                </a:cubicBezTo>
                <a:cubicBezTo>
                  <a:pt x="259969" y="480060"/>
                  <a:pt x="264969" y="487536"/>
                  <a:pt x="264969" y="496258"/>
                </a:cubicBezTo>
                <a:lnTo>
                  <a:pt x="264969" y="838897"/>
                </a:lnTo>
                <a:lnTo>
                  <a:pt x="346201" y="838897"/>
                </a:lnTo>
                <a:lnTo>
                  <a:pt x="346201" y="496258"/>
                </a:lnTo>
                <a:cubicBezTo>
                  <a:pt x="346201" y="487536"/>
                  <a:pt x="351201" y="478814"/>
                  <a:pt x="359949" y="475076"/>
                </a:cubicBezTo>
                <a:cubicBezTo>
                  <a:pt x="367447" y="471339"/>
                  <a:pt x="377445" y="473830"/>
                  <a:pt x="383693" y="480060"/>
                </a:cubicBezTo>
                <a:lnTo>
                  <a:pt x="442431" y="536129"/>
                </a:lnTo>
                <a:lnTo>
                  <a:pt x="498669" y="477568"/>
                </a:lnTo>
                <a:lnTo>
                  <a:pt x="306209" y="291920"/>
                </a:lnTo>
                <a:close/>
                <a:moveTo>
                  <a:pt x="1274681" y="252049"/>
                </a:moveTo>
                <a:cubicBezTo>
                  <a:pt x="1284755" y="252049"/>
                  <a:pt x="1294675" y="255787"/>
                  <a:pt x="1302113" y="263263"/>
                </a:cubicBezTo>
                <a:lnTo>
                  <a:pt x="1496777" y="452649"/>
                </a:lnTo>
                <a:cubicBezTo>
                  <a:pt x="1502977" y="460125"/>
                  <a:pt x="1506697" y="468847"/>
                  <a:pt x="1506697" y="477568"/>
                </a:cubicBezTo>
                <a:cubicBezTo>
                  <a:pt x="1506697" y="487536"/>
                  <a:pt x="1502977" y="496258"/>
                  <a:pt x="1496777" y="502488"/>
                </a:cubicBezTo>
                <a:lnTo>
                  <a:pt x="1434783" y="566032"/>
                </a:lnTo>
                <a:cubicBezTo>
                  <a:pt x="1422383" y="580983"/>
                  <a:pt x="1398825" y="580983"/>
                  <a:pt x="1385187" y="567278"/>
                </a:cubicBezTo>
                <a:lnTo>
                  <a:pt x="1354189" y="536129"/>
                </a:lnTo>
                <a:lnTo>
                  <a:pt x="1354189" y="842635"/>
                </a:lnTo>
                <a:cubicBezTo>
                  <a:pt x="1354189" y="862571"/>
                  <a:pt x="1338071" y="878768"/>
                  <a:pt x="1318233" y="878768"/>
                </a:cubicBezTo>
                <a:lnTo>
                  <a:pt x="1230199" y="878768"/>
                </a:lnTo>
                <a:cubicBezTo>
                  <a:pt x="1210361" y="878768"/>
                  <a:pt x="1194243" y="862571"/>
                  <a:pt x="1194243" y="842635"/>
                </a:cubicBezTo>
                <a:lnTo>
                  <a:pt x="1194243" y="536129"/>
                </a:lnTo>
                <a:lnTo>
                  <a:pt x="1159525" y="569770"/>
                </a:lnTo>
                <a:cubicBezTo>
                  <a:pt x="1145887" y="583475"/>
                  <a:pt x="1123567" y="583475"/>
                  <a:pt x="1109929" y="569770"/>
                </a:cubicBezTo>
                <a:lnTo>
                  <a:pt x="1049173" y="506225"/>
                </a:lnTo>
                <a:cubicBezTo>
                  <a:pt x="1035535" y="491274"/>
                  <a:pt x="1035535" y="470093"/>
                  <a:pt x="1049173" y="456387"/>
                </a:cubicBezTo>
                <a:lnTo>
                  <a:pt x="1246319" y="263263"/>
                </a:lnTo>
                <a:cubicBezTo>
                  <a:pt x="1254379" y="255787"/>
                  <a:pt x="1264607" y="252049"/>
                  <a:pt x="1274681" y="252049"/>
                </a:cubicBezTo>
                <a:close/>
                <a:moveTo>
                  <a:pt x="306053" y="252049"/>
                </a:moveTo>
                <a:cubicBezTo>
                  <a:pt x="316209" y="252049"/>
                  <a:pt x="326207" y="255787"/>
                  <a:pt x="333705" y="263263"/>
                </a:cubicBezTo>
                <a:lnTo>
                  <a:pt x="528663" y="452649"/>
                </a:lnTo>
                <a:cubicBezTo>
                  <a:pt x="534913" y="460125"/>
                  <a:pt x="539911" y="468847"/>
                  <a:pt x="539911" y="477568"/>
                </a:cubicBezTo>
                <a:cubicBezTo>
                  <a:pt x="539911" y="487536"/>
                  <a:pt x="536163" y="496258"/>
                  <a:pt x="529913" y="502488"/>
                </a:cubicBezTo>
                <a:lnTo>
                  <a:pt x="467427" y="566032"/>
                </a:lnTo>
                <a:cubicBezTo>
                  <a:pt x="461177" y="573507"/>
                  <a:pt x="452429" y="577245"/>
                  <a:pt x="442431" y="577245"/>
                </a:cubicBezTo>
                <a:cubicBezTo>
                  <a:pt x="433683" y="578491"/>
                  <a:pt x="424935" y="574753"/>
                  <a:pt x="417437" y="567278"/>
                </a:cubicBezTo>
                <a:lnTo>
                  <a:pt x="384943" y="536129"/>
                </a:lnTo>
                <a:lnTo>
                  <a:pt x="384943" y="842635"/>
                </a:lnTo>
                <a:cubicBezTo>
                  <a:pt x="384943" y="862571"/>
                  <a:pt x="369947" y="878768"/>
                  <a:pt x="349951" y="878768"/>
                </a:cubicBezTo>
                <a:lnTo>
                  <a:pt x="259969" y="878768"/>
                </a:lnTo>
                <a:cubicBezTo>
                  <a:pt x="241223" y="878768"/>
                  <a:pt x="224977" y="862571"/>
                  <a:pt x="224977" y="842635"/>
                </a:cubicBezTo>
                <a:lnTo>
                  <a:pt x="224977" y="536129"/>
                </a:lnTo>
                <a:lnTo>
                  <a:pt x="189983" y="569770"/>
                </a:lnTo>
                <a:cubicBezTo>
                  <a:pt x="183735" y="577245"/>
                  <a:pt x="174987" y="580983"/>
                  <a:pt x="164989" y="579737"/>
                </a:cubicBezTo>
                <a:cubicBezTo>
                  <a:pt x="154991" y="579737"/>
                  <a:pt x="147493" y="575999"/>
                  <a:pt x="139995" y="569770"/>
                </a:cubicBezTo>
                <a:lnTo>
                  <a:pt x="78757" y="506225"/>
                </a:lnTo>
                <a:cubicBezTo>
                  <a:pt x="71259" y="499996"/>
                  <a:pt x="68759" y="490028"/>
                  <a:pt x="68759" y="481306"/>
                </a:cubicBezTo>
                <a:cubicBezTo>
                  <a:pt x="68759" y="471339"/>
                  <a:pt x="72509" y="462617"/>
                  <a:pt x="78757" y="456387"/>
                </a:cubicBezTo>
                <a:lnTo>
                  <a:pt x="277465" y="263263"/>
                </a:lnTo>
                <a:cubicBezTo>
                  <a:pt x="285589" y="255787"/>
                  <a:pt x="295899" y="252049"/>
                  <a:pt x="306053" y="252049"/>
                </a:cubicBezTo>
                <a:close/>
                <a:moveTo>
                  <a:pt x="784603" y="40585"/>
                </a:moveTo>
                <a:lnTo>
                  <a:pt x="524933" y="291593"/>
                </a:lnTo>
                <a:lnTo>
                  <a:pt x="606079" y="376511"/>
                </a:lnTo>
                <a:lnTo>
                  <a:pt x="690971" y="296588"/>
                </a:lnTo>
                <a:cubicBezTo>
                  <a:pt x="695965" y="291593"/>
                  <a:pt x="700959" y="290344"/>
                  <a:pt x="707201" y="290344"/>
                </a:cubicBezTo>
                <a:cubicBezTo>
                  <a:pt x="710947" y="290344"/>
                  <a:pt x="713443" y="290344"/>
                  <a:pt x="715941" y="291593"/>
                </a:cubicBezTo>
                <a:cubicBezTo>
                  <a:pt x="724679" y="295339"/>
                  <a:pt x="729673" y="304081"/>
                  <a:pt x="729673" y="312822"/>
                </a:cubicBezTo>
                <a:lnTo>
                  <a:pt x="729673" y="793607"/>
                </a:lnTo>
                <a:lnTo>
                  <a:pt x="848273" y="794856"/>
                </a:lnTo>
                <a:lnTo>
                  <a:pt x="848273" y="311574"/>
                </a:lnTo>
                <a:cubicBezTo>
                  <a:pt x="848273" y="302832"/>
                  <a:pt x="854515" y="294091"/>
                  <a:pt x="862005" y="290344"/>
                </a:cubicBezTo>
                <a:cubicBezTo>
                  <a:pt x="870745" y="286598"/>
                  <a:pt x="880731" y="287847"/>
                  <a:pt x="886973" y="295339"/>
                </a:cubicBezTo>
                <a:lnTo>
                  <a:pt x="968121" y="372764"/>
                </a:lnTo>
                <a:lnTo>
                  <a:pt x="1050517" y="289095"/>
                </a:lnTo>
                <a:lnTo>
                  <a:pt x="1063001" y="274110"/>
                </a:lnTo>
                <a:lnTo>
                  <a:pt x="1050517" y="287847"/>
                </a:lnTo>
                <a:lnTo>
                  <a:pt x="794591" y="40585"/>
                </a:lnTo>
                <a:cubicBezTo>
                  <a:pt x="792093" y="38088"/>
                  <a:pt x="787101" y="38088"/>
                  <a:pt x="784603" y="40585"/>
                </a:cubicBezTo>
                <a:close/>
                <a:moveTo>
                  <a:pt x="790065" y="0"/>
                </a:moveTo>
                <a:cubicBezTo>
                  <a:pt x="801769" y="0"/>
                  <a:pt x="813315" y="4370"/>
                  <a:pt x="822055" y="13112"/>
                </a:cubicBezTo>
                <a:lnTo>
                  <a:pt x="1076733" y="260373"/>
                </a:lnTo>
                <a:cubicBezTo>
                  <a:pt x="1084223" y="267866"/>
                  <a:pt x="1089217" y="277856"/>
                  <a:pt x="1089217" y="287847"/>
                </a:cubicBezTo>
                <a:cubicBezTo>
                  <a:pt x="1089217" y="299086"/>
                  <a:pt x="1085473" y="309076"/>
                  <a:pt x="1077981" y="316569"/>
                </a:cubicBezTo>
                <a:lnTo>
                  <a:pt x="996835" y="400238"/>
                </a:lnTo>
                <a:cubicBezTo>
                  <a:pt x="989345" y="408979"/>
                  <a:pt x="979357" y="411477"/>
                  <a:pt x="968121" y="411477"/>
                </a:cubicBezTo>
                <a:cubicBezTo>
                  <a:pt x="956885" y="411477"/>
                  <a:pt x="948147" y="408979"/>
                  <a:pt x="940655" y="401487"/>
                </a:cubicBezTo>
                <a:lnTo>
                  <a:pt x="886973" y="350286"/>
                </a:lnTo>
                <a:lnTo>
                  <a:pt x="886973" y="793607"/>
                </a:lnTo>
                <a:cubicBezTo>
                  <a:pt x="886973" y="816086"/>
                  <a:pt x="869495" y="834817"/>
                  <a:pt x="848273" y="834817"/>
                </a:cubicBezTo>
                <a:lnTo>
                  <a:pt x="730921" y="834817"/>
                </a:lnTo>
                <a:cubicBezTo>
                  <a:pt x="708449" y="834817"/>
                  <a:pt x="690971" y="816086"/>
                  <a:pt x="690971" y="793607"/>
                </a:cubicBezTo>
                <a:lnTo>
                  <a:pt x="690971" y="351535"/>
                </a:lnTo>
                <a:lnTo>
                  <a:pt x="634793" y="405233"/>
                </a:lnTo>
                <a:cubicBezTo>
                  <a:pt x="627303" y="412726"/>
                  <a:pt x="617315" y="416472"/>
                  <a:pt x="606079" y="416472"/>
                </a:cubicBezTo>
                <a:cubicBezTo>
                  <a:pt x="596091" y="416472"/>
                  <a:pt x="586105" y="411477"/>
                  <a:pt x="577365" y="403984"/>
                </a:cubicBezTo>
                <a:lnTo>
                  <a:pt x="497467" y="320315"/>
                </a:lnTo>
                <a:cubicBezTo>
                  <a:pt x="489977" y="312822"/>
                  <a:pt x="486231" y="302832"/>
                  <a:pt x="486231" y="291593"/>
                </a:cubicBezTo>
                <a:cubicBezTo>
                  <a:pt x="486231" y="281603"/>
                  <a:pt x="489977" y="271612"/>
                  <a:pt x="497467" y="264120"/>
                </a:cubicBezTo>
                <a:lnTo>
                  <a:pt x="757139" y="13112"/>
                </a:lnTo>
                <a:cubicBezTo>
                  <a:pt x="766503" y="4370"/>
                  <a:pt x="778361" y="0"/>
                  <a:pt x="790065"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39" name="Freeform 38">
            <a:extLst>
              <a:ext uri="{FF2B5EF4-FFF2-40B4-BE49-F238E27FC236}">
                <a16:creationId xmlns:a16="http://schemas.microsoft.com/office/drawing/2014/main" id="{48EE80BE-F7E9-654E-B6B1-449A09A4FBED}"/>
              </a:ext>
            </a:extLst>
          </p:cNvPr>
          <p:cNvSpPr>
            <a:spLocks noChangeArrowheads="1"/>
          </p:cNvSpPr>
          <p:nvPr/>
        </p:nvSpPr>
        <p:spPr bwMode="auto">
          <a:xfrm>
            <a:off x="9600390" y="5676451"/>
            <a:ext cx="752001" cy="625585"/>
          </a:xfrm>
          <a:custGeom>
            <a:avLst/>
            <a:gdLst>
              <a:gd name="connsiteX0" fmla="*/ 883670 w 1504001"/>
              <a:gd name="connsiteY0" fmla="*/ 780111 h 1251169"/>
              <a:gd name="connsiteX1" fmla="*/ 764020 w 1504001"/>
              <a:gd name="connsiteY1" fmla="*/ 903483 h 1251169"/>
              <a:gd name="connsiteX2" fmla="*/ 764020 w 1504001"/>
              <a:gd name="connsiteY2" fmla="*/ 904730 h 1251169"/>
              <a:gd name="connsiteX3" fmla="*/ 756540 w 1504001"/>
              <a:gd name="connsiteY3" fmla="*/ 928407 h 1251169"/>
              <a:gd name="connsiteX4" fmla="*/ 732860 w 1504001"/>
              <a:gd name="connsiteY4" fmla="*/ 1031840 h 1251169"/>
              <a:gd name="connsiteX5" fmla="*/ 751556 w 1504001"/>
              <a:gd name="connsiteY5" fmla="*/ 1087919 h 1251169"/>
              <a:gd name="connsiteX6" fmla="*/ 862482 w 1504001"/>
              <a:gd name="connsiteY6" fmla="*/ 1158951 h 1251169"/>
              <a:gd name="connsiteX7" fmla="*/ 862482 w 1504001"/>
              <a:gd name="connsiteY7" fmla="*/ 975762 h 1251169"/>
              <a:gd name="connsiteX8" fmla="*/ 882424 w 1504001"/>
              <a:gd name="connsiteY8" fmla="*/ 955823 h 1251169"/>
              <a:gd name="connsiteX9" fmla="*/ 902366 w 1504001"/>
              <a:gd name="connsiteY9" fmla="*/ 975762 h 1251169"/>
              <a:gd name="connsiteX10" fmla="*/ 902366 w 1504001"/>
              <a:gd name="connsiteY10" fmla="*/ 1175152 h 1251169"/>
              <a:gd name="connsiteX11" fmla="*/ 1098044 w 1504001"/>
              <a:gd name="connsiteY11" fmla="*/ 1211291 h 1251169"/>
              <a:gd name="connsiteX12" fmla="*/ 1294968 w 1504001"/>
              <a:gd name="connsiteY12" fmla="*/ 1175152 h 1251169"/>
              <a:gd name="connsiteX13" fmla="*/ 1294968 w 1504001"/>
              <a:gd name="connsiteY13" fmla="*/ 975762 h 1251169"/>
              <a:gd name="connsiteX14" fmla="*/ 1313664 w 1504001"/>
              <a:gd name="connsiteY14" fmla="*/ 955823 h 1251169"/>
              <a:gd name="connsiteX15" fmla="*/ 1333606 w 1504001"/>
              <a:gd name="connsiteY15" fmla="*/ 975762 h 1251169"/>
              <a:gd name="connsiteX16" fmla="*/ 1333606 w 1504001"/>
              <a:gd name="connsiteY16" fmla="*/ 1158951 h 1251169"/>
              <a:gd name="connsiteX17" fmla="*/ 1444532 w 1504001"/>
              <a:gd name="connsiteY17" fmla="*/ 1087919 h 1251169"/>
              <a:gd name="connsiteX18" fmla="*/ 1463228 w 1504001"/>
              <a:gd name="connsiteY18" fmla="*/ 1031840 h 1251169"/>
              <a:gd name="connsiteX19" fmla="*/ 1440792 w 1504001"/>
              <a:gd name="connsiteY19" fmla="*/ 928407 h 1251169"/>
              <a:gd name="connsiteX20" fmla="*/ 1313664 w 1504001"/>
              <a:gd name="connsiteY20" fmla="*/ 780111 h 1251169"/>
              <a:gd name="connsiteX21" fmla="*/ 1085580 w 1504001"/>
              <a:gd name="connsiteY21" fmla="*/ 780111 h 1251169"/>
              <a:gd name="connsiteX22" fmla="*/ 751556 w 1504001"/>
              <a:gd name="connsiteY22" fmla="*/ 666708 h 1251169"/>
              <a:gd name="connsiteX23" fmla="*/ 750310 w 1504001"/>
              <a:gd name="connsiteY23" fmla="*/ 667955 h 1251169"/>
              <a:gd name="connsiteX24" fmla="*/ 750310 w 1504001"/>
              <a:gd name="connsiteY24" fmla="*/ 793819 h 1251169"/>
              <a:gd name="connsiteX25" fmla="*/ 751556 w 1504001"/>
              <a:gd name="connsiteY25" fmla="*/ 795065 h 1251169"/>
              <a:gd name="connsiteX26" fmla="*/ 765266 w 1504001"/>
              <a:gd name="connsiteY26" fmla="*/ 795065 h 1251169"/>
              <a:gd name="connsiteX27" fmla="*/ 780222 w 1504001"/>
              <a:gd name="connsiteY27" fmla="*/ 775126 h 1251169"/>
              <a:gd name="connsiteX28" fmla="*/ 782714 w 1504001"/>
              <a:gd name="connsiteY28" fmla="*/ 772634 h 1251169"/>
              <a:gd name="connsiteX29" fmla="*/ 788946 w 1504001"/>
              <a:gd name="connsiteY29" fmla="*/ 766403 h 1251169"/>
              <a:gd name="connsiteX30" fmla="*/ 793932 w 1504001"/>
              <a:gd name="connsiteY30" fmla="*/ 762665 h 1251169"/>
              <a:gd name="connsiteX31" fmla="*/ 797670 w 1504001"/>
              <a:gd name="connsiteY31" fmla="*/ 760172 h 1251169"/>
              <a:gd name="connsiteX32" fmla="*/ 803902 w 1504001"/>
              <a:gd name="connsiteY32" fmla="*/ 756434 h 1251169"/>
              <a:gd name="connsiteX33" fmla="*/ 807642 w 1504001"/>
              <a:gd name="connsiteY33" fmla="*/ 753941 h 1251169"/>
              <a:gd name="connsiteX34" fmla="*/ 815120 w 1504001"/>
              <a:gd name="connsiteY34" fmla="*/ 751449 h 1251169"/>
              <a:gd name="connsiteX35" fmla="*/ 818858 w 1504001"/>
              <a:gd name="connsiteY35" fmla="*/ 750203 h 1251169"/>
              <a:gd name="connsiteX36" fmla="*/ 826338 w 1504001"/>
              <a:gd name="connsiteY36" fmla="*/ 746464 h 1251169"/>
              <a:gd name="connsiteX37" fmla="*/ 830076 w 1504001"/>
              <a:gd name="connsiteY37" fmla="*/ 746464 h 1251169"/>
              <a:gd name="connsiteX38" fmla="*/ 838800 w 1504001"/>
              <a:gd name="connsiteY38" fmla="*/ 745218 h 1251169"/>
              <a:gd name="connsiteX39" fmla="*/ 842540 w 1504001"/>
              <a:gd name="connsiteY39" fmla="*/ 743972 h 1251169"/>
              <a:gd name="connsiteX40" fmla="*/ 852510 w 1504001"/>
              <a:gd name="connsiteY40" fmla="*/ 742726 h 1251169"/>
              <a:gd name="connsiteX41" fmla="*/ 858742 w 1504001"/>
              <a:gd name="connsiteY41" fmla="*/ 742726 h 1251169"/>
              <a:gd name="connsiteX42" fmla="*/ 867466 w 1504001"/>
              <a:gd name="connsiteY42" fmla="*/ 741480 h 1251169"/>
              <a:gd name="connsiteX43" fmla="*/ 878684 w 1504001"/>
              <a:gd name="connsiteY43" fmla="*/ 741480 h 1251169"/>
              <a:gd name="connsiteX44" fmla="*/ 878684 w 1504001"/>
              <a:gd name="connsiteY44" fmla="*/ 667955 h 1251169"/>
              <a:gd name="connsiteX45" fmla="*/ 877438 w 1504001"/>
              <a:gd name="connsiteY45" fmla="*/ 666708 h 1251169"/>
              <a:gd name="connsiteX46" fmla="*/ 457712 w 1504001"/>
              <a:gd name="connsiteY46" fmla="*/ 664955 h 1251169"/>
              <a:gd name="connsiteX47" fmla="*/ 456454 w 1504001"/>
              <a:gd name="connsiteY47" fmla="*/ 666205 h 1251169"/>
              <a:gd name="connsiteX48" fmla="*/ 456454 w 1504001"/>
              <a:gd name="connsiteY48" fmla="*/ 792446 h 1251169"/>
              <a:gd name="connsiteX49" fmla="*/ 457712 w 1504001"/>
              <a:gd name="connsiteY49" fmla="*/ 793696 h 1251169"/>
              <a:gd name="connsiteX50" fmla="*/ 584714 w 1504001"/>
              <a:gd name="connsiteY50" fmla="*/ 793696 h 1251169"/>
              <a:gd name="connsiteX51" fmla="*/ 585970 w 1504001"/>
              <a:gd name="connsiteY51" fmla="*/ 792446 h 1251169"/>
              <a:gd name="connsiteX52" fmla="*/ 585970 w 1504001"/>
              <a:gd name="connsiteY52" fmla="*/ 666205 h 1251169"/>
              <a:gd name="connsiteX53" fmla="*/ 584714 w 1504001"/>
              <a:gd name="connsiteY53" fmla="*/ 664955 h 1251169"/>
              <a:gd name="connsiteX54" fmla="*/ 457712 w 1504001"/>
              <a:gd name="connsiteY54" fmla="*/ 626208 h 1251169"/>
              <a:gd name="connsiteX55" fmla="*/ 584714 w 1504001"/>
              <a:gd name="connsiteY55" fmla="*/ 626208 h 1251169"/>
              <a:gd name="connsiteX56" fmla="*/ 624952 w 1504001"/>
              <a:gd name="connsiteY56" fmla="*/ 666205 h 1251169"/>
              <a:gd name="connsiteX57" fmla="*/ 624952 w 1504001"/>
              <a:gd name="connsiteY57" fmla="*/ 792446 h 1251169"/>
              <a:gd name="connsiteX58" fmla="*/ 584714 w 1504001"/>
              <a:gd name="connsiteY58" fmla="*/ 833693 h 1251169"/>
              <a:gd name="connsiteX59" fmla="*/ 457712 w 1504001"/>
              <a:gd name="connsiteY59" fmla="*/ 833693 h 1251169"/>
              <a:gd name="connsiteX60" fmla="*/ 417474 w 1504001"/>
              <a:gd name="connsiteY60" fmla="*/ 792446 h 1251169"/>
              <a:gd name="connsiteX61" fmla="*/ 417474 w 1504001"/>
              <a:gd name="connsiteY61" fmla="*/ 666205 h 1251169"/>
              <a:gd name="connsiteX62" fmla="*/ 457712 w 1504001"/>
              <a:gd name="connsiteY62" fmla="*/ 626208 h 1251169"/>
              <a:gd name="connsiteX63" fmla="*/ 493312 w 1504001"/>
              <a:gd name="connsiteY63" fmla="*/ 400996 h 1251169"/>
              <a:gd name="connsiteX64" fmla="*/ 549128 w 1504001"/>
              <a:gd name="connsiteY64" fmla="*/ 400996 h 1251169"/>
              <a:gd name="connsiteX65" fmla="*/ 559050 w 1504001"/>
              <a:gd name="connsiteY65" fmla="*/ 409968 h 1251169"/>
              <a:gd name="connsiteX66" fmla="*/ 559050 w 1504001"/>
              <a:gd name="connsiteY66" fmla="*/ 467644 h 1251169"/>
              <a:gd name="connsiteX67" fmla="*/ 549128 w 1504001"/>
              <a:gd name="connsiteY67" fmla="*/ 476616 h 1251169"/>
              <a:gd name="connsiteX68" fmla="*/ 493312 w 1504001"/>
              <a:gd name="connsiteY68" fmla="*/ 476616 h 1251169"/>
              <a:gd name="connsiteX69" fmla="*/ 483388 w 1504001"/>
              <a:gd name="connsiteY69" fmla="*/ 467644 h 1251169"/>
              <a:gd name="connsiteX70" fmla="*/ 483388 w 1504001"/>
              <a:gd name="connsiteY70" fmla="*/ 409968 h 1251169"/>
              <a:gd name="connsiteX71" fmla="*/ 493312 w 1504001"/>
              <a:gd name="connsiteY71" fmla="*/ 400996 h 1251169"/>
              <a:gd name="connsiteX72" fmla="*/ 457712 w 1504001"/>
              <a:gd name="connsiteY72" fmla="*/ 374838 h 1251169"/>
              <a:gd name="connsiteX73" fmla="*/ 456454 w 1504001"/>
              <a:gd name="connsiteY73" fmla="*/ 376081 h 1251169"/>
              <a:gd name="connsiteX74" fmla="*/ 456454 w 1504001"/>
              <a:gd name="connsiteY74" fmla="*/ 501570 h 1251169"/>
              <a:gd name="connsiteX75" fmla="*/ 457712 w 1504001"/>
              <a:gd name="connsiteY75" fmla="*/ 502812 h 1251169"/>
              <a:gd name="connsiteX76" fmla="*/ 584714 w 1504001"/>
              <a:gd name="connsiteY76" fmla="*/ 502812 h 1251169"/>
              <a:gd name="connsiteX77" fmla="*/ 585970 w 1504001"/>
              <a:gd name="connsiteY77" fmla="*/ 501570 h 1251169"/>
              <a:gd name="connsiteX78" fmla="*/ 585970 w 1504001"/>
              <a:gd name="connsiteY78" fmla="*/ 376081 h 1251169"/>
              <a:gd name="connsiteX79" fmla="*/ 584714 w 1504001"/>
              <a:gd name="connsiteY79" fmla="*/ 374838 h 1251169"/>
              <a:gd name="connsiteX80" fmla="*/ 161086 w 1504001"/>
              <a:gd name="connsiteY80" fmla="*/ 374838 h 1251169"/>
              <a:gd name="connsiteX81" fmla="*/ 159828 w 1504001"/>
              <a:gd name="connsiteY81" fmla="*/ 376081 h 1251169"/>
              <a:gd name="connsiteX82" fmla="*/ 159828 w 1504001"/>
              <a:gd name="connsiteY82" fmla="*/ 501570 h 1251169"/>
              <a:gd name="connsiteX83" fmla="*/ 161086 w 1504001"/>
              <a:gd name="connsiteY83" fmla="*/ 502812 h 1251169"/>
              <a:gd name="connsiteX84" fmla="*/ 288088 w 1504001"/>
              <a:gd name="connsiteY84" fmla="*/ 502812 h 1251169"/>
              <a:gd name="connsiteX85" fmla="*/ 289344 w 1504001"/>
              <a:gd name="connsiteY85" fmla="*/ 501570 h 1251169"/>
              <a:gd name="connsiteX86" fmla="*/ 289344 w 1504001"/>
              <a:gd name="connsiteY86" fmla="*/ 376081 h 1251169"/>
              <a:gd name="connsiteX87" fmla="*/ 288088 w 1504001"/>
              <a:gd name="connsiteY87" fmla="*/ 374838 h 1251169"/>
              <a:gd name="connsiteX88" fmla="*/ 457712 w 1504001"/>
              <a:gd name="connsiteY88" fmla="*/ 335079 h 1251169"/>
              <a:gd name="connsiteX89" fmla="*/ 584714 w 1504001"/>
              <a:gd name="connsiteY89" fmla="*/ 335079 h 1251169"/>
              <a:gd name="connsiteX90" fmla="*/ 624952 w 1504001"/>
              <a:gd name="connsiteY90" fmla="*/ 376081 h 1251169"/>
              <a:gd name="connsiteX91" fmla="*/ 624952 w 1504001"/>
              <a:gd name="connsiteY91" fmla="*/ 501570 h 1251169"/>
              <a:gd name="connsiteX92" fmla="*/ 584714 w 1504001"/>
              <a:gd name="connsiteY92" fmla="*/ 542572 h 1251169"/>
              <a:gd name="connsiteX93" fmla="*/ 457712 w 1504001"/>
              <a:gd name="connsiteY93" fmla="*/ 542572 h 1251169"/>
              <a:gd name="connsiteX94" fmla="*/ 417474 w 1504001"/>
              <a:gd name="connsiteY94" fmla="*/ 501570 h 1251169"/>
              <a:gd name="connsiteX95" fmla="*/ 417474 w 1504001"/>
              <a:gd name="connsiteY95" fmla="*/ 376081 h 1251169"/>
              <a:gd name="connsiteX96" fmla="*/ 457712 w 1504001"/>
              <a:gd name="connsiteY96" fmla="*/ 335079 h 1251169"/>
              <a:gd name="connsiteX97" fmla="*/ 161086 w 1504001"/>
              <a:gd name="connsiteY97" fmla="*/ 335079 h 1251169"/>
              <a:gd name="connsiteX98" fmla="*/ 288088 w 1504001"/>
              <a:gd name="connsiteY98" fmla="*/ 335079 h 1251169"/>
              <a:gd name="connsiteX99" fmla="*/ 328326 w 1504001"/>
              <a:gd name="connsiteY99" fmla="*/ 376081 h 1251169"/>
              <a:gd name="connsiteX100" fmla="*/ 328326 w 1504001"/>
              <a:gd name="connsiteY100" fmla="*/ 501570 h 1251169"/>
              <a:gd name="connsiteX101" fmla="*/ 288088 w 1504001"/>
              <a:gd name="connsiteY101" fmla="*/ 542572 h 1251169"/>
              <a:gd name="connsiteX102" fmla="*/ 161086 w 1504001"/>
              <a:gd name="connsiteY102" fmla="*/ 542572 h 1251169"/>
              <a:gd name="connsiteX103" fmla="*/ 120848 w 1504001"/>
              <a:gd name="connsiteY103" fmla="*/ 501570 h 1251169"/>
              <a:gd name="connsiteX104" fmla="*/ 120848 w 1504001"/>
              <a:gd name="connsiteY104" fmla="*/ 376081 h 1251169"/>
              <a:gd name="connsiteX105" fmla="*/ 161086 w 1504001"/>
              <a:gd name="connsiteY105" fmla="*/ 335079 h 1251169"/>
              <a:gd name="connsiteX106" fmla="*/ 1095550 w 1504001"/>
              <a:gd name="connsiteY106" fmla="*/ 326500 h 1251169"/>
              <a:gd name="connsiteX107" fmla="*/ 1070624 w 1504001"/>
              <a:gd name="connsiteY107" fmla="*/ 328993 h 1251169"/>
              <a:gd name="connsiteX108" fmla="*/ 1069378 w 1504001"/>
              <a:gd name="connsiteY108" fmla="*/ 328993 h 1251169"/>
              <a:gd name="connsiteX109" fmla="*/ 1056914 w 1504001"/>
              <a:gd name="connsiteY109" fmla="*/ 331485 h 1251169"/>
              <a:gd name="connsiteX110" fmla="*/ 1055668 w 1504001"/>
              <a:gd name="connsiteY110" fmla="*/ 331485 h 1251169"/>
              <a:gd name="connsiteX111" fmla="*/ 1044450 w 1504001"/>
              <a:gd name="connsiteY111" fmla="*/ 336470 h 1251169"/>
              <a:gd name="connsiteX112" fmla="*/ 1040712 w 1504001"/>
              <a:gd name="connsiteY112" fmla="*/ 336470 h 1251169"/>
              <a:gd name="connsiteX113" fmla="*/ 1031986 w 1504001"/>
              <a:gd name="connsiteY113" fmla="*/ 340208 h 1251169"/>
              <a:gd name="connsiteX114" fmla="*/ 1027002 w 1504001"/>
              <a:gd name="connsiteY114" fmla="*/ 343947 h 1251169"/>
              <a:gd name="connsiteX115" fmla="*/ 1020770 w 1504001"/>
              <a:gd name="connsiteY115" fmla="*/ 346439 h 1251169"/>
              <a:gd name="connsiteX116" fmla="*/ 1013292 w 1504001"/>
              <a:gd name="connsiteY116" fmla="*/ 351424 h 1251169"/>
              <a:gd name="connsiteX117" fmla="*/ 1009552 w 1504001"/>
              <a:gd name="connsiteY117" fmla="*/ 353916 h 1251169"/>
              <a:gd name="connsiteX118" fmla="*/ 969668 w 1504001"/>
              <a:gd name="connsiteY118" fmla="*/ 393794 h 1251169"/>
              <a:gd name="connsiteX119" fmla="*/ 962190 w 1504001"/>
              <a:gd name="connsiteY119" fmla="*/ 406256 h 1251169"/>
              <a:gd name="connsiteX120" fmla="*/ 960944 w 1504001"/>
              <a:gd name="connsiteY120" fmla="*/ 407502 h 1251169"/>
              <a:gd name="connsiteX121" fmla="*/ 955958 w 1504001"/>
              <a:gd name="connsiteY121" fmla="*/ 418718 h 1251169"/>
              <a:gd name="connsiteX122" fmla="*/ 954712 w 1504001"/>
              <a:gd name="connsiteY122" fmla="*/ 421210 h 1251169"/>
              <a:gd name="connsiteX123" fmla="*/ 950974 w 1504001"/>
              <a:gd name="connsiteY123" fmla="*/ 431180 h 1251169"/>
              <a:gd name="connsiteX124" fmla="*/ 950974 w 1504001"/>
              <a:gd name="connsiteY124" fmla="*/ 436164 h 1251169"/>
              <a:gd name="connsiteX125" fmla="*/ 947234 w 1504001"/>
              <a:gd name="connsiteY125" fmla="*/ 444888 h 1251169"/>
              <a:gd name="connsiteX126" fmla="*/ 945988 w 1504001"/>
              <a:gd name="connsiteY126" fmla="*/ 449872 h 1251169"/>
              <a:gd name="connsiteX127" fmla="*/ 944742 w 1504001"/>
              <a:gd name="connsiteY127" fmla="*/ 459842 h 1251169"/>
              <a:gd name="connsiteX128" fmla="*/ 944742 w 1504001"/>
              <a:gd name="connsiteY128" fmla="*/ 463580 h 1251169"/>
              <a:gd name="connsiteX129" fmla="*/ 943494 w 1504001"/>
              <a:gd name="connsiteY129" fmla="*/ 479781 h 1251169"/>
              <a:gd name="connsiteX130" fmla="*/ 944742 w 1504001"/>
              <a:gd name="connsiteY130" fmla="*/ 493489 h 1251169"/>
              <a:gd name="connsiteX131" fmla="*/ 944742 w 1504001"/>
              <a:gd name="connsiteY131" fmla="*/ 498474 h 1251169"/>
              <a:gd name="connsiteX132" fmla="*/ 945988 w 1504001"/>
              <a:gd name="connsiteY132" fmla="*/ 508443 h 1251169"/>
              <a:gd name="connsiteX133" fmla="*/ 947234 w 1504001"/>
              <a:gd name="connsiteY133" fmla="*/ 512182 h 1251169"/>
              <a:gd name="connsiteX134" fmla="*/ 950974 w 1504001"/>
              <a:gd name="connsiteY134" fmla="*/ 523397 h 1251169"/>
              <a:gd name="connsiteX135" fmla="*/ 950974 w 1504001"/>
              <a:gd name="connsiteY135" fmla="*/ 525890 h 1251169"/>
              <a:gd name="connsiteX136" fmla="*/ 954712 w 1504001"/>
              <a:gd name="connsiteY136" fmla="*/ 537105 h 1251169"/>
              <a:gd name="connsiteX137" fmla="*/ 955958 w 1504001"/>
              <a:gd name="connsiteY137" fmla="*/ 539598 h 1251169"/>
              <a:gd name="connsiteX138" fmla="*/ 960944 w 1504001"/>
              <a:gd name="connsiteY138" fmla="*/ 550813 h 1251169"/>
              <a:gd name="connsiteX139" fmla="*/ 962190 w 1504001"/>
              <a:gd name="connsiteY139" fmla="*/ 552060 h 1251169"/>
              <a:gd name="connsiteX140" fmla="*/ 969668 w 1504001"/>
              <a:gd name="connsiteY140" fmla="*/ 564521 h 1251169"/>
              <a:gd name="connsiteX141" fmla="*/ 1009552 w 1504001"/>
              <a:gd name="connsiteY141" fmla="*/ 604399 h 1251169"/>
              <a:gd name="connsiteX142" fmla="*/ 1013292 w 1504001"/>
              <a:gd name="connsiteY142" fmla="*/ 606892 h 1251169"/>
              <a:gd name="connsiteX143" fmla="*/ 1020770 w 1504001"/>
              <a:gd name="connsiteY143" fmla="*/ 610630 h 1251169"/>
              <a:gd name="connsiteX144" fmla="*/ 1027002 w 1504001"/>
              <a:gd name="connsiteY144" fmla="*/ 615615 h 1251169"/>
              <a:gd name="connsiteX145" fmla="*/ 1031986 w 1504001"/>
              <a:gd name="connsiteY145" fmla="*/ 616861 h 1251169"/>
              <a:gd name="connsiteX146" fmla="*/ 1040712 w 1504001"/>
              <a:gd name="connsiteY146" fmla="*/ 620600 h 1251169"/>
              <a:gd name="connsiteX147" fmla="*/ 1044450 w 1504001"/>
              <a:gd name="connsiteY147" fmla="*/ 621846 h 1251169"/>
              <a:gd name="connsiteX148" fmla="*/ 1055668 w 1504001"/>
              <a:gd name="connsiteY148" fmla="*/ 625584 h 1251169"/>
              <a:gd name="connsiteX149" fmla="*/ 1056914 w 1504001"/>
              <a:gd name="connsiteY149" fmla="*/ 625584 h 1251169"/>
              <a:gd name="connsiteX150" fmla="*/ 1069378 w 1504001"/>
              <a:gd name="connsiteY150" fmla="*/ 629323 h 1251169"/>
              <a:gd name="connsiteX151" fmla="*/ 1070624 w 1504001"/>
              <a:gd name="connsiteY151" fmla="*/ 629323 h 1251169"/>
              <a:gd name="connsiteX152" fmla="*/ 1095550 w 1504001"/>
              <a:gd name="connsiteY152" fmla="*/ 630569 h 1251169"/>
              <a:gd name="connsiteX153" fmla="*/ 1247606 w 1504001"/>
              <a:gd name="connsiteY153" fmla="*/ 479781 h 1251169"/>
              <a:gd name="connsiteX154" fmla="*/ 1095550 w 1504001"/>
              <a:gd name="connsiteY154" fmla="*/ 326500 h 1251169"/>
              <a:gd name="connsiteX155" fmla="*/ 39884 w 1504001"/>
              <a:gd name="connsiteY155" fmla="*/ 290361 h 1251169"/>
              <a:gd name="connsiteX156" fmla="*/ 39884 w 1504001"/>
              <a:gd name="connsiteY156" fmla="*/ 852390 h 1251169"/>
              <a:gd name="connsiteX157" fmla="*/ 66058 w 1504001"/>
              <a:gd name="connsiteY157" fmla="*/ 878560 h 1251169"/>
              <a:gd name="connsiteX158" fmla="*/ 730368 w 1504001"/>
              <a:gd name="connsiteY158" fmla="*/ 878560 h 1251169"/>
              <a:gd name="connsiteX159" fmla="*/ 745324 w 1504001"/>
              <a:gd name="connsiteY159" fmla="*/ 833697 h 1251169"/>
              <a:gd name="connsiteX160" fmla="*/ 711672 w 1504001"/>
              <a:gd name="connsiteY160" fmla="*/ 793819 h 1251169"/>
              <a:gd name="connsiteX161" fmla="*/ 711672 w 1504001"/>
              <a:gd name="connsiteY161" fmla="*/ 667955 h 1251169"/>
              <a:gd name="connsiteX162" fmla="*/ 751556 w 1504001"/>
              <a:gd name="connsiteY162" fmla="*/ 628077 h 1251169"/>
              <a:gd name="connsiteX163" fmla="*/ 877438 w 1504001"/>
              <a:gd name="connsiteY163" fmla="*/ 628077 h 1251169"/>
              <a:gd name="connsiteX164" fmla="*/ 918568 w 1504001"/>
              <a:gd name="connsiteY164" fmla="*/ 667955 h 1251169"/>
              <a:gd name="connsiteX165" fmla="*/ 918568 w 1504001"/>
              <a:gd name="connsiteY165" fmla="*/ 740233 h 1251169"/>
              <a:gd name="connsiteX166" fmla="*/ 1045696 w 1504001"/>
              <a:gd name="connsiteY166" fmla="*/ 740233 h 1251169"/>
              <a:gd name="connsiteX167" fmla="*/ 1045696 w 1504001"/>
              <a:gd name="connsiteY167" fmla="*/ 664216 h 1251169"/>
              <a:gd name="connsiteX168" fmla="*/ 1044450 w 1504001"/>
              <a:gd name="connsiteY168" fmla="*/ 662970 h 1251169"/>
              <a:gd name="connsiteX169" fmla="*/ 1033232 w 1504001"/>
              <a:gd name="connsiteY169" fmla="*/ 660478 h 1251169"/>
              <a:gd name="connsiteX170" fmla="*/ 1027002 w 1504001"/>
              <a:gd name="connsiteY170" fmla="*/ 657985 h 1251169"/>
              <a:gd name="connsiteX171" fmla="*/ 1018276 w 1504001"/>
              <a:gd name="connsiteY171" fmla="*/ 654247 h 1251169"/>
              <a:gd name="connsiteX172" fmla="*/ 1009552 w 1504001"/>
              <a:gd name="connsiteY172" fmla="*/ 649262 h 1251169"/>
              <a:gd name="connsiteX173" fmla="*/ 1003320 w 1504001"/>
              <a:gd name="connsiteY173" fmla="*/ 646770 h 1251169"/>
              <a:gd name="connsiteX174" fmla="*/ 960944 w 1504001"/>
              <a:gd name="connsiteY174" fmla="*/ 614369 h 1251169"/>
              <a:gd name="connsiteX175" fmla="*/ 959698 w 1504001"/>
              <a:gd name="connsiteY175" fmla="*/ 614369 h 1251169"/>
              <a:gd name="connsiteX176" fmla="*/ 948480 w 1504001"/>
              <a:gd name="connsiteY176" fmla="*/ 601907 h 1251169"/>
              <a:gd name="connsiteX177" fmla="*/ 948480 w 1504001"/>
              <a:gd name="connsiteY177" fmla="*/ 600661 h 1251169"/>
              <a:gd name="connsiteX178" fmla="*/ 919814 w 1504001"/>
              <a:gd name="connsiteY178" fmla="*/ 553306 h 1251169"/>
              <a:gd name="connsiteX179" fmla="*/ 918568 w 1504001"/>
              <a:gd name="connsiteY179" fmla="*/ 552060 h 1251169"/>
              <a:gd name="connsiteX180" fmla="*/ 913582 w 1504001"/>
              <a:gd name="connsiteY180" fmla="*/ 538352 h 1251169"/>
              <a:gd name="connsiteX181" fmla="*/ 912336 w 1504001"/>
              <a:gd name="connsiteY181" fmla="*/ 533367 h 1251169"/>
              <a:gd name="connsiteX182" fmla="*/ 908596 w 1504001"/>
              <a:gd name="connsiteY182" fmla="*/ 520905 h 1251169"/>
              <a:gd name="connsiteX183" fmla="*/ 907350 w 1504001"/>
              <a:gd name="connsiteY183" fmla="*/ 514674 h 1251169"/>
              <a:gd name="connsiteX184" fmla="*/ 906104 w 1504001"/>
              <a:gd name="connsiteY184" fmla="*/ 502212 h 1251169"/>
              <a:gd name="connsiteX185" fmla="*/ 904858 w 1504001"/>
              <a:gd name="connsiteY185" fmla="*/ 497227 h 1251169"/>
              <a:gd name="connsiteX186" fmla="*/ 904858 w 1504001"/>
              <a:gd name="connsiteY186" fmla="*/ 479781 h 1251169"/>
              <a:gd name="connsiteX187" fmla="*/ 904858 w 1504001"/>
              <a:gd name="connsiteY187" fmla="*/ 461088 h 1251169"/>
              <a:gd name="connsiteX188" fmla="*/ 906104 w 1504001"/>
              <a:gd name="connsiteY188" fmla="*/ 456103 h 1251169"/>
              <a:gd name="connsiteX189" fmla="*/ 907350 w 1504001"/>
              <a:gd name="connsiteY189" fmla="*/ 442395 h 1251169"/>
              <a:gd name="connsiteX190" fmla="*/ 908596 w 1504001"/>
              <a:gd name="connsiteY190" fmla="*/ 437411 h 1251169"/>
              <a:gd name="connsiteX191" fmla="*/ 912336 w 1504001"/>
              <a:gd name="connsiteY191" fmla="*/ 424949 h 1251169"/>
              <a:gd name="connsiteX192" fmla="*/ 913582 w 1504001"/>
              <a:gd name="connsiteY192" fmla="*/ 421210 h 1251169"/>
              <a:gd name="connsiteX193" fmla="*/ 918568 w 1504001"/>
              <a:gd name="connsiteY193" fmla="*/ 406256 h 1251169"/>
              <a:gd name="connsiteX194" fmla="*/ 919814 w 1504001"/>
              <a:gd name="connsiteY194" fmla="*/ 403764 h 1251169"/>
              <a:gd name="connsiteX195" fmla="*/ 948480 w 1504001"/>
              <a:gd name="connsiteY195" fmla="*/ 357655 h 1251169"/>
              <a:gd name="connsiteX196" fmla="*/ 959698 w 1504001"/>
              <a:gd name="connsiteY196" fmla="*/ 343947 h 1251169"/>
              <a:gd name="connsiteX197" fmla="*/ 960944 w 1504001"/>
              <a:gd name="connsiteY197" fmla="*/ 343947 h 1251169"/>
              <a:gd name="connsiteX198" fmla="*/ 1003320 w 1504001"/>
              <a:gd name="connsiteY198" fmla="*/ 311546 h 1251169"/>
              <a:gd name="connsiteX199" fmla="*/ 1009552 w 1504001"/>
              <a:gd name="connsiteY199" fmla="*/ 309054 h 1251169"/>
              <a:gd name="connsiteX200" fmla="*/ 1018276 w 1504001"/>
              <a:gd name="connsiteY200" fmla="*/ 304069 h 1251169"/>
              <a:gd name="connsiteX201" fmla="*/ 1027002 w 1504001"/>
              <a:gd name="connsiteY201" fmla="*/ 300330 h 1251169"/>
              <a:gd name="connsiteX202" fmla="*/ 1033232 w 1504001"/>
              <a:gd name="connsiteY202" fmla="*/ 297838 h 1251169"/>
              <a:gd name="connsiteX203" fmla="*/ 1044450 w 1504001"/>
              <a:gd name="connsiteY203" fmla="*/ 295346 h 1251169"/>
              <a:gd name="connsiteX204" fmla="*/ 1045696 w 1504001"/>
              <a:gd name="connsiteY204" fmla="*/ 294099 h 1251169"/>
              <a:gd name="connsiteX205" fmla="*/ 1045696 w 1504001"/>
              <a:gd name="connsiteY205" fmla="*/ 290361 h 1251169"/>
              <a:gd name="connsiteX206" fmla="*/ 66058 w 1504001"/>
              <a:gd name="connsiteY206" fmla="*/ 122126 h 1251169"/>
              <a:gd name="connsiteX207" fmla="*/ 39884 w 1504001"/>
              <a:gd name="connsiteY207" fmla="*/ 150788 h 1251169"/>
              <a:gd name="connsiteX208" fmla="*/ 39884 w 1504001"/>
              <a:gd name="connsiteY208" fmla="*/ 251729 h 1251169"/>
              <a:gd name="connsiteX209" fmla="*/ 1045696 w 1504001"/>
              <a:gd name="connsiteY209" fmla="*/ 251729 h 1251169"/>
              <a:gd name="connsiteX210" fmla="*/ 1045696 w 1504001"/>
              <a:gd name="connsiteY210" fmla="*/ 150788 h 1251169"/>
              <a:gd name="connsiteX211" fmla="*/ 1019522 w 1504001"/>
              <a:gd name="connsiteY211" fmla="*/ 122126 h 1251169"/>
              <a:gd name="connsiteX212" fmla="*/ 918568 w 1504001"/>
              <a:gd name="connsiteY212" fmla="*/ 122126 h 1251169"/>
              <a:gd name="connsiteX213" fmla="*/ 918568 w 1504001"/>
              <a:gd name="connsiteY213" fmla="*/ 145804 h 1251169"/>
              <a:gd name="connsiteX214" fmla="*/ 856250 w 1504001"/>
              <a:gd name="connsiteY214" fmla="*/ 206867 h 1251169"/>
              <a:gd name="connsiteX215" fmla="*/ 795178 w 1504001"/>
              <a:gd name="connsiteY215" fmla="*/ 145804 h 1251169"/>
              <a:gd name="connsiteX216" fmla="*/ 795178 w 1504001"/>
              <a:gd name="connsiteY216" fmla="*/ 122126 h 1251169"/>
              <a:gd name="connsiteX217" fmla="*/ 290402 w 1504001"/>
              <a:gd name="connsiteY217" fmla="*/ 122126 h 1251169"/>
              <a:gd name="connsiteX218" fmla="*/ 290402 w 1504001"/>
              <a:gd name="connsiteY218" fmla="*/ 145804 h 1251169"/>
              <a:gd name="connsiteX219" fmla="*/ 228084 w 1504001"/>
              <a:gd name="connsiteY219" fmla="*/ 206867 h 1251169"/>
              <a:gd name="connsiteX220" fmla="*/ 167012 w 1504001"/>
              <a:gd name="connsiteY220" fmla="*/ 145804 h 1251169"/>
              <a:gd name="connsiteX221" fmla="*/ 167012 w 1504001"/>
              <a:gd name="connsiteY221" fmla="*/ 122126 h 1251169"/>
              <a:gd name="connsiteX222" fmla="*/ 856250 w 1504001"/>
              <a:gd name="connsiteY222" fmla="*/ 39878 h 1251169"/>
              <a:gd name="connsiteX223" fmla="*/ 835062 w 1504001"/>
              <a:gd name="connsiteY223" fmla="*/ 61063 h 1251169"/>
              <a:gd name="connsiteX224" fmla="*/ 835062 w 1504001"/>
              <a:gd name="connsiteY224" fmla="*/ 83494 h 1251169"/>
              <a:gd name="connsiteX225" fmla="*/ 835062 w 1504001"/>
              <a:gd name="connsiteY225" fmla="*/ 145804 h 1251169"/>
              <a:gd name="connsiteX226" fmla="*/ 856250 w 1504001"/>
              <a:gd name="connsiteY226" fmla="*/ 166989 h 1251169"/>
              <a:gd name="connsiteX227" fmla="*/ 878684 w 1504001"/>
              <a:gd name="connsiteY227" fmla="*/ 145804 h 1251169"/>
              <a:gd name="connsiteX228" fmla="*/ 878684 w 1504001"/>
              <a:gd name="connsiteY228" fmla="*/ 83494 h 1251169"/>
              <a:gd name="connsiteX229" fmla="*/ 878684 w 1504001"/>
              <a:gd name="connsiteY229" fmla="*/ 61063 h 1251169"/>
              <a:gd name="connsiteX230" fmla="*/ 856250 w 1504001"/>
              <a:gd name="connsiteY230" fmla="*/ 39878 h 1251169"/>
              <a:gd name="connsiteX231" fmla="*/ 228084 w 1504001"/>
              <a:gd name="connsiteY231" fmla="*/ 39878 h 1251169"/>
              <a:gd name="connsiteX232" fmla="*/ 206896 w 1504001"/>
              <a:gd name="connsiteY232" fmla="*/ 61063 h 1251169"/>
              <a:gd name="connsiteX233" fmla="*/ 206896 w 1504001"/>
              <a:gd name="connsiteY233" fmla="*/ 83494 h 1251169"/>
              <a:gd name="connsiteX234" fmla="*/ 206896 w 1504001"/>
              <a:gd name="connsiteY234" fmla="*/ 145804 h 1251169"/>
              <a:gd name="connsiteX235" fmla="*/ 228084 w 1504001"/>
              <a:gd name="connsiteY235" fmla="*/ 166989 h 1251169"/>
              <a:gd name="connsiteX236" fmla="*/ 251764 w 1504001"/>
              <a:gd name="connsiteY236" fmla="*/ 145804 h 1251169"/>
              <a:gd name="connsiteX237" fmla="*/ 251764 w 1504001"/>
              <a:gd name="connsiteY237" fmla="*/ 83494 h 1251169"/>
              <a:gd name="connsiteX238" fmla="*/ 251764 w 1504001"/>
              <a:gd name="connsiteY238" fmla="*/ 61063 h 1251169"/>
              <a:gd name="connsiteX239" fmla="*/ 228084 w 1504001"/>
              <a:gd name="connsiteY239" fmla="*/ 39878 h 1251169"/>
              <a:gd name="connsiteX240" fmla="*/ 228084 w 1504001"/>
              <a:gd name="connsiteY240" fmla="*/ 0 h 1251169"/>
              <a:gd name="connsiteX241" fmla="*/ 290402 w 1504001"/>
              <a:gd name="connsiteY241" fmla="*/ 61063 h 1251169"/>
              <a:gd name="connsiteX242" fmla="*/ 290402 w 1504001"/>
              <a:gd name="connsiteY242" fmla="*/ 83494 h 1251169"/>
              <a:gd name="connsiteX243" fmla="*/ 795178 w 1504001"/>
              <a:gd name="connsiteY243" fmla="*/ 83494 h 1251169"/>
              <a:gd name="connsiteX244" fmla="*/ 795178 w 1504001"/>
              <a:gd name="connsiteY244" fmla="*/ 61063 h 1251169"/>
              <a:gd name="connsiteX245" fmla="*/ 856250 w 1504001"/>
              <a:gd name="connsiteY245" fmla="*/ 0 h 1251169"/>
              <a:gd name="connsiteX246" fmla="*/ 918568 w 1504001"/>
              <a:gd name="connsiteY246" fmla="*/ 61063 h 1251169"/>
              <a:gd name="connsiteX247" fmla="*/ 918568 w 1504001"/>
              <a:gd name="connsiteY247" fmla="*/ 83494 h 1251169"/>
              <a:gd name="connsiteX248" fmla="*/ 1019522 w 1504001"/>
              <a:gd name="connsiteY248" fmla="*/ 83494 h 1251169"/>
              <a:gd name="connsiteX249" fmla="*/ 1085580 w 1504001"/>
              <a:gd name="connsiteY249" fmla="*/ 150788 h 1251169"/>
              <a:gd name="connsiteX250" fmla="*/ 1085580 w 1504001"/>
              <a:gd name="connsiteY250" fmla="*/ 287869 h 1251169"/>
              <a:gd name="connsiteX251" fmla="*/ 1095550 w 1504001"/>
              <a:gd name="connsiteY251" fmla="*/ 287869 h 1251169"/>
              <a:gd name="connsiteX252" fmla="*/ 1287490 w 1504001"/>
              <a:gd name="connsiteY252" fmla="*/ 479781 h 1251169"/>
              <a:gd name="connsiteX253" fmla="*/ 1275378 w 1504001"/>
              <a:gd name="connsiteY253" fmla="*/ 539129 h 1251169"/>
              <a:gd name="connsiteX254" fmla="*/ 1272398 w 1504001"/>
              <a:gd name="connsiteY254" fmla="*/ 553734 h 1251169"/>
              <a:gd name="connsiteX255" fmla="*/ 1095550 w 1504001"/>
              <a:gd name="connsiteY255" fmla="*/ 670447 h 1251169"/>
              <a:gd name="connsiteX256" fmla="*/ 1085580 w 1504001"/>
              <a:gd name="connsiteY256" fmla="*/ 669201 h 1251169"/>
              <a:gd name="connsiteX257" fmla="*/ 1085580 w 1504001"/>
              <a:gd name="connsiteY257" fmla="*/ 740233 h 1251169"/>
              <a:gd name="connsiteX258" fmla="*/ 1313664 w 1504001"/>
              <a:gd name="connsiteY258" fmla="*/ 740233 h 1251169"/>
              <a:gd name="connsiteX259" fmla="*/ 1372798 w 1504001"/>
              <a:gd name="connsiteY259" fmla="*/ 747309 h 1251169"/>
              <a:gd name="connsiteX260" fmla="*/ 1373548 w 1504001"/>
              <a:gd name="connsiteY260" fmla="*/ 747399 h 1251169"/>
              <a:gd name="connsiteX261" fmla="*/ 1478184 w 1504001"/>
              <a:gd name="connsiteY261" fmla="*/ 918438 h 1251169"/>
              <a:gd name="connsiteX262" fmla="*/ 1501864 w 1504001"/>
              <a:gd name="connsiteY262" fmla="*/ 1023117 h 1251169"/>
              <a:gd name="connsiteX263" fmla="*/ 1469460 w 1504001"/>
              <a:gd name="connsiteY263" fmla="*/ 1117827 h 1251169"/>
              <a:gd name="connsiteX264" fmla="*/ 1098044 w 1504001"/>
              <a:gd name="connsiteY264" fmla="*/ 1251169 h 1251169"/>
              <a:gd name="connsiteX265" fmla="*/ 726628 w 1504001"/>
              <a:gd name="connsiteY265" fmla="*/ 1117827 h 1251169"/>
              <a:gd name="connsiteX266" fmla="*/ 694222 w 1504001"/>
              <a:gd name="connsiteY266" fmla="*/ 1023117 h 1251169"/>
              <a:gd name="connsiteX267" fmla="*/ 717904 w 1504001"/>
              <a:gd name="connsiteY267" fmla="*/ 919684 h 1251169"/>
              <a:gd name="connsiteX268" fmla="*/ 719150 w 1504001"/>
              <a:gd name="connsiteY268" fmla="*/ 918438 h 1251169"/>
              <a:gd name="connsiteX269" fmla="*/ 66058 w 1504001"/>
              <a:gd name="connsiteY269" fmla="*/ 918438 h 1251169"/>
              <a:gd name="connsiteX270" fmla="*/ 0 w 1504001"/>
              <a:gd name="connsiteY270" fmla="*/ 852390 h 1251169"/>
              <a:gd name="connsiteX271" fmla="*/ 0 w 1504001"/>
              <a:gd name="connsiteY271" fmla="*/ 150788 h 1251169"/>
              <a:gd name="connsiteX272" fmla="*/ 66058 w 1504001"/>
              <a:gd name="connsiteY272" fmla="*/ 83494 h 1251169"/>
              <a:gd name="connsiteX273" fmla="*/ 167012 w 1504001"/>
              <a:gd name="connsiteY273" fmla="*/ 83494 h 1251169"/>
              <a:gd name="connsiteX274" fmla="*/ 167012 w 1504001"/>
              <a:gd name="connsiteY274" fmla="*/ 61063 h 1251169"/>
              <a:gd name="connsiteX275" fmla="*/ 228084 w 1504001"/>
              <a:gd name="connsiteY275" fmla="*/ 0 h 125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504001" h="1251169">
                <a:moveTo>
                  <a:pt x="883670" y="780111"/>
                </a:moveTo>
                <a:cubicBezTo>
                  <a:pt x="821352" y="780111"/>
                  <a:pt x="798918" y="785096"/>
                  <a:pt x="764020" y="903483"/>
                </a:cubicBezTo>
                <a:lnTo>
                  <a:pt x="764020" y="904730"/>
                </a:lnTo>
                <a:cubicBezTo>
                  <a:pt x="761526" y="912207"/>
                  <a:pt x="759034" y="920930"/>
                  <a:pt x="756540" y="928407"/>
                </a:cubicBezTo>
                <a:lnTo>
                  <a:pt x="732860" y="1031840"/>
                </a:lnTo>
                <a:cubicBezTo>
                  <a:pt x="729120" y="1053026"/>
                  <a:pt x="736600" y="1074211"/>
                  <a:pt x="751556" y="1087919"/>
                </a:cubicBezTo>
                <a:cubicBezTo>
                  <a:pt x="786454" y="1115335"/>
                  <a:pt x="823844" y="1139012"/>
                  <a:pt x="862482" y="1158951"/>
                </a:cubicBezTo>
                <a:lnTo>
                  <a:pt x="862482" y="975762"/>
                </a:lnTo>
                <a:cubicBezTo>
                  <a:pt x="862482" y="964546"/>
                  <a:pt x="872452" y="955823"/>
                  <a:pt x="882424" y="955823"/>
                </a:cubicBezTo>
                <a:cubicBezTo>
                  <a:pt x="893640" y="955823"/>
                  <a:pt x="902366" y="964546"/>
                  <a:pt x="902366" y="975762"/>
                </a:cubicBezTo>
                <a:lnTo>
                  <a:pt x="902366" y="1175152"/>
                </a:lnTo>
                <a:cubicBezTo>
                  <a:pt x="964684" y="1198829"/>
                  <a:pt x="1030740" y="1211291"/>
                  <a:pt x="1098044" y="1211291"/>
                </a:cubicBezTo>
                <a:cubicBezTo>
                  <a:pt x="1166594" y="1211291"/>
                  <a:pt x="1232650" y="1198829"/>
                  <a:pt x="1294968" y="1175152"/>
                </a:cubicBezTo>
                <a:lnTo>
                  <a:pt x="1294968" y="975762"/>
                </a:lnTo>
                <a:cubicBezTo>
                  <a:pt x="1294968" y="964546"/>
                  <a:pt x="1303694" y="955823"/>
                  <a:pt x="1313664" y="955823"/>
                </a:cubicBezTo>
                <a:cubicBezTo>
                  <a:pt x="1324882" y="955823"/>
                  <a:pt x="1333606" y="964546"/>
                  <a:pt x="1333606" y="975762"/>
                </a:cubicBezTo>
                <a:lnTo>
                  <a:pt x="1333606" y="1158951"/>
                </a:lnTo>
                <a:cubicBezTo>
                  <a:pt x="1373490" y="1139012"/>
                  <a:pt x="1409634" y="1115335"/>
                  <a:pt x="1444532" y="1087919"/>
                </a:cubicBezTo>
                <a:cubicBezTo>
                  <a:pt x="1460734" y="1074211"/>
                  <a:pt x="1468212" y="1053026"/>
                  <a:pt x="1463228" y="1031840"/>
                </a:cubicBezTo>
                <a:lnTo>
                  <a:pt x="1440792" y="928407"/>
                </a:lnTo>
                <a:cubicBezTo>
                  <a:pt x="1399662" y="786342"/>
                  <a:pt x="1380968" y="780111"/>
                  <a:pt x="1313664" y="780111"/>
                </a:cubicBezTo>
                <a:lnTo>
                  <a:pt x="1085580" y="780111"/>
                </a:lnTo>
                <a:close/>
                <a:moveTo>
                  <a:pt x="751556" y="666708"/>
                </a:moveTo>
                <a:lnTo>
                  <a:pt x="750310" y="667955"/>
                </a:lnTo>
                <a:lnTo>
                  <a:pt x="750310" y="793819"/>
                </a:lnTo>
                <a:cubicBezTo>
                  <a:pt x="750310" y="795065"/>
                  <a:pt x="751556" y="795065"/>
                  <a:pt x="751556" y="795065"/>
                </a:cubicBezTo>
                <a:lnTo>
                  <a:pt x="765266" y="795065"/>
                </a:lnTo>
                <a:cubicBezTo>
                  <a:pt x="770250" y="787588"/>
                  <a:pt x="775236" y="781357"/>
                  <a:pt x="780222" y="775126"/>
                </a:cubicBezTo>
                <a:cubicBezTo>
                  <a:pt x="781468" y="773880"/>
                  <a:pt x="781468" y="773880"/>
                  <a:pt x="782714" y="772634"/>
                </a:cubicBezTo>
                <a:cubicBezTo>
                  <a:pt x="785208" y="770142"/>
                  <a:pt x="786454" y="768896"/>
                  <a:pt x="788946" y="766403"/>
                </a:cubicBezTo>
                <a:cubicBezTo>
                  <a:pt x="790192" y="766403"/>
                  <a:pt x="791438" y="763911"/>
                  <a:pt x="793932" y="762665"/>
                </a:cubicBezTo>
                <a:cubicBezTo>
                  <a:pt x="795178" y="761418"/>
                  <a:pt x="796424" y="761418"/>
                  <a:pt x="797670" y="760172"/>
                </a:cubicBezTo>
                <a:cubicBezTo>
                  <a:pt x="800164" y="758926"/>
                  <a:pt x="801410" y="757680"/>
                  <a:pt x="803902" y="756434"/>
                </a:cubicBezTo>
                <a:cubicBezTo>
                  <a:pt x="805148" y="756434"/>
                  <a:pt x="806396" y="755188"/>
                  <a:pt x="807642" y="753941"/>
                </a:cubicBezTo>
                <a:cubicBezTo>
                  <a:pt x="810134" y="752695"/>
                  <a:pt x="812628" y="752695"/>
                  <a:pt x="815120" y="751449"/>
                </a:cubicBezTo>
                <a:cubicBezTo>
                  <a:pt x="816366" y="750203"/>
                  <a:pt x="816366" y="750203"/>
                  <a:pt x="818858" y="750203"/>
                </a:cubicBezTo>
                <a:cubicBezTo>
                  <a:pt x="821352" y="748957"/>
                  <a:pt x="823844" y="747710"/>
                  <a:pt x="826338" y="746464"/>
                </a:cubicBezTo>
                <a:cubicBezTo>
                  <a:pt x="827584" y="746464"/>
                  <a:pt x="828830" y="746464"/>
                  <a:pt x="830076" y="746464"/>
                </a:cubicBezTo>
                <a:cubicBezTo>
                  <a:pt x="832568" y="745218"/>
                  <a:pt x="836308" y="745218"/>
                  <a:pt x="838800" y="745218"/>
                </a:cubicBezTo>
                <a:cubicBezTo>
                  <a:pt x="840048" y="743972"/>
                  <a:pt x="841294" y="743972"/>
                  <a:pt x="842540" y="743972"/>
                </a:cubicBezTo>
                <a:cubicBezTo>
                  <a:pt x="846278" y="742726"/>
                  <a:pt x="850018" y="742726"/>
                  <a:pt x="852510" y="742726"/>
                </a:cubicBezTo>
                <a:cubicBezTo>
                  <a:pt x="853756" y="742726"/>
                  <a:pt x="856250" y="742726"/>
                  <a:pt x="858742" y="742726"/>
                </a:cubicBezTo>
                <a:cubicBezTo>
                  <a:pt x="861236" y="741480"/>
                  <a:pt x="863728" y="741480"/>
                  <a:pt x="867466" y="741480"/>
                </a:cubicBezTo>
                <a:cubicBezTo>
                  <a:pt x="871206" y="741480"/>
                  <a:pt x="874946" y="741480"/>
                  <a:pt x="878684" y="741480"/>
                </a:cubicBezTo>
                <a:lnTo>
                  <a:pt x="878684" y="667955"/>
                </a:lnTo>
                <a:cubicBezTo>
                  <a:pt x="878684" y="667955"/>
                  <a:pt x="878684" y="666708"/>
                  <a:pt x="877438" y="666708"/>
                </a:cubicBezTo>
                <a:close/>
                <a:moveTo>
                  <a:pt x="457712" y="664955"/>
                </a:moveTo>
                <a:cubicBezTo>
                  <a:pt x="456454" y="664955"/>
                  <a:pt x="456454" y="666205"/>
                  <a:pt x="456454" y="666205"/>
                </a:cubicBezTo>
                <a:lnTo>
                  <a:pt x="456454" y="792446"/>
                </a:lnTo>
                <a:cubicBezTo>
                  <a:pt x="456454" y="793696"/>
                  <a:pt x="456454" y="793696"/>
                  <a:pt x="457712" y="793696"/>
                </a:cubicBezTo>
                <a:lnTo>
                  <a:pt x="584714" y="793696"/>
                </a:lnTo>
                <a:cubicBezTo>
                  <a:pt x="585970" y="793696"/>
                  <a:pt x="585970" y="793696"/>
                  <a:pt x="585970" y="792446"/>
                </a:cubicBezTo>
                <a:lnTo>
                  <a:pt x="585970" y="666205"/>
                </a:lnTo>
                <a:cubicBezTo>
                  <a:pt x="585970" y="666205"/>
                  <a:pt x="585970" y="664955"/>
                  <a:pt x="584714" y="664955"/>
                </a:cubicBezTo>
                <a:close/>
                <a:moveTo>
                  <a:pt x="457712" y="626208"/>
                </a:moveTo>
                <a:lnTo>
                  <a:pt x="584714" y="626208"/>
                </a:lnTo>
                <a:cubicBezTo>
                  <a:pt x="607348" y="626208"/>
                  <a:pt x="624952" y="643707"/>
                  <a:pt x="624952" y="666205"/>
                </a:cubicBezTo>
                <a:lnTo>
                  <a:pt x="624952" y="792446"/>
                </a:lnTo>
                <a:cubicBezTo>
                  <a:pt x="624952" y="814944"/>
                  <a:pt x="607348" y="833693"/>
                  <a:pt x="584714" y="833693"/>
                </a:cubicBezTo>
                <a:lnTo>
                  <a:pt x="457712" y="833693"/>
                </a:lnTo>
                <a:cubicBezTo>
                  <a:pt x="435078" y="833693"/>
                  <a:pt x="417474" y="814944"/>
                  <a:pt x="417474" y="792446"/>
                </a:cubicBezTo>
                <a:lnTo>
                  <a:pt x="417474" y="666205"/>
                </a:lnTo>
                <a:cubicBezTo>
                  <a:pt x="417474" y="643707"/>
                  <a:pt x="435078" y="626208"/>
                  <a:pt x="457712" y="626208"/>
                </a:cubicBezTo>
                <a:close/>
                <a:moveTo>
                  <a:pt x="493312" y="400996"/>
                </a:moveTo>
                <a:lnTo>
                  <a:pt x="549128" y="400996"/>
                </a:lnTo>
                <a:cubicBezTo>
                  <a:pt x="555330" y="400996"/>
                  <a:pt x="559050" y="404841"/>
                  <a:pt x="559050" y="409968"/>
                </a:cubicBezTo>
                <a:lnTo>
                  <a:pt x="559050" y="467644"/>
                </a:lnTo>
                <a:cubicBezTo>
                  <a:pt x="559050" y="474053"/>
                  <a:pt x="555330" y="476616"/>
                  <a:pt x="549128" y="476616"/>
                </a:cubicBezTo>
                <a:lnTo>
                  <a:pt x="493312" y="476616"/>
                </a:lnTo>
                <a:cubicBezTo>
                  <a:pt x="488350" y="476616"/>
                  <a:pt x="483388" y="474053"/>
                  <a:pt x="483388" y="467644"/>
                </a:cubicBezTo>
                <a:lnTo>
                  <a:pt x="483388" y="409968"/>
                </a:lnTo>
                <a:cubicBezTo>
                  <a:pt x="483388" y="404841"/>
                  <a:pt x="488350" y="400996"/>
                  <a:pt x="493312" y="400996"/>
                </a:cubicBezTo>
                <a:close/>
                <a:moveTo>
                  <a:pt x="457712" y="374838"/>
                </a:moveTo>
                <a:cubicBezTo>
                  <a:pt x="456454" y="374838"/>
                  <a:pt x="456454" y="376081"/>
                  <a:pt x="456454" y="376081"/>
                </a:cubicBezTo>
                <a:lnTo>
                  <a:pt x="456454" y="501570"/>
                </a:lnTo>
                <a:cubicBezTo>
                  <a:pt x="456454" y="501570"/>
                  <a:pt x="456454" y="502812"/>
                  <a:pt x="457712" y="502812"/>
                </a:cubicBezTo>
                <a:lnTo>
                  <a:pt x="584714" y="502812"/>
                </a:lnTo>
                <a:cubicBezTo>
                  <a:pt x="585970" y="502812"/>
                  <a:pt x="585970" y="501570"/>
                  <a:pt x="585970" y="501570"/>
                </a:cubicBezTo>
                <a:lnTo>
                  <a:pt x="585970" y="376081"/>
                </a:lnTo>
                <a:cubicBezTo>
                  <a:pt x="585970" y="376081"/>
                  <a:pt x="585970" y="374838"/>
                  <a:pt x="584714" y="374838"/>
                </a:cubicBezTo>
                <a:close/>
                <a:moveTo>
                  <a:pt x="161086" y="374838"/>
                </a:moveTo>
                <a:cubicBezTo>
                  <a:pt x="159828" y="374838"/>
                  <a:pt x="159828" y="376081"/>
                  <a:pt x="159828" y="376081"/>
                </a:cubicBezTo>
                <a:lnTo>
                  <a:pt x="159828" y="501570"/>
                </a:lnTo>
                <a:cubicBezTo>
                  <a:pt x="159828" y="501570"/>
                  <a:pt x="159828" y="502812"/>
                  <a:pt x="161086" y="502812"/>
                </a:cubicBezTo>
                <a:lnTo>
                  <a:pt x="288088" y="502812"/>
                </a:lnTo>
                <a:cubicBezTo>
                  <a:pt x="289344" y="502812"/>
                  <a:pt x="289344" y="501570"/>
                  <a:pt x="289344" y="501570"/>
                </a:cubicBezTo>
                <a:lnTo>
                  <a:pt x="289344" y="376081"/>
                </a:lnTo>
                <a:cubicBezTo>
                  <a:pt x="289344" y="376081"/>
                  <a:pt x="289344" y="374838"/>
                  <a:pt x="288088" y="374838"/>
                </a:cubicBezTo>
                <a:close/>
                <a:moveTo>
                  <a:pt x="457712" y="335079"/>
                </a:moveTo>
                <a:lnTo>
                  <a:pt x="584714" y="335079"/>
                </a:lnTo>
                <a:cubicBezTo>
                  <a:pt x="607348" y="335079"/>
                  <a:pt x="624952" y="353716"/>
                  <a:pt x="624952" y="376081"/>
                </a:cubicBezTo>
                <a:lnTo>
                  <a:pt x="624952" y="501570"/>
                </a:lnTo>
                <a:cubicBezTo>
                  <a:pt x="624952" y="523934"/>
                  <a:pt x="607348" y="542572"/>
                  <a:pt x="584714" y="542572"/>
                </a:cubicBezTo>
                <a:lnTo>
                  <a:pt x="457712" y="542572"/>
                </a:lnTo>
                <a:cubicBezTo>
                  <a:pt x="435078" y="542572"/>
                  <a:pt x="417474" y="523934"/>
                  <a:pt x="417474" y="501570"/>
                </a:cubicBezTo>
                <a:lnTo>
                  <a:pt x="417474" y="376081"/>
                </a:lnTo>
                <a:cubicBezTo>
                  <a:pt x="417474" y="353716"/>
                  <a:pt x="435078" y="335079"/>
                  <a:pt x="457712" y="335079"/>
                </a:cubicBezTo>
                <a:close/>
                <a:moveTo>
                  <a:pt x="161086" y="335079"/>
                </a:moveTo>
                <a:lnTo>
                  <a:pt x="288088" y="335079"/>
                </a:lnTo>
                <a:cubicBezTo>
                  <a:pt x="310722" y="335079"/>
                  <a:pt x="328326" y="353716"/>
                  <a:pt x="328326" y="376081"/>
                </a:cubicBezTo>
                <a:lnTo>
                  <a:pt x="328326" y="501570"/>
                </a:lnTo>
                <a:cubicBezTo>
                  <a:pt x="328326" y="523934"/>
                  <a:pt x="310722" y="542572"/>
                  <a:pt x="288088" y="542572"/>
                </a:cubicBezTo>
                <a:lnTo>
                  <a:pt x="161086" y="542572"/>
                </a:lnTo>
                <a:cubicBezTo>
                  <a:pt x="138452" y="542572"/>
                  <a:pt x="120848" y="523934"/>
                  <a:pt x="120848" y="501570"/>
                </a:cubicBezTo>
                <a:lnTo>
                  <a:pt x="120848" y="376081"/>
                </a:lnTo>
                <a:cubicBezTo>
                  <a:pt x="120848" y="353716"/>
                  <a:pt x="138452" y="335079"/>
                  <a:pt x="161086" y="335079"/>
                </a:cubicBezTo>
                <a:close/>
                <a:moveTo>
                  <a:pt x="1095550" y="326500"/>
                </a:moveTo>
                <a:cubicBezTo>
                  <a:pt x="1086826" y="326500"/>
                  <a:pt x="1078102" y="327746"/>
                  <a:pt x="1070624" y="328993"/>
                </a:cubicBezTo>
                <a:lnTo>
                  <a:pt x="1069378" y="328993"/>
                </a:lnTo>
                <a:cubicBezTo>
                  <a:pt x="1065638" y="330239"/>
                  <a:pt x="1060652" y="330239"/>
                  <a:pt x="1056914" y="331485"/>
                </a:cubicBezTo>
                <a:lnTo>
                  <a:pt x="1055668" y="331485"/>
                </a:lnTo>
                <a:cubicBezTo>
                  <a:pt x="1051928" y="333977"/>
                  <a:pt x="1048190" y="333977"/>
                  <a:pt x="1044450" y="336470"/>
                </a:cubicBezTo>
                <a:cubicBezTo>
                  <a:pt x="1043204" y="336470"/>
                  <a:pt x="1043204" y="336470"/>
                  <a:pt x="1040712" y="336470"/>
                </a:cubicBezTo>
                <a:cubicBezTo>
                  <a:pt x="1038218" y="337716"/>
                  <a:pt x="1035726" y="338962"/>
                  <a:pt x="1031986" y="340208"/>
                </a:cubicBezTo>
                <a:cubicBezTo>
                  <a:pt x="1030740" y="341454"/>
                  <a:pt x="1029494" y="342701"/>
                  <a:pt x="1027002" y="343947"/>
                </a:cubicBezTo>
                <a:cubicBezTo>
                  <a:pt x="1024508" y="343947"/>
                  <a:pt x="1023262" y="345193"/>
                  <a:pt x="1020770" y="346439"/>
                </a:cubicBezTo>
                <a:cubicBezTo>
                  <a:pt x="1018276" y="347685"/>
                  <a:pt x="1015784" y="350178"/>
                  <a:pt x="1013292" y="351424"/>
                </a:cubicBezTo>
                <a:cubicBezTo>
                  <a:pt x="1012044" y="351424"/>
                  <a:pt x="1010798" y="352670"/>
                  <a:pt x="1009552" y="353916"/>
                </a:cubicBezTo>
                <a:cubicBezTo>
                  <a:pt x="993350" y="363886"/>
                  <a:pt x="980886" y="377594"/>
                  <a:pt x="969668" y="393794"/>
                </a:cubicBezTo>
                <a:cubicBezTo>
                  <a:pt x="967176" y="397533"/>
                  <a:pt x="964684" y="401271"/>
                  <a:pt x="962190" y="406256"/>
                </a:cubicBezTo>
                <a:cubicBezTo>
                  <a:pt x="962190" y="406256"/>
                  <a:pt x="962190" y="407502"/>
                  <a:pt x="960944" y="407502"/>
                </a:cubicBezTo>
                <a:cubicBezTo>
                  <a:pt x="959698" y="411241"/>
                  <a:pt x="958452" y="414979"/>
                  <a:pt x="955958" y="418718"/>
                </a:cubicBezTo>
                <a:cubicBezTo>
                  <a:pt x="955958" y="418718"/>
                  <a:pt x="955958" y="421210"/>
                  <a:pt x="954712" y="421210"/>
                </a:cubicBezTo>
                <a:cubicBezTo>
                  <a:pt x="953466" y="424949"/>
                  <a:pt x="952220" y="428687"/>
                  <a:pt x="950974" y="431180"/>
                </a:cubicBezTo>
                <a:cubicBezTo>
                  <a:pt x="950974" y="432426"/>
                  <a:pt x="950974" y="434918"/>
                  <a:pt x="950974" y="436164"/>
                </a:cubicBezTo>
                <a:cubicBezTo>
                  <a:pt x="948480" y="438657"/>
                  <a:pt x="948480" y="442395"/>
                  <a:pt x="947234" y="444888"/>
                </a:cubicBezTo>
                <a:cubicBezTo>
                  <a:pt x="947234" y="446134"/>
                  <a:pt x="945988" y="447380"/>
                  <a:pt x="945988" y="449872"/>
                </a:cubicBezTo>
                <a:cubicBezTo>
                  <a:pt x="945988" y="453611"/>
                  <a:pt x="945988" y="456103"/>
                  <a:pt x="944742" y="459842"/>
                </a:cubicBezTo>
                <a:cubicBezTo>
                  <a:pt x="944742" y="461088"/>
                  <a:pt x="944742" y="462334"/>
                  <a:pt x="944742" y="463580"/>
                </a:cubicBezTo>
                <a:cubicBezTo>
                  <a:pt x="944742" y="469811"/>
                  <a:pt x="943494" y="473550"/>
                  <a:pt x="943494" y="479781"/>
                </a:cubicBezTo>
                <a:cubicBezTo>
                  <a:pt x="943494" y="483519"/>
                  <a:pt x="944742" y="488504"/>
                  <a:pt x="944742" y="493489"/>
                </a:cubicBezTo>
                <a:cubicBezTo>
                  <a:pt x="944742" y="494735"/>
                  <a:pt x="944742" y="497227"/>
                  <a:pt x="944742" y="498474"/>
                </a:cubicBezTo>
                <a:cubicBezTo>
                  <a:pt x="945988" y="500966"/>
                  <a:pt x="945988" y="504705"/>
                  <a:pt x="945988" y="508443"/>
                </a:cubicBezTo>
                <a:cubicBezTo>
                  <a:pt x="945988" y="509689"/>
                  <a:pt x="947234" y="510935"/>
                  <a:pt x="947234" y="512182"/>
                </a:cubicBezTo>
                <a:cubicBezTo>
                  <a:pt x="948480" y="515920"/>
                  <a:pt x="948480" y="518413"/>
                  <a:pt x="950974" y="523397"/>
                </a:cubicBezTo>
                <a:cubicBezTo>
                  <a:pt x="950974" y="523397"/>
                  <a:pt x="950974" y="524644"/>
                  <a:pt x="950974" y="525890"/>
                </a:cubicBezTo>
                <a:cubicBezTo>
                  <a:pt x="952220" y="529628"/>
                  <a:pt x="953466" y="533367"/>
                  <a:pt x="954712" y="537105"/>
                </a:cubicBezTo>
                <a:cubicBezTo>
                  <a:pt x="955958" y="537105"/>
                  <a:pt x="955958" y="538352"/>
                  <a:pt x="955958" y="539598"/>
                </a:cubicBezTo>
                <a:cubicBezTo>
                  <a:pt x="958452" y="543336"/>
                  <a:pt x="959698" y="545829"/>
                  <a:pt x="960944" y="550813"/>
                </a:cubicBezTo>
                <a:cubicBezTo>
                  <a:pt x="962190" y="550813"/>
                  <a:pt x="962190" y="552060"/>
                  <a:pt x="962190" y="552060"/>
                </a:cubicBezTo>
                <a:cubicBezTo>
                  <a:pt x="964684" y="555798"/>
                  <a:pt x="967176" y="559537"/>
                  <a:pt x="969668" y="564521"/>
                </a:cubicBezTo>
                <a:cubicBezTo>
                  <a:pt x="980886" y="579476"/>
                  <a:pt x="993350" y="593184"/>
                  <a:pt x="1009552" y="604399"/>
                </a:cubicBezTo>
                <a:cubicBezTo>
                  <a:pt x="1010798" y="604399"/>
                  <a:pt x="1012044" y="605645"/>
                  <a:pt x="1013292" y="606892"/>
                </a:cubicBezTo>
                <a:cubicBezTo>
                  <a:pt x="1015784" y="608138"/>
                  <a:pt x="1018276" y="609384"/>
                  <a:pt x="1020770" y="610630"/>
                </a:cubicBezTo>
                <a:cubicBezTo>
                  <a:pt x="1023262" y="613123"/>
                  <a:pt x="1024508" y="613123"/>
                  <a:pt x="1027002" y="615615"/>
                </a:cubicBezTo>
                <a:cubicBezTo>
                  <a:pt x="1029494" y="615615"/>
                  <a:pt x="1030740" y="616861"/>
                  <a:pt x="1031986" y="616861"/>
                </a:cubicBezTo>
                <a:cubicBezTo>
                  <a:pt x="1035726" y="618107"/>
                  <a:pt x="1038218" y="619354"/>
                  <a:pt x="1040712" y="620600"/>
                </a:cubicBezTo>
                <a:cubicBezTo>
                  <a:pt x="1043204" y="620600"/>
                  <a:pt x="1043204" y="621846"/>
                  <a:pt x="1044450" y="621846"/>
                </a:cubicBezTo>
                <a:cubicBezTo>
                  <a:pt x="1048190" y="623092"/>
                  <a:pt x="1051928" y="624338"/>
                  <a:pt x="1055668" y="625584"/>
                </a:cubicBezTo>
                <a:lnTo>
                  <a:pt x="1056914" y="625584"/>
                </a:lnTo>
                <a:cubicBezTo>
                  <a:pt x="1060652" y="626831"/>
                  <a:pt x="1065638" y="628077"/>
                  <a:pt x="1069378" y="629323"/>
                </a:cubicBezTo>
                <a:lnTo>
                  <a:pt x="1070624" y="629323"/>
                </a:lnTo>
                <a:cubicBezTo>
                  <a:pt x="1078102" y="630569"/>
                  <a:pt x="1086826" y="630569"/>
                  <a:pt x="1095550" y="630569"/>
                </a:cubicBezTo>
                <a:cubicBezTo>
                  <a:pt x="1180304" y="630569"/>
                  <a:pt x="1247606" y="563275"/>
                  <a:pt x="1247606" y="479781"/>
                </a:cubicBezTo>
                <a:cubicBezTo>
                  <a:pt x="1247606" y="395040"/>
                  <a:pt x="1180304" y="326500"/>
                  <a:pt x="1095550" y="326500"/>
                </a:cubicBezTo>
                <a:close/>
                <a:moveTo>
                  <a:pt x="39884" y="290361"/>
                </a:moveTo>
                <a:lnTo>
                  <a:pt x="39884" y="852390"/>
                </a:lnTo>
                <a:cubicBezTo>
                  <a:pt x="39884" y="866098"/>
                  <a:pt x="51100" y="878560"/>
                  <a:pt x="66058" y="878560"/>
                </a:cubicBezTo>
                <a:lnTo>
                  <a:pt x="730368" y="878560"/>
                </a:lnTo>
                <a:cubicBezTo>
                  <a:pt x="735352" y="862359"/>
                  <a:pt x="740338" y="847405"/>
                  <a:pt x="745324" y="833697"/>
                </a:cubicBezTo>
                <a:cubicBezTo>
                  <a:pt x="726628" y="831205"/>
                  <a:pt x="711672" y="815004"/>
                  <a:pt x="711672" y="793819"/>
                </a:cubicBezTo>
                <a:lnTo>
                  <a:pt x="711672" y="667955"/>
                </a:lnTo>
                <a:cubicBezTo>
                  <a:pt x="711672" y="645523"/>
                  <a:pt x="729120" y="628077"/>
                  <a:pt x="751556" y="628077"/>
                </a:cubicBezTo>
                <a:lnTo>
                  <a:pt x="877438" y="628077"/>
                </a:lnTo>
                <a:cubicBezTo>
                  <a:pt x="899872" y="628077"/>
                  <a:pt x="918568" y="645523"/>
                  <a:pt x="918568" y="667955"/>
                </a:cubicBezTo>
                <a:lnTo>
                  <a:pt x="918568" y="740233"/>
                </a:lnTo>
                <a:lnTo>
                  <a:pt x="1045696" y="740233"/>
                </a:lnTo>
                <a:lnTo>
                  <a:pt x="1045696" y="664216"/>
                </a:lnTo>
                <a:cubicBezTo>
                  <a:pt x="1045696" y="664216"/>
                  <a:pt x="1045696" y="664216"/>
                  <a:pt x="1044450" y="662970"/>
                </a:cubicBezTo>
                <a:cubicBezTo>
                  <a:pt x="1040712" y="661724"/>
                  <a:pt x="1036972" y="660478"/>
                  <a:pt x="1033232" y="660478"/>
                </a:cubicBezTo>
                <a:cubicBezTo>
                  <a:pt x="1030740" y="659231"/>
                  <a:pt x="1029494" y="657985"/>
                  <a:pt x="1027002" y="657985"/>
                </a:cubicBezTo>
                <a:cubicBezTo>
                  <a:pt x="1024508" y="655493"/>
                  <a:pt x="1020770" y="655493"/>
                  <a:pt x="1018276" y="654247"/>
                </a:cubicBezTo>
                <a:cubicBezTo>
                  <a:pt x="1014538" y="651754"/>
                  <a:pt x="1012044" y="650508"/>
                  <a:pt x="1009552" y="649262"/>
                </a:cubicBezTo>
                <a:cubicBezTo>
                  <a:pt x="1007060" y="648016"/>
                  <a:pt x="1005812" y="648016"/>
                  <a:pt x="1003320" y="646770"/>
                </a:cubicBezTo>
                <a:cubicBezTo>
                  <a:pt x="987118" y="638046"/>
                  <a:pt x="973408" y="626831"/>
                  <a:pt x="960944" y="614369"/>
                </a:cubicBezTo>
                <a:cubicBezTo>
                  <a:pt x="959698" y="614369"/>
                  <a:pt x="959698" y="614369"/>
                  <a:pt x="959698" y="614369"/>
                </a:cubicBezTo>
                <a:cubicBezTo>
                  <a:pt x="955958" y="609384"/>
                  <a:pt x="952220" y="604399"/>
                  <a:pt x="948480" y="601907"/>
                </a:cubicBezTo>
                <a:cubicBezTo>
                  <a:pt x="948480" y="600661"/>
                  <a:pt x="948480" y="600661"/>
                  <a:pt x="948480" y="600661"/>
                </a:cubicBezTo>
                <a:cubicBezTo>
                  <a:pt x="936016" y="586953"/>
                  <a:pt x="927292" y="570752"/>
                  <a:pt x="919814" y="553306"/>
                </a:cubicBezTo>
                <a:cubicBezTo>
                  <a:pt x="918568" y="553306"/>
                  <a:pt x="918568" y="552060"/>
                  <a:pt x="918568" y="552060"/>
                </a:cubicBezTo>
                <a:cubicBezTo>
                  <a:pt x="916076" y="547075"/>
                  <a:pt x="914828" y="542090"/>
                  <a:pt x="913582" y="538352"/>
                </a:cubicBezTo>
                <a:cubicBezTo>
                  <a:pt x="913582" y="537105"/>
                  <a:pt x="913582" y="534613"/>
                  <a:pt x="912336" y="533367"/>
                </a:cubicBezTo>
                <a:cubicBezTo>
                  <a:pt x="911090" y="528382"/>
                  <a:pt x="909844" y="524644"/>
                  <a:pt x="908596" y="520905"/>
                </a:cubicBezTo>
                <a:cubicBezTo>
                  <a:pt x="908596" y="518413"/>
                  <a:pt x="908596" y="517166"/>
                  <a:pt x="907350" y="514674"/>
                </a:cubicBezTo>
                <a:cubicBezTo>
                  <a:pt x="907350" y="510935"/>
                  <a:pt x="907350" y="507197"/>
                  <a:pt x="906104" y="502212"/>
                </a:cubicBezTo>
                <a:cubicBezTo>
                  <a:pt x="906104" y="500966"/>
                  <a:pt x="904858" y="499720"/>
                  <a:pt x="904858" y="497227"/>
                </a:cubicBezTo>
                <a:cubicBezTo>
                  <a:pt x="904858" y="490997"/>
                  <a:pt x="904858" y="486012"/>
                  <a:pt x="904858" y="479781"/>
                </a:cubicBezTo>
                <a:cubicBezTo>
                  <a:pt x="904858" y="473550"/>
                  <a:pt x="904858" y="467319"/>
                  <a:pt x="904858" y="461088"/>
                </a:cubicBezTo>
                <a:cubicBezTo>
                  <a:pt x="904858" y="458596"/>
                  <a:pt x="906104" y="457350"/>
                  <a:pt x="906104" y="456103"/>
                </a:cubicBezTo>
                <a:cubicBezTo>
                  <a:pt x="907350" y="451119"/>
                  <a:pt x="907350" y="447380"/>
                  <a:pt x="907350" y="442395"/>
                </a:cubicBezTo>
                <a:cubicBezTo>
                  <a:pt x="908596" y="441149"/>
                  <a:pt x="908596" y="438657"/>
                  <a:pt x="908596" y="437411"/>
                </a:cubicBezTo>
                <a:cubicBezTo>
                  <a:pt x="909844" y="432426"/>
                  <a:pt x="911090" y="428687"/>
                  <a:pt x="912336" y="424949"/>
                </a:cubicBezTo>
                <a:cubicBezTo>
                  <a:pt x="913582" y="423703"/>
                  <a:pt x="913582" y="422456"/>
                  <a:pt x="913582" y="421210"/>
                </a:cubicBezTo>
                <a:cubicBezTo>
                  <a:pt x="914828" y="414979"/>
                  <a:pt x="916076" y="409995"/>
                  <a:pt x="918568" y="406256"/>
                </a:cubicBezTo>
                <a:cubicBezTo>
                  <a:pt x="918568" y="405010"/>
                  <a:pt x="918568" y="405010"/>
                  <a:pt x="919814" y="403764"/>
                </a:cubicBezTo>
                <a:cubicBezTo>
                  <a:pt x="927292" y="387563"/>
                  <a:pt x="936016" y="371363"/>
                  <a:pt x="948480" y="357655"/>
                </a:cubicBezTo>
                <a:cubicBezTo>
                  <a:pt x="952220" y="352670"/>
                  <a:pt x="955958" y="347685"/>
                  <a:pt x="959698" y="343947"/>
                </a:cubicBezTo>
                <a:cubicBezTo>
                  <a:pt x="959698" y="343947"/>
                  <a:pt x="959698" y="343947"/>
                  <a:pt x="960944" y="343947"/>
                </a:cubicBezTo>
                <a:cubicBezTo>
                  <a:pt x="973408" y="330239"/>
                  <a:pt x="987118" y="320269"/>
                  <a:pt x="1003320" y="311546"/>
                </a:cubicBezTo>
                <a:cubicBezTo>
                  <a:pt x="1005812" y="310300"/>
                  <a:pt x="1007060" y="309054"/>
                  <a:pt x="1009552" y="309054"/>
                </a:cubicBezTo>
                <a:cubicBezTo>
                  <a:pt x="1012044" y="307807"/>
                  <a:pt x="1014538" y="305315"/>
                  <a:pt x="1018276" y="304069"/>
                </a:cubicBezTo>
                <a:cubicBezTo>
                  <a:pt x="1020770" y="302823"/>
                  <a:pt x="1024508" y="301577"/>
                  <a:pt x="1027002" y="300330"/>
                </a:cubicBezTo>
                <a:cubicBezTo>
                  <a:pt x="1029494" y="299084"/>
                  <a:pt x="1030740" y="299084"/>
                  <a:pt x="1033232" y="297838"/>
                </a:cubicBezTo>
                <a:cubicBezTo>
                  <a:pt x="1036972" y="296592"/>
                  <a:pt x="1040712" y="295346"/>
                  <a:pt x="1044450" y="295346"/>
                </a:cubicBezTo>
                <a:cubicBezTo>
                  <a:pt x="1045696" y="295346"/>
                  <a:pt x="1045696" y="294099"/>
                  <a:pt x="1045696" y="294099"/>
                </a:cubicBezTo>
                <a:lnTo>
                  <a:pt x="1045696" y="290361"/>
                </a:lnTo>
                <a:close/>
                <a:moveTo>
                  <a:pt x="66058" y="122126"/>
                </a:moveTo>
                <a:cubicBezTo>
                  <a:pt x="51100" y="122126"/>
                  <a:pt x="39884" y="134588"/>
                  <a:pt x="39884" y="150788"/>
                </a:cubicBezTo>
                <a:lnTo>
                  <a:pt x="39884" y="251729"/>
                </a:lnTo>
                <a:lnTo>
                  <a:pt x="1045696" y="251729"/>
                </a:lnTo>
                <a:lnTo>
                  <a:pt x="1045696" y="150788"/>
                </a:lnTo>
                <a:cubicBezTo>
                  <a:pt x="1045696" y="134588"/>
                  <a:pt x="1034480" y="122126"/>
                  <a:pt x="1019522" y="122126"/>
                </a:cubicBezTo>
                <a:lnTo>
                  <a:pt x="918568" y="122126"/>
                </a:lnTo>
                <a:lnTo>
                  <a:pt x="918568" y="145804"/>
                </a:lnTo>
                <a:cubicBezTo>
                  <a:pt x="918568" y="179450"/>
                  <a:pt x="891148" y="206867"/>
                  <a:pt x="856250" y="206867"/>
                </a:cubicBezTo>
                <a:cubicBezTo>
                  <a:pt x="822598" y="206867"/>
                  <a:pt x="795178" y="179450"/>
                  <a:pt x="795178" y="145804"/>
                </a:cubicBezTo>
                <a:lnTo>
                  <a:pt x="795178" y="122126"/>
                </a:lnTo>
                <a:lnTo>
                  <a:pt x="290402" y="122126"/>
                </a:lnTo>
                <a:lnTo>
                  <a:pt x="290402" y="145804"/>
                </a:lnTo>
                <a:cubicBezTo>
                  <a:pt x="290402" y="179450"/>
                  <a:pt x="262982" y="206867"/>
                  <a:pt x="228084" y="206867"/>
                </a:cubicBezTo>
                <a:cubicBezTo>
                  <a:pt x="194432" y="206867"/>
                  <a:pt x="167012" y="179450"/>
                  <a:pt x="167012" y="145804"/>
                </a:cubicBezTo>
                <a:lnTo>
                  <a:pt x="167012" y="122126"/>
                </a:lnTo>
                <a:close/>
                <a:moveTo>
                  <a:pt x="856250" y="39878"/>
                </a:moveTo>
                <a:cubicBezTo>
                  <a:pt x="843786" y="39878"/>
                  <a:pt x="835062" y="49847"/>
                  <a:pt x="835062" y="61063"/>
                </a:cubicBezTo>
                <a:lnTo>
                  <a:pt x="835062" y="83494"/>
                </a:lnTo>
                <a:lnTo>
                  <a:pt x="835062" y="145804"/>
                </a:lnTo>
                <a:cubicBezTo>
                  <a:pt x="835062" y="158265"/>
                  <a:pt x="843786" y="166989"/>
                  <a:pt x="856250" y="166989"/>
                </a:cubicBezTo>
                <a:cubicBezTo>
                  <a:pt x="868714" y="166989"/>
                  <a:pt x="878684" y="158265"/>
                  <a:pt x="878684" y="145804"/>
                </a:cubicBezTo>
                <a:lnTo>
                  <a:pt x="878684" y="83494"/>
                </a:lnTo>
                <a:lnTo>
                  <a:pt x="878684" y="61063"/>
                </a:lnTo>
                <a:cubicBezTo>
                  <a:pt x="878684" y="49847"/>
                  <a:pt x="868714" y="39878"/>
                  <a:pt x="856250" y="39878"/>
                </a:cubicBezTo>
                <a:close/>
                <a:moveTo>
                  <a:pt x="228084" y="39878"/>
                </a:moveTo>
                <a:cubicBezTo>
                  <a:pt x="215620" y="39878"/>
                  <a:pt x="206896" y="49847"/>
                  <a:pt x="206896" y="61063"/>
                </a:cubicBezTo>
                <a:lnTo>
                  <a:pt x="206896" y="83494"/>
                </a:lnTo>
                <a:lnTo>
                  <a:pt x="206896" y="145804"/>
                </a:lnTo>
                <a:cubicBezTo>
                  <a:pt x="206896" y="158265"/>
                  <a:pt x="215620" y="166989"/>
                  <a:pt x="228084" y="166989"/>
                </a:cubicBezTo>
                <a:cubicBezTo>
                  <a:pt x="240548" y="166989"/>
                  <a:pt x="251764" y="158265"/>
                  <a:pt x="251764" y="145804"/>
                </a:cubicBezTo>
                <a:lnTo>
                  <a:pt x="251764" y="83494"/>
                </a:lnTo>
                <a:lnTo>
                  <a:pt x="251764" y="61063"/>
                </a:lnTo>
                <a:cubicBezTo>
                  <a:pt x="251764" y="49847"/>
                  <a:pt x="240548" y="39878"/>
                  <a:pt x="228084" y="39878"/>
                </a:cubicBezTo>
                <a:close/>
                <a:moveTo>
                  <a:pt x="228084" y="0"/>
                </a:moveTo>
                <a:cubicBezTo>
                  <a:pt x="262982" y="0"/>
                  <a:pt x="290402" y="27416"/>
                  <a:pt x="290402" y="61063"/>
                </a:cubicBezTo>
                <a:lnTo>
                  <a:pt x="290402" y="83494"/>
                </a:lnTo>
                <a:lnTo>
                  <a:pt x="795178" y="83494"/>
                </a:lnTo>
                <a:lnTo>
                  <a:pt x="795178" y="61063"/>
                </a:lnTo>
                <a:cubicBezTo>
                  <a:pt x="795178" y="27416"/>
                  <a:pt x="822598" y="0"/>
                  <a:pt x="856250" y="0"/>
                </a:cubicBezTo>
                <a:cubicBezTo>
                  <a:pt x="891148" y="0"/>
                  <a:pt x="918568" y="27416"/>
                  <a:pt x="918568" y="61063"/>
                </a:cubicBezTo>
                <a:lnTo>
                  <a:pt x="918568" y="83494"/>
                </a:lnTo>
                <a:lnTo>
                  <a:pt x="1019522" y="83494"/>
                </a:lnTo>
                <a:cubicBezTo>
                  <a:pt x="1056914" y="83494"/>
                  <a:pt x="1085580" y="113403"/>
                  <a:pt x="1085580" y="150788"/>
                </a:cubicBezTo>
                <a:lnTo>
                  <a:pt x="1085580" y="287869"/>
                </a:lnTo>
                <a:cubicBezTo>
                  <a:pt x="1089320" y="287869"/>
                  <a:pt x="1091812" y="287869"/>
                  <a:pt x="1095550" y="287869"/>
                </a:cubicBezTo>
                <a:cubicBezTo>
                  <a:pt x="1201492" y="287869"/>
                  <a:pt x="1287490" y="373855"/>
                  <a:pt x="1287490" y="479781"/>
                </a:cubicBezTo>
                <a:lnTo>
                  <a:pt x="1275378" y="539129"/>
                </a:lnTo>
                <a:lnTo>
                  <a:pt x="1272398" y="553734"/>
                </a:lnTo>
                <a:cubicBezTo>
                  <a:pt x="1243244" y="622079"/>
                  <a:pt x="1175006" y="670447"/>
                  <a:pt x="1095550" y="670447"/>
                </a:cubicBezTo>
                <a:cubicBezTo>
                  <a:pt x="1091812" y="670447"/>
                  <a:pt x="1089320" y="669201"/>
                  <a:pt x="1085580" y="669201"/>
                </a:cubicBezTo>
                <a:lnTo>
                  <a:pt x="1085580" y="740233"/>
                </a:lnTo>
                <a:lnTo>
                  <a:pt x="1313664" y="740233"/>
                </a:lnTo>
                <a:lnTo>
                  <a:pt x="1372798" y="747309"/>
                </a:lnTo>
                <a:lnTo>
                  <a:pt x="1373548" y="747399"/>
                </a:lnTo>
                <a:cubicBezTo>
                  <a:pt x="1423500" y="763054"/>
                  <a:pt x="1447336" y="808150"/>
                  <a:pt x="1478184" y="918438"/>
                </a:cubicBezTo>
                <a:lnTo>
                  <a:pt x="1501864" y="1023117"/>
                </a:lnTo>
                <a:cubicBezTo>
                  <a:pt x="1509342" y="1058010"/>
                  <a:pt x="1496880" y="1094150"/>
                  <a:pt x="1469460" y="1117827"/>
                </a:cubicBezTo>
                <a:cubicBezTo>
                  <a:pt x="1364764" y="1203814"/>
                  <a:pt x="1233896" y="1251169"/>
                  <a:pt x="1098044" y="1251169"/>
                </a:cubicBezTo>
                <a:cubicBezTo>
                  <a:pt x="963436" y="1251169"/>
                  <a:pt x="831322" y="1203814"/>
                  <a:pt x="726628" y="1117827"/>
                </a:cubicBezTo>
                <a:cubicBezTo>
                  <a:pt x="699208" y="1094150"/>
                  <a:pt x="686744" y="1058010"/>
                  <a:pt x="694222" y="1023117"/>
                </a:cubicBezTo>
                <a:lnTo>
                  <a:pt x="717904" y="919684"/>
                </a:lnTo>
                <a:cubicBezTo>
                  <a:pt x="719150" y="918438"/>
                  <a:pt x="719150" y="918438"/>
                  <a:pt x="719150" y="918438"/>
                </a:cubicBezTo>
                <a:lnTo>
                  <a:pt x="66058" y="918438"/>
                </a:lnTo>
                <a:cubicBezTo>
                  <a:pt x="29912" y="918438"/>
                  <a:pt x="0" y="888529"/>
                  <a:pt x="0" y="852390"/>
                </a:cubicBezTo>
                <a:lnTo>
                  <a:pt x="0" y="150788"/>
                </a:lnTo>
                <a:cubicBezTo>
                  <a:pt x="0" y="113403"/>
                  <a:pt x="29912" y="83494"/>
                  <a:pt x="66058" y="83494"/>
                </a:cubicBezTo>
                <a:lnTo>
                  <a:pt x="167012" y="83494"/>
                </a:lnTo>
                <a:lnTo>
                  <a:pt x="167012" y="61063"/>
                </a:lnTo>
                <a:cubicBezTo>
                  <a:pt x="167012" y="27416"/>
                  <a:pt x="194432" y="0"/>
                  <a:pt x="228084"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0" name="Freeform 313">
            <a:extLst>
              <a:ext uri="{FF2B5EF4-FFF2-40B4-BE49-F238E27FC236}">
                <a16:creationId xmlns:a16="http://schemas.microsoft.com/office/drawing/2014/main" id="{0A7EA472-12A1-1246-998B-E416A39B2F6A}"/>
              </a:ext>
            </a:extLst>
          </p:cNvPr>
          <p:cNvSpPr>
            <a:spLocks noChangeArrowheads="1"/>
          </p:cNvSpPr>
          <p:nvPr/>
        </p:nvSpPr>
        <p:spPr bwMode="auto">
          <a:xfrm>
            <a:off x="2218437" y="2207593"/>
            <a:ext cx="3511186" cy="1112342"/>
          </a:xfrm>
          <a:custGeom>
            <a:avLst/>
            <a:gdLst>
              <a:gd name="T0" fmla="*/ 5740 w 5741"/>
              <a:gd name="T1" fmla="*/ 0 h 1787"/>
              <a:gd name="T2" fmla="*/ 0 w 5741"/>
              <a:gd name="T3" fmla="*/ 0 h 1787"/>
              <a:gd name="T4" fmla="*/ 0 w 5741"/>
              <a:gd name="T5" fmla="*/ 0 h 1787"/>
              <a:gd name="T6" fmla="*/ 398 w 5741"/>
              <a:gd name="T7" fmla="*/ 894 h 1787"/>
              <a:gd name="T8" fmla="*/ 398 w 5741"/>
              <a:gd name="T9" fmla="*/ 894 h 1787"/>
              <a:gd name="T10" fmla="*/ 0 w 5741"/>
              <a:gd name="T11" fmla="*/ 1786 h 1787"/>
              <a:gd name="T12" fmla="*/ 5740 w 5741"/>
              <a:gd name="T13" fmla="*/ 1786 h 1787"/>
              <a:gd name="T14" fmla="*/ 5740 w 5741"/>
              <a:gd name="T15" fmla="*/ 0 h 1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1" h="1787">
                <a:moveTo>
                  <a:pt x="5740" y="0"/>
                </a:moveTo>
                <a:lnTo>
                  <a:pt x="0" y="0"/>
                </a:lnTo>
                <a:lnTo>
                  <a:pt x="0" y="0"/>
                </a:lnTo>
                <a:cubicBezTo>
                  <a:pt x="244" y="220"/>
                  <a:pt x="398" y="539"/>
                  <a:pt x="398" y="894"/>
                </a:cubicBezTo>
                <a:lnTo>
                  <a:pt x="398" y="894"/>
                </a:lnTo>
                <a:cubicBezTo>
                  <a:pt x="398" y="1247"/>
                  <a:pt x="244" y="1567"/>
                  <a:pt x="0" y="1786"/>
                </a:cubicBezTo>
                <a:lnTo>
                  <a:pt x="5740" y="1786"/>
                </a:lnTo>
                <a:lnTo>
                  <a:pt x="5740" y="0"/>
                </a:lnTo>
              </a:path>
            </a:pathLst>
          </a:custGeom>
          <a:solidFill>
            <a:schemeClr val="accent1">
              <a:alpha val="75203"/>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1" name="Freeform 314">
            <a:extLst>
              <a:ext uri="{FF2B5EF4-FFF2-40B4-BE49-F238E27FC236}">
                <a16:creationId xmlns:a16="http://schemas.microsoft.com/office/drawing/2014/main" id="{FB10AF1E-9C75-1D49-90E8-5C21A5F6B010}"/>
              </a:ext>
            </a:extLst>
          </p:cNvPr>
          <p:cNvSpPr>
            <a:spLocks noChangeArrowheads="1"/>
          </p:cNvSpPr>
          <p:nvPr/>
        </p:nvSpPr>
        <p:spPr bwMode="auto">
          <a:xfrm>
            <a:off x="970813" y="2015337"/>
            <a:ext cx="1496857" cy="1496854"/>
          </a:xfrm>
          <a:custGeom>
            <a:avLst/>
            <a:gdLst>
              <a:gd name="T0" fmla="*/ 2004 w 2403"/>
              <a:gd name="T1" fmla="*/ 308 h 2403"/>
              <a:gd name="T2" fmla="*/ 2004 w 2403"/>
              <a:gd name="T3" fmla="*/ 308 h 2403"/>
              <a:gd name="T4" fmla="*/ 1201 w 2403"/>
              <a:gd name="T5" fmla="*/ 0 h 2403"/>
              <a:gd name="T6" fmla="*/ 1201 w 2403"/>
              <a:gd name="T7" fmla="*/ 0 h 2403"/>
              <a:gd name="T8" fmla="*/ 0 w 2403"/>
              <a:gd name="T9" fmla="*/ 1202 h 2403"/>
              <a:gd name="T10" fmla="*/ 0 w 2403"/>
              <a:gd name="T11" fmla="*/ 1202 h 2403"/>
              <a:gd name="T12" fmla="*/ 1201 w 2403"/>
              <a:gd name="T13" fmla="*/ 2402 h 2403"/>
              <a:gd name="T14" fmla="*/ 1201 w 2403"/>
              <a:gd name="T15" fmla="*/ 2402 h 2403"/>
              <a:gd name="T16" fmla="*/ 2004 w 2403"/>
              <a:gd name="T17" fmla="*/ 2094 h 2403"/>
              <a:gd name="T18" fmla="*/ 2004 w 2403"/>
              <a:gd name="T19" fmla="*/ 2094 h 2403"/>
              <a:gd name="T20" fmla="*/ 2402 w 2403"/>
              <a:gd name="T21" fmla="*/ 1202 h 2403"/>
              <a:gd name="T22" fmla="*/ 2402 w 2403"/>
              <a:gd name="T23" fmla="*/ 1202 h 2403"/>
              <a:gd name="T24" fmla="*/ 2004 w 2403"/>
              <a:gd name="T25" fmla="*/ 308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3" h="2403">
                <a:moveTo>
                  <a:pt x="2004" y="308"/>
                </a:moveTo>
                <a:lnTo>
                  <a:pt x="2004" y="308"/>
                </a:lnTo>
                <a:cubicBezTo>
                  <a:pt x="1791" y="117"/>
                  <a:pt x="1510" y="0"/>
                  <a:pt x="1201" y="0"/>
                </a:cubicBezTo>
                <a:lnTo>
                  <a:pt x="1201" y="0"/>
                </a:lnTo>
                <a:cubicBezTo>
                  <a:pt x="538" y="0"/>
                  <a:pt x="0" y="538"/>
                  <a:pt x="0" y="1202"/>
                </a:cubicBezTo>
                <a:lnTo>
                  <a:pt x="0" y="1202"/>
                </a:lnTo>
                <a:cubicBezTo>
                  <a:pt x="0" y="1864"/>
                  <a:pt x="538" y="2402"/>
                  <a:pt x="1201" y="2402"/>
                </a:cubicBezTo>
                <a:lnTo>
                  <a:pt x="1201" y="2402"/>
                </a:lnTo>
                <a:cubicBezTo>
                  <a:pt x="1510" y="2402"/>
                  <a:pt x="1791" y="2286"/>
                  <a:pt x="2004" y="2094"/>
                </a:cubicBezTo>
                <a:lnTo>
                  <a:pt x="2004" y="2094"/>
                </a:lnTo>
                <a:cubicBezTo>
                  <a:pt x="2248" y="1875"/>
                  <a:pt x="2402" y="1555"/>
                  <a:pt x="2402" y="1202"/>
                </a:cubicBezTo>
                <a:lnTo>
                  <a:pt x="2402" y="1202"/>
                </a:lnTo>
                <a:cubicBezTo>
                  <a:pt x="2402" y="847"/>
                  <a:pt x="2248" y="528"/>
                  <a:pt x="2004" y="308"/>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2" name="Freeform 315">
            <a:extLst>
              <a:ext uri="{FF2B5EF4-FFF2-40B4-BE49-F238E27FC236}">
                <a16:creationId xmlns:a16="http://schemas.microsoft.com/office/drawing/2014/main" id="{0C0792DC-19D5-3E4F-8803-8D7D15A40935}"/>
              </a:ext>
            </a:extLst>
          </p:cNvPr>
          <p:cNvSpPr>
            <a:spLocks noChangeArrowheads="1"/>
          </p:cNvSpPr>
          <p:nvPr/>
        </p:nvSpPr>
        <p:spPr bwMode="auto">
          <a:xfrm>
            <a:off x="5708567" y="2207594"/>
            <a:ext cx="87889" cy="1112342"/>
          </a:xfrm>
          <a:custGeom>
            <a:avLst/>
            <a:gdLst>
              <a:gd name="T0" fmla="*/ 140 w 141"/>
              <a:gd name="T1" fmla="*/ 1785 h 1786"/>
              <a:gd name="T2" fmla="*/ 0 w 141"/>
              <a:gd name="T3" fmla="*/ 1785 h 1786"/>
              <a:gd name="T4" fmla="*/ 0 w 141"/>
              <a:gd name="T5" fmla="*/ 0 h 1786"/>
              <a:gd name="T6" fmla="*/ 140 w 141"/>
              <a:gd name="T7" fmla="*/ 0 h 1786"/>
              <a:gd name="T8" fmla="*/ 140 w 141"/>
              <a:gd name="T9" fmla="*/ 1785 h 1786"/>
            </a:gdLst>
            <a:ahLst/>
            <a:cxnLst>
              <a:cxn ang="0">
                <a:pos x="T0" y="T1"/>
              </a:cxn>
              <a:cxn ang="0">
                <a:pos x="T2" y="T3"/>
              </a:cxn>
              <a:cxn ang="0">
                <a:pos x="T4" y="T5"/>
              </a:cxn>
              <a:cxn ang="0">
                <a:pos x="T6" y="T7"/>
              </a:cxn>
              <a:cxn ang="0">
                <a:pos x="T8" y="T9"/>
              </a:cxn>
            </a:cxnLst>
            <a:rect l="0" t="0" r="r" b="b"/>
            <a:pathLst>
              <a:path w="141" h="1786">
                <a:moveTo>
                  <a:pt x="140" y="1785"/>
                </a:moveTo>
                <a:lnTo>
                  <a:pt x="0" y="1785"/>
                </a:lnTo>
                <a:lnTo>
                  <a:pt x="0" y="0"/>
                </a:lnTo>
                <a:lnTo>
                  <a:pt x="140" y="0"/>
                </a:lnTo>
                <a:lnTo>
                  <a:pt x="140" y="1785"/>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3" name="Freeform 316">
            <a:extLst>
              <a:ext uri="{FF2B5EF4-FFF2-40B4-BE49-F238E27FC236}">
                <a16:creationId xmlns:a16="http://schemas.microsoft.com/office/drawing/2014/main" id="{D0206E2D-A1F2-904E-A141-BF1A58F354A7}"/>
              </a:ext>
            </a:extLst>
          </p:cNvPr>
          <p:cNvSpPr>
            <a:spLocks noChangeArrowheads="1"/>
          </p:cNvSpPr>
          <p:nvPr/>
        </p:nvSpPr>
        <p:spPr bwMode="auto">
          <a:xfrm>
            <a:off x="2220483" y="3819802"/>
            <a:ext cx="3575974" cy="1112343"/>
          </a:xfrm>
          <a:custGeom>
            <a:avLst/>
            <a:gdLst>
              <a:gd name="T0" fmla="*/ 5740 w 5741"/>
              <a:gd name="T1" fmla="*/ 0 h 1787"/>
              <a:gd name="T2" fmla="*/ 0 w 5741"/>
              <a:gd name="T3" fmla="*/ 0 h 1787"/>
              <a:gd name="T4" fmla="*/ 0 w 5741"/>
              <a:gd name="T5" fmla="*/ 0 h 1787"/>
              <a:gd name="T6" fmla="*/ 398 w 5741"/>
              <a:gd name="T7" fmla="*/ 892 h 1787"/>
              <a:gd name="T8" fmla="*/ 398 w 5741"/>
              <a:gd name="T9" fmla="*/ 892 h 1787"/>
              <a:gd name="T10" fmla="*/ 0 w 5741"/>
              <a:gd name="T11" fmla="*/ 1786 h 1787"/>
              <a:gd name="T12" fmla="*/ 5740 w 5741"/>
              <a:gd name="T13" fmla="*/ 1786 h 1787"/>
              <a:gd name="T14" fmla="*/ 5740 w 5741"/>
              <a:gd name="T15" fmla="*/ 0 h 1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1" h="1787">
                <a:moveTo>
                  <a:pt x="5740" y="0"/>
                </a:moveTo>
                <a:lnTo>
                  <a:pt x="0" y="0"/>
                </a:lnTo>
                <a:lnTo>
                  <a:pt x="0" y="0"/>
                </a:lnTo>
                <a:cubicBezTo>
                  <a:pt x="244" y="220"/>
                  <a:pt x="398" y="539"/>
                  <a:pt x="398" y="892"/>
                </a:cubicBezTo>
                <a:lnTo>
                  <a:pt x="398" y="892"/>
                </a:lnTo>
                <a:cubicBezTo>
                  <a:pt x="398" y="1247"/>
                  <a:pt x="244" y="1566"/>
                  <a:pt x="0" y="1786"/>
                </a:cubicBezTo>
                <a:lnTo>
                  <a:pt x="5740" y="1786"/>
                </a:lnTo>
                <a:lnTo>
                  <a:pt x="5740" y="0"/>
                </a:lnTo>
              </a:path>
            </a:pathLst>
          </a:custGeom>
          <a:solidFill>
            <a:schemeClr val="accent2">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4" name="Freeform 317">
            <a:extLst>
              <a:ext uri="{FF2B5EF4-FFF2-40B4-BE49-F238E27FC236}">
                <a16:creationId xmlns:a16="http://schemas.microsoft.com/office/drawing/2014/main" id="{16A74F05-727F-884D-9BA7-80376D43F089}"/>
              </a:ext>
            </a:extLst>
          </p:cNvPr>
          <p:cNvSpPr>
            <a:spLocks noChangeArrowheads="1"/>
          </p:cNvSpPr>
          <p:nvPr/>
        </p:nvSpPr>
        <p:spPr bwMode="auto">
          <a:xfrm>
            <a:off x="970813" y="3630292"/>
            <a:ext cx="1496857" cy="1494109"/>
          </a:xfrm>
          <a:custGeom>
            <a:avLst/>
            <a:gdLst>
              <a:gd name="T0" fmla="*/ 2004 w 2403"/>
              <a:gd name="T1" fmla="*/ 307 h 2401"/>
              <a:gd name="T2" fmla="*/ 2004 w 2403"/>
              <a:gd name="T3" fmla="*/ 307 h 2401"/>
              <a:gd name="T4" fmla="*/ 1201 w 2403"/>
              <a:gd name="T5" fmla="*/ 0 h 2401"/>
              <a:gd name="T6" fmla="*/ 1201 w 2403"/>
              <a:gd name="T7" fmla="*/ 0 h 2401"/>
              <a:gd name="T8" fmla="*/ 0 w 2403"/>
              <a:gd name="T9" fmla="*/ 1199 h 2401"/>
              <a:gd name="T10" fmla="*/ 0 w 2403"/>
              <a:gd name="T11" fmla="*/ 1199 h 2401"/>
              <a:gd name="T12" fmla="*/ 1201 w 2403"/>
              <a:gd name="T13" fmla="*/ 2400 h 2401"/>
              <a:gd name="T14" fmla="*/ 1201 w 2403"/>
              <a:gd name="T15" fmla="*/ 2400 h 2401"/>
              <a:gd name="T16" fmla="*/ 2004 w 2403"/>
              <a:gd name="T17" fmla="*/ 2093 h 2401"/>
              <a:gd name="T18" fmla="*/ 2004 w 2403"/>
              <a:gd name="T19" fmla="*/ 2093 h 2401"/>
              <a:gd name="T20" fmla="*/ 2402 w 2403"/>
              <a:gd name="T21" fmla="*/ 1199 h 2401"/>
              <a:gd name="T22" fmla="*/ 2402 w 2403"/>
              <a:gd name="T23" fmla="*/ 1199 h 2401"/>
              <a:gd name="T24" fmla="*/ 2004 w 2403"/>
              <a:gd name="T25" fmla="*/ 307 h 2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3" h="2401">
                <a:moveTo>
                  <a:pt x="2004" y="307"/>
                </a:moveTo>
                <a:lnTo>
                  <a:pt x="2004" y="307"/>
                </a:lnTo>
                <a:cubicBezTo>
                  <a:pt x="1791" y="116"/>
                  <a:pt x="1510" y="0"/>
                  <a:pt x="1201" y="0"/>
                </a:cubicBezTo>
                <a:lnTo>
                  <a:pt x="1201" y="0"/>
                </a:lnTo>
                <a:cubicBezTo>
                  <a:pt x="538" y="0"/>
                  <a:pt x="0" y="537"/>
                  <a:pt x="0" y="1199"/>
                </a:cubicBezTo>
                <a:lnTo>
                  <a:pt x="0" y="1199"/>
                </a:lnTo>
                <a:cubicBezTo>
                  <a:pt x="0" y="1863"/>
                  <a:pt x="538" y="2400"/>
                  <a:pt x="1201" y="2400"/>
                </a:cubicBezTo>
                <a:lnTo>
                  <a:pt x="1201" y="2400"/>
                </a:lnTo>
                <a:cubicBezTo>
                  <a:pt x="1510" y="2400"/>
                  <a:pt x="1791" y="2284"/>
                  <a:pt x="2004" y="2093"/>
                </a:cubicBezTo>
                <a:lnTo>
                  <a:pt x="2004" y="2093"/>
                </a:lnTo>
                <a:cubicBezTo>
                  <a:pt x="2248" y="1873"/>
                  <a:pt x="2402" y="1554"/>
                  <a:pt x="2402" y="1199"/>
                </a:cubicBezTo>
                <a:lnTo>
                  <a:pt x="2402" y="1199"/>
                </a:lnTo>
                <a:cubicBezTo>
                  <a:pt x="2402" y="846"/>
                  <a:pt x="2248" y="527"/>
                  <a:pt x="2004" y="307"/>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5" name="Freeform 318">
            <a:extLst>
              <a:ext uri="{FF2B5EF4-FFF2-40B4-BE49-F238E27FC236}">
                <a16:creationId xmlns:a16="http://schemas.microsoft.com/office/drawing/2014/main" id="{F82E6499-7F7C-3747-A8E6-AEF0833C9E2F}"/>
              </a:ext>
            </a:extLst>
          </p:cNvPr>
          <p:cNvSpPr>
            <a:spLocks noChangeArrowheads="1"/>
          </p:cNvSpPr>
          <p:nvPr/>
        </p:nvSpPr>
        <p:spPr bwMode="auto">
          <a:xfrm>
            <a:off x="5708567" y="3819802"/>
            <a:ext cx="87889" cy="1112343"/>
          </a:xfrm>
          <a:custGeom>
            <a:avLst/>
            <a:gdLst>
              <a:gd name="T0" fmla="*/ 140 w 141"/>
              <a:gd name="T1" fmla="*/ 1786 h 1787"/>
              <a:gd name="T2" fmla="*/ 0 w 141"/>
              <a:gd name="T3" fmla="*/ 1786 h 1787"/>
              <a:gd name="T4" fmla="*/ 0 w 141"/>
              <a:gd name="T5" fmla="*/ 0 h 1787"/>
              <a:gd name="T6" fmla="*/ 140 w 141"/>
              <a:gd name="T7" fmla="*/ 0 h 1787"/>
              <a:gd name="T8" fmla="*/ 140 w 141"/>
              <a:gd name="T9" fmla="*/ 1786 h 1787"/>
            </a:gdLst>
            <a:ahLst/>
            <a:cxnLst>
              <a:cxn ang="0">
                <a:pos x="T0" y="T1"/>
              </a:cxn>
              <a:cxn ang="0">
                <a:pos x="T2" y="T3"/>
              </a:cxn>
              <a:cxn ang="0">
                <a:pos x="T4" y="T5"/>
              </a:cxn>
              <a:cxn ang="0">
                <a:pos x="T6" y="T7"/>
              </a:cxn>
              <a:cxn ang="0">
                <a:pos x="T8" y="T9"/>
              </a:cxn>
            </a:cxnLst>
            <a:rect l="0" t="0" r="r" b="b"/>
            <a:pathLst>
              <a:path w="141" h="1787">
                <a:moveTo>
                  <a:pt x="140" y="1786"/>
                </a:moveTo>
                <a:lnTo>
                  <a:pt x="0" y="1786"/>
                </a:lnTo>
                <a:lnTo>
                  <a:pt x="0" y="0"/>
                </a:lnTo>
                <a:lnTo>
                  <a:pt x="140" y="0"/>
                </a:lnTo>
                <a:lnTo>
                  <a:pt x="140" y="1786"/>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6" name="Freeform 319">
            <a:extLst>
              <a:ext uri="{FF2B5EF4-FFF2-40B4-BE49-F238E27FC236}">
                <a16:creationId xmlns:a16="http://schemas.microsoft.com/office/drawing/2014/main" id="{C8BDFB9C-95A2-C946-8359-5A1BE155876E}"/>
              </a:ext>
            </a:extLst>
          </p:cNvPr>
          <p:cNvSpPr>
            <a:spLocks noChangeArrowheads="1"/>
          </p:cNvSpPr>
          <p:nvPr/>
        </p:nvSpPr>
        <p:spPr bwMode="auto">
          <a:xfrm>
            <a:off x="2171960" y="5468755"/>
            <a:ext cx="3575974" cy="1112342"/>
          </a:xfrm>
          <a:custGeom>
            <a:avLst/>
            <a:gdLst>
              <a:gd name="T0" fmla="*/ 5740 w 5741"/>
              <a:gd name="T1" fmla="*/ 0 h 1787"/>
              <a:gd name="T2" fmla="*/ 0 w 5741"/>
              <a:gd name="T3" fmla="*/ 0 h 1787"/>
              <a:gd name="T4" fmla="*/ 0 w 5741"/>
              <a:gd name="T5" fmla="*/ 0 h 1787"/>
              <a:gd name="T6" fmla="*/ 398 w 5741"/>
              <a:gd name="T7" fmla="*/ 893 h 1787"/>
              <a:gd name="T8" fmla="*/ 398 w 5741"/>
              <a:gd name="T9" fmla="*/ 893 h 1787"/>
              <a:gd name="T10" fmla="*/ 0 w 5741"/>
              <a:gd name="T11" fmla="*/ 1786 h 1787"/>
              <a:gd name="T12" fmla="*/ 5740 w 5741"/>
              <a:gd name="T13" fmla="*/ 1786 h 1787"/>
              <a:gd name="T14" fmla="*/ 5740 w 5741"/>
              <a:gd name="T15" fmla="*/ 0 h 1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1" h="1787">
                <a:moveTo>
                  <a:pt x="5740" y="0"/>
                </a:moveTo>
                <a:lnTo>
                  <a:pt x="0" y="0"/>
                </a:lnTo>
                <a:lnTo>
                  <a:pt x="0" y="0"/>
                </a:lnTo>
                <a:cubicBezTo>
                  <a:pt x="244" y="220"/>
                  <a:pt x="398" y="538"/>
                  <a:pt x="398" y="893"/>
                </a:cubicBezTo>
                <a:lnTo>
                  <a:pt x="398" y="893"/>
                </a:lnTo>
                <a:cubicBezTo>
                  <a:pt x="398" y="1248"/>
                  <a:pt x="244" y="1566"/>
                  <a:pt x="0" y="1786"/>
                </a:cubicBezTo>
                <a:lnTo>
                  <a:pt x="5740" y="1786"/>
                </a:lnTo>
                <a:lnTo>
                  <a:pt x="5740" y="0"/>
                </a:lnTo>
              </a:path>
            </a:pathLst>
          </a:custGeom>
          <a:solidFill>
            <a:schemeClr val="accent3">
              <a:alpha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7" name="Freeform 320">
            <a:extLst>
              <a:ext uri="{FF2B5EF4-FFF2-40B4-BE49-F238E27FC236}">
                <a16:creationId xmlns:a16="http://schemas.microsoft.com/office/drawing/2014/main" id="{65B0B9C0-2FC8-154A-B112-D2784A6FAD75}"/>
              </a:ext>
            </a:extLst>
          </p:cNvPr>
          <p:cNvSpPr>
            <a:spLocks noChangeArrowheads="1"/>
          </p:cNvSpPr>
          <p:nvPr/>
        </p:nvSpPr>
        <p:spPr bwMode="auto">
          <a:xfrm>
            <a:off x="970813" y="5242500"/>
            <a:ext cx="1496857" cy="1496856"/>
          </a:xfrm>
          <a:custGeom>
            <a:avLst/>
            <a:gdLst>
              <a:gd name="T0" fmla="*/ 2004 w 2403"/>
              <a:gd name="T1" fmla="*/ 308 h 2402"/>
              <a:gd name="T2" fmla="*/ 2004 w 2403"/>
              <a:gd name="T3" fmla="*/ 308 h 2402"/>
              <a:gd name="T4" fmla="*/ 1201 w 2403"/>
              <a:gd name="T5" fmla="*/ 0 h 2402"/>
              <a:gd name="T6" fmla="*/ 1201 w 2403"/>
              <a:gd name="T7" fmla="*/ 0 h 2402"/>
              <a:gd name="T8" fmla="*/ 0 w 2403"/>
              <a:gd name="T9" fmla="*/ 1201 h 2402"/>
              <a:gd name="T10" fmla="*/ 0 w 2403"/>
              <a:gd name="T11" fmla="*/ 1201 h 2402"/>
              <a:gd name="T12" fmla="*/ 1201 w 2403"/>
              <a:gd name="T13" fmla="*/ 2401 h 2402"/>
              <a:gd name="T14" fmla="*/ 1201 w 2403"/>
              <a:gd name="T15" fmla="*/ 2401 h 2402"/>
              <a:gd name="T16" fmla="*/ 2004 w 2403"/>
              <a:gd name="T17" fmla="*/ 2094 h 2402"/>
              <a:gd name="T18" fmla="*/ 2004 w 2403"/>
              <a:gd name="T19" fmla="*/ 2094 h 2402"/>
              <a:gd name="T20" fmla="*/ 2402 w 2403"/>
              <a:gd name="T21" fmla="*/ 1201 h 2402"/>
              <a:gd name="T22" fmla="*/ 2402 w 2403"/>
              <a:gd name="T23" fmla="*/ 1201 h 2402"/>
              <a:gd name="T24" fmla="*/ 2004 w 2403"/>
              <a:gd name="T25" fmla="*/ 308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3" h="2402">
                <a:moveTo>
                  <a:pt x="2004" y="308"/>
                </a:moveTo>
                <a:lnTo>
                  <a:pt x="2004" y="308"/>
                </a:lnTo>
                <a:cubicBezTo>
                  <a:pt x="1791" y="117"/>
                  <a:pt x="1510" y="0"/>
                  <a:pt x="1201" y="0"/>
                </a:cubicBezTo>
                <a:lnTo>
                  <a:pt x="1201" y="0"/>
                </a:lnTo>
                <a:cubicBezTo>
                  <a:pt x="538" y="0"/>
                  <a:pt x="0" y="538"/>
                  <a:pt x="0" y="1201"/>
                </a:cubicBezTo>
                <a:lnTo>
                  <a:pt x="0" y="1201"/>
                </a:lnTo>
                <a:cubicBezTo>
                  <a:pt x="0" y="1864"/>
                  <a:pt x="538" y="2401"/>
                  <a:pt x="1201" y="2401"/>
                </a:cubicBezTo>
                <a:lnTo>
                  <a:pt x="1201" y="2401"/>
                </a:lnTo>
                <a:cubicBezTo>
                  <a:pt x="1510" y="2401"/>
                  <a:pt x="1791" y="2285"/>
                  <a:pt x="2004" y="2094"/>
                </a:cubicBezTo>
                <a:lnTo>
                  <a:pt x="2004" y="2094"/>
                </a:lnTo>
                <a:cubicBezTo>
                  <a:pt x="2248" y="1874"/>
                  <a:pt x="2402" y="1556"/>
                  <a:pt x="2402" y="1201"/>
                </a:cubicBezTo>
                <a:lnTo>
                  <a:pt x="2402" y="1201"/>
                </a:lnTo>
                <a:cubicBezTo>
                  <a:pt x="2402" y="846"/>
                  <a:pt x="2248" y="528"/>
                  <a:pt x="2004" y="30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8" name="Freeform 321">
            <a:extLst>
              <a:ext uri="{FF2B5EF4-FFF2-40B4-BE49-F238E27FC236}">
                <a16:creationId xmlns:a16="http://schemas.microsoft.com/office/drawing/2014/main" id="{7AA34499-9357-BD43-9914-B3F6FC3A236E}"/>
              </a:ext>
            </a:extLst>
          </p:cNvPr>
          <p:cNvSpPr>
            <a:spLocks noChangeArrowheads="1"/>
          </p:cNvSpPr>
          <p:nvPr/>
        </p:nvSpPr>
        <p:spPr bwMode="auto">
          <a:xfrm>
            <a:off x="5705820" y="5468755"/>
            <a:ext cx="87889" cy="1112342"/>
          </a:xfrm>
          <a:custGeom>
            <a:avLst/>
            <a:gdLst>
              <a:gd name="T0" fmla="*/ 140 w 141"/>
              <a:gd name="T1" fmla="*/ 1786 h 1787"/>
              <a:gd name="T2" fmla="*/ 0 w 141"/>
              <a:gd name="T3" fmla="*/ 1786 h 1787"/>
              <a:gd name="T4" fmla="*/ 0 w 141"/>
              <a:gd name="T5" fmla="*/ 0 h 1787"/>
              <a:gd name="T6" fmla="*/ 140 w 141"/>
              <a:gd name="T7" fmla="*/ 0 h 1787"/>
              <a:gd name="T8" fmla="*/ 140 w 141"/>
              <a:gd name="T9" fmla="*/ 1786 h 1787"/>
            </a:gdLst>
            <a:ahLst/>
            <a:cxnLst>
              <a:cxn ang="0">
                <a:pos x="T0" y="T1"/>
              </a:cxn>
              <a:cxn ang="0">
                <a:pos x="T2" y="T3"/>
              </a:cxn>
              <a:cxn ang="0">
                <a:pos x="T4" y="T5"/>
              </a:cxn>
              <a:cxn ang="0">
                <a:pos x="T6" y="T7"/>
              </a:cxn>
              <a:cxn ang="0">
                <a:pos x="T8" y="T9"/>
              </a:cxn>
            </a:cxnLst>
            <a:rect l="0" t="0" r="r" b="b"/>
            <a:pathLst>
              <a:path w="141" h="1787">
                <a:moveTo>
                  <a:pt x="140" y="1786"/>
                </a:moveTo>
                <a:lnTo>
                  <a:pt x="0" y="1786"/>
                </a:lnTo>
                <a:lnTo>
                  <a:pt x="0" y="0"/>
                </a:lnTo>
                <a:lnTo>
                  <a:pt x="140" y="0"/>
                </a:lnTo>
                <a:lnTo>
                  <a:pt x="140" y="1786"/>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49" name="Freeform 48">
            <a:extLst>
              <a:ext uri="{FF2B5EF4-FFF2-40B4-BE49-F238E27FC236}">
                <a16:creationId xmlns:a16="http://schemas.microsoft.com/office/drawing/2014/main" id="{C9210558-9782-EB4A-842A-D2BA6F29D840}"/>
              </a:ext>
            </a:extLst>
          </p:cNvPr>
          <p:cNvSpPr>
            <a:spLocks noChangeArrowheads="1"/>
          </p:cNvSpPr>
          <p:nvPr/>
        </p:nvSpPr>
        <p:spPr bwMode="auto">
          <a:xfrm>
            <a:off x="1332413" y="4053257"/>
            <a:ext cx="772093" cy="644809"/>
          </a:xfrm>
          <a:custGeom>
            <a:avLst/>
            <a:gdLst>
              <a:gd name="connsiteX0" fmla="*/ 1027425 w 1544186"/>
              <a:gd name="connsiteY0" fmla="*/ 916701 h 1289617"/>
              <a:gd name="connsiteX1" fmla="*/ 1011237 w 1544186"/>
              <a:gd name="connsiteY1" fmla="*/ 935409 h 1289617"/>
              <a:gd name="connsiteX2" fmla="*/ 1027425 w 1544186"/>
              <a:gd name="connsiteY2" fmla="*/ 951622 h 1289617"/>
              <a:gd name="connsiteX3" fmla="*/ 1044858 w 1544186"/>
              <a:gd name="connsiteY3" fmla="*/ 935409 h 1289617"/>
              <a:gd name="connsiteX4" fmla="*/ 1027425 w 1544186"/>
              <a:gd name="connsiteY4" fmla="*/ 916701 h 1289617"/>
              <a:gd name="connsiteX5" fmla="*/ 317152 w 1544186"/>
              <a:gd name="connsiteY5" fmla="*/ 900859 h 1289617"/>
              <a:gd name="connsiteX6" fmla="*/ 335796 w 1544186"/>
              <a:gd name="connsiteY6" fmla="*/ 920924 h 1289617"/>
              <a:gd name="connsiteX7" fmla="*/ 335796 w 1544186"/>
              <a:gd name="connsiteY7" fmla="*/ 1269545 h 1289617"/>
              <a:gd name="connsiteX8" fmla="*/ 317152 w 1544186"/>
              <a:gd name="connsiteY8" fmla="*/ 1289610 h 1289617"/>
              <a:gd name="connsiteX9" fmla="*/ 298508 w 1544186"/>
              <a:gd name="connsiteY9" fmla="*/ 1269545 h 1289617"/>
              <a:gd name="connsiteX10" fmla="*/ 298508 w 1544186"/>
              <a:gd name="connsiteY10" fmla="*/ 920924 h 1289617"/>
              <a:gd name="connsiteX11" fmla="*/ 317152 w 1544186"/>
              <a:gd name="connsiteY11" fmla="*/ 900859 h 1289617"/>
              <a:gd name="connsiteX12" fmla="*/ 1047348 w 1544186"/>
              <a:gd name="connsiteY12" fmla="*/ 233228 h 1289617"/>
              <a:gd name="connsiteX13" fmla="*/ 1047348 w 1544186"/>
              <a:gd name="connsiteY13" fmla="*/ 430288 h 1289617"/>
              <a:gd name="connsiteX14" fmla="*/ 1052329 w 1544186"/>
              <a:gd name="connsiteY14" fmla="*/ 434029 h 1289617"/>
              <a:gd name="connsiteX15" fmla="*/ 1246581 w 1544186"/>
              <a:gd name="connsiteY15" fmla="*/ 434029 h 1289617"/>
              <a:gd name="connsiteX16" fmla="*/ 1047348 w 1544186"/>
              <a:gd name="connsiteY16" fmla="*/ 233228 h 1289617"/>
              <a:gd name="connsiteX17" fmla="*/ 1008746 w 1544186"/>
              <a:gd name="connsiteY17" fmla="*/ 233228 h 1289617"/>
              <a:gd name="connsiteX18" fmla="*/ 807023 w 1544186"/>
              <a:gd name="connsiteY18" fmla="*/ 453985 h 1289617"/>
              <a:gd name="connsiteX19" fmla="*/ 839398 w 1544186"/>
              <a:gd name="connsiteY19" fmla="*/ 566234 h 1289617"/>
              <a:gd name="connsiteX20" fmla="*/ 890452 w 1544186"/>
              <a:gd name="connsiteY20" fmla="*/ 598661 h 1289617"/>
              <a:gd name="connsiteX21" fmla="*/ 905394 w 1544186"/>
              <a:gd name="connsiteY21" fmla="*/ 637325 h 1289617"/>
              <a:gd name="connsiteX22" fmla="*/ 1027425 w 1544186"/>
              <a:gd name="connsiteY22" fmla="*/ 674741 h 1289617"/>
              <a:gd name="connsiteX23" fmla="*/ 1246581 w 1544186"/>
              <a:gd name="connsiteY23" fmla="*/ 472693 h 1289617"/>
              <a:gd name="connsiteX24" fmla="*/ 1052329 w 1544186"/>
              <a:gd name="connsiteY24" fmla="*/ 472693 h 1289617"/>
              <a:gd name="connsiteX25" fmla="*/ 1008746 w 1544186"/>
              <a:gd name="connsiteY25" fmla="*/ 430288 h 1289617"/>
              <a:gd name="connsiteX26" fmla="*/ 600318 w 1544186"/>
              <a:gd name="connsiteY26" fmla="*/ 150912 h 1289617"/>
              <a:gd name="connsiteX27" fmla="*/ 585376 w 1544186"/>
              <a:gd name="connsiteY27" fmla="*/ 165879 h 1289617"/>
              <a:gd name="connsiteX28" fmla="*/ 585376 w 1544186"/>
              <a:gd name="connsiteY28" fmla="*/ 546278 h 1289617"/>
              <a:gd name="connsiteX29" fmla="*/ 595337 w 1544186"/>
              <a:gd name="connsiteY29" fmla="*/ 569975 h 1289617"/>
              <a:gd name="connsiteX30" fmla="*/ 641410 w 1544186"/>
              <a:gd name="connsiteY30" fmla="*/ 668505 h 1289617"/>
              <a:gd name="connsiteX31" fmla="*/ 778383 w 1544186"/>
              <a:gd name="connsiteY31" fmla="*/ 579953 h 1289617"/>
              <a:gd name="connsiteX32" fmla="*/ 795816 w 1544186"/>
              <a:gd name="connsiteY32" fmla="*/ 571223 h 1289617"/>
              <a:gd name="connsiteX33" fmla="*/ 768421 w 1544186"/>
              <a:gd name="connsiteY33" fmla="*/ 453985 h 1289617"/>
              <a:gd name="connsiteX34" fmla="*/ 1027425 w 1544186"/>
              <a:gd name="connsiteY34" fmla="*/ 193318 h 1289617"/>
              <a:gd name="connsiteX35" fmla="*/ 1287673 w 1544186"/>
              <a:gd name="connsiteY35" fmla="*/ 453985 h 1289617"/>
              <a:gd name="connsiteX36" fmla="*/ 1027425 w 1544186"/>
              <a:gd name="connsiteY36" fmla="*/ 713405 h 1289617"/>
              <a:gd name="connsiteX37" fmla="*/ 899168 w 1544186"/>
              <a:gd name="connsiteY37" fmla="*/ 678483 h 1289617"/>
              <a:gd name="connsiteX38" fmla="*/ 871774 w 1544186"/>
              <a:gd name="connsiteY38" fmla="*/ 712158 h 1289617"/>
              <a:gd name="connsiteX39" fmla="*/ 790835 w 1544186"/>
              <a:gd name="connsiteY39" fmla="*/ 768282 h 1289617"/>
              <a:gd name="connsiteX40" fmla="*/ 1448305 w 1544186"/>
              <a:gd name="connsiteY40" fmla="*/ 768282 h 1289617"/>
              <a:gd name="connsiteX41" fmla="*/ 1463247 w 1544186"/>
              <a:gd name="connsiteY41" fmla="*/ 754563 h 1289617"/>
              <a:gd name="connsiteX42" fmla="*/ 1463247 w 1544186"/>
              <a:gd name="connsiteY42" fmla="*/ 165879 h 1289617"/>
              <a:gd name="connsiteX43" fmla="*/ 1448305 w 1544186"/>
              <a:gd name="connsiteY43" fmla="*/ 150912 h 1289617"/>
              <a:gd name="connsiteX44" fmla="*/ 317116 w 1544186"/>
              <a:gd name="connsiteY44" fmla="*/ 126295 h 1289617"/>
              <a:gd name="connsiteX45" fmla="*/ 210574 w 1544186"/>
              <a:gd name="connsiteY45" fmla="*/ 232836 h 1289617"/>
              <a:gd name="connsiteX46" fmla="*/ 317116 w 1544186"/>
              <a:gd name="connsiteY46" fmla="*/ 338138 h 1289617"/>
              <a:gd name="connsiteX47" fmla="*/ 423657 w 1544186"/>
              <a:gd name="connsiteY47" fmla="*/ 232836 h 1289617"/>
              <a:gd name="connsiteX48" fmla="*/ 317116 w 1544186"/>
              <a:gd name="connsiteY48" fmla="*/ 126295 h 1289617"/>
              <a:gd name="connsiteX49" fmla="*/ 317116 w 1544186"/>
              <a:gd name="connsiteY49" fmla="*/ 87891 h 1289617"/>
              <a:gd name="connsiteX50" fmla="*/ 462061 w 1544186"/>
              <a:gd name="connsiteY50" fmla="*/ 232836 h 1289617"/>
              <a:gd name="connsiteX51" fmla="*/ 317116 w 1544186"/>
              <a:gd name="connsiteY51" fmla="*/ 377781 h 1289617"/>
              <a:gd name="connsiteX52" fmla="*/ 172170 w 1544186"/>
              <a:gd name="connsiteY52" fmla="*/ 232836 h 1289617"/>
              <a:gd name="connsiteX53" fmla="*/ 317116 w 1544186"/>
              <a:gd name="connsiteY53" fmla="*/ 87891 h 1289617"/>
              <a:gd name="connsiteX54" fmla="*/ 562962 w 1544186"/>
              <a:gd name="connsiteY54" fmla="*/ 38663 h 1289617"/>
              <a:gd name="connsiteX55" fmla="*/ 545529 w 1544186"/>
              <a:gd name="connsiteY55" fmla="*/ 54877 h 1289617"/>
              <a:gd name="connsiteX56" fmla="*/ 545529 w 1544186"/>
              <a:gd name="connsiteY56" fmla="*/ 96035 h 1289617"/>
              <a:gd name="connsiteX57" fmla="*/ 562962 w 1544186"/>
              <a:gd name="connsiteY57" fmla="*/ 112249 h 1289617"/>
              <a:gd name="connsiteX58" fmla="*/ 600318 w 1544186"/>
              <a:gd name="connsiteY58" fmla="*/ 112249 h 1289617"/>
              <a:gd name="connsiteX59" fmla="*/ 1448305 w 1544186"/>
              <a:gd name="connsiteY59" fmla="*/ 112249 h 1289617"/>
              <a:gd name="connsiteX60" fmla="*/ 1489397 w 1544186"/>
              <a:gd name="connsiteY60" fmla="*/ 112249 h 1289617"/>
              <a:gd name="connsiteX61" fmla="*/ 1505585 w 1544186"/>
              <a:gd name="connsiteY61" fmla="*/ 96035 h 1289617"/>
              <a:gd name="connsiteX62" fmla="*/ 1505585 w 1544186"/>
              <a:gd name="connsiteY62" fmla="*/ 54877 h 1289617"/>
              <a:gd name="connsiteX63" fmla="*/ 1489397 w 1544186"/>
              <a:gd name="connsiteY63" fmla="*/ 38663 h 1289617"/>
              <a:gd name="connsiteX64" fmla="*/ 562962 w 1544186"/>
              <a:gd name="connsiteY64" fmla="*/ 0 h 1289617"/>
              <a:gd name="connsiteX65" fmla="*/ 1489397 w 1544186"/>
              <a:gd name="connsiteY65" fmla="*/ 0 h 1289617"/>
              <a:gd name="connsiteX66" fmla="*/ 1544186 w 1544186"/>
              <a:gd name="connsiteY66" fmla="*/ 54877 h 1289617"/>
              <a:gd name="connsiteX67" fmla="*/ 1544186 w 1544186"/>
              <a:gd name="connsiteY67" fmla="*/ 96035 h 1289617"/>
              <a:gd name="connsiteX68" fmla="*/ 1499358 w 1544186"/>
              <a:gd name="connsiteY68" fmla="*/ 150912 h 1289617"/>
              <a:gd name="connsiteX69" fmla="*/ 1503094 w 1544186"/>
              <a:gd name="connsiteY69" fmla="*/ 165879 h 1289617"/>
              <a:gd name="connsiteX70" fmla="*/ 1503094 w 1544186"/>
              <a:gd name="connsiteY70" fmla="*/ 754563 h 1289617"/>
              <a:gd name="connsiteX71" fmla="*/ 1448305 w 1544186"/>
              <a:gd name="connsiteY71" fmla="*/ 808193 h 1289617"/>
              <a:gd name="connsiteX72" fmla="*/ 1047348 w 1544186"/>
              <a:gd name="connsiteY72" fmla="*/ 808193 h 1289617"/>
              <a:gd name="connsiteX73" fmla="*/ 1047348 w 1544186"/>
              <a:gd name="connsiteY73" fmla="*/ 881778 h 1289617"/>
              <a:gd name="connsiteX74" fmla="*/ 1084704 w 1544186"/>
              <a:gd name="connsiteY74" fmla="*/ 935409 h 1289617"/>
              <a:gd name="connsiteX75" fmla="*/ 1027425 w 1544186"/>
              <a:gd name="connsiteY75" fmla="*/ 991533 h 1289617"/>
              <a:gd name="connsiteX76" fmla="*/ 971390 w 1544186"/>
              <a:gd name="connsiteY76" fmla="*/ 935409 h 1289617"/>
              <a:gd name="connsiteX77" fmla="*/ 1008746 w 1544186"/>
              <a:gd name="connsiteY77" fmla="*/ 881778 h 1289617"/>
              <a:gd name="connsiteX78" fmla="*/ 1008746 w 1544186"/>
              <a:gd name="connsiteY78" fmla="*/ 808193 h 1289617"/>
              <a:gd name="connsiteX79" fmla="*/ 733555 w 1544186"/>
              <a:gd name="connsiteY79" fmla="*/ 808193 h 1289617"/>
              <a:gd name="connsiteX80" fmla="*/ 631448 w 1544186"/>
              <a:gd name="connsiteY80" fmla="*/ 879284 h 1289617"/>
              <a:gd name="connsiteX81" fmla="*/ 592847 w 1544186"/>
              <a:gd name="connsiteY81" fmla="*/ 891756 h 1289617"/>
              <a:gd name="connsiteX82" fmla="*/ 574169 w 1544186"/>
              <a:gd name="connsiteY82" fmla="*/ 888014 h 1289617"/>
              <a:gd name="connsiteX83" fmla="*/ 530586 w 1544186"/>
              <a:gd name="connsiteY83" fmla="*/ 850598 h 1289617"/>
              <a:gd name="connsiteX84" fmla="*/ 488249 w 1544186"/>
              <a:gd name="connsiteY84" fmla="*/ 748327 h 1289617"/>
              <a:gd name="connsiteX85" fmla="*/ 488249 w 1544186"/>
              <a:gd name="connsiteY85" fmla="*/ 1269661 h 1289617"/>
              <a:gd name="connsiteX86" fmla="*/ 468326 w 1544186"/>
              <a:gd name="connsiteY86" fmla="*/ 1289617 h 1289617"/>
              <a:gd name="connsiteX87" fmla="*/ 448403 w 1544186"/>
              <a:gd name="connsiteY87" fmla="*/ 1269661 h 1289617"/>
              <a:gd name="connsiteX88" fmla="*/ 448403 w 1544186"/>
              <a:gd name="connsiteY88" fmla="*/ 557503 h 1289617"/>
              <a:gd name="connsiteX89" fmla="*/ 468326 w 1544186"/>
              <a:gd name="connsiteY89" fmla="*/ 538795 h 1289617"/>
              <a:gd name="connsiteX90" fmla="*/ 488249 w 1544186"/>
              <a:gd name="connsiteY90" fmla="*/ 557503 h 1289617"/>
              <a:gd name="connsiteX91" fmla="*/ 488249 w 1544186"/>
              <a:gd name="connsiteY91" fmla="*/ 648550 h 1289617"/>
              <a:gd name="connsiteX92" fmla="*/ 566698 w 1544186"/>
              <a:gd name="connsiteY92" fmla="*/ 834384 h 1289617"/>
              <a:gd name="connsiteX93" fmla="*/ 585376 w 1544186"/>
              <a:gd name="connsiteY93" fmla="*/ 850598 h 1289617"/>
              <a:gd name="connsiteX94" fmla="*/ 609035 w 1544186"/>
              <a:gd name="connsiteY94" fmla="*/ 846856 h 1289617"/>
              <a:gd name="connsiteX95" fmla="*/ 848115 w 1544186"/>
              <a:gd name="connsiteY95" fmla="*/ 679730 h 1289617"/>
              <a:gd name="connsiteX96" fmla="*/ 865547 w 1544186"/>
              <a:gd name="connsiteY96" fmla="*/ 652291 h 1289617"/>
              <a:gd name="connsiteX97" fmla="*/ 858076 w 1544186"/>
              <a:gd name="connsiteY97" fmla="*/ 621111 h 1289617"/>
              <a:gd name="connsiteX98" fmla="*/ 800797 w 1544186"/>
              <a:gd name="connsiteY98" fmla="*/ 612381 h 1289617"/>
              <a:gd name="connsiteX99" fmla="*/ 642655 w 1544186"/>
              <a:gd name="connsiteY99" fmla="*/ 714652 h 1289617"/>
              <a:gd name="connsiteX100" fmla="*/ 626468 w 1544186"/>
              <a:gd name="connsiteY100" fmla="*/ 717146 h 1289617"/>
              <a:gd name="connsiteX101" fmla="*/ 614015 w 1544186"/>
              <a:gd name="connsiteY101" fmla="*/ 705922 h 1289617"/>
              <a:gd name="connsiteX102" fmla="*/ 559226 w 1544186"/>
              <a:gd name="connsiteY102" fmla="*/ 584942 h 1289617"/>
              <a:gd name="connsiteX103" fmla="*/ 549265 w 1544186"/>
              <a:gd name="connsiteY103" fmla="*/ 559998 h 1289617"/>
              <a:gd name="connsiteX104" fmla="*/ 546774 w 1544186"/>
              <a:gd name="connsiteY104" fmla="*/ 553762 h 1289617"/>
              <a:gd name="connsiteX105" fmla="*/ 473307 w 1544186"/>
              <a:gd name="connsiteY105" fmla="*/ 478929 h 1289617"/>
              <a:gd name="connsiteX106" fmla="*/ 427234 w 1544186"/>
              <a:gd name="connsiteY106" fmla="*/ 478929 h 1289617"/>
              <a:gd name="connsiteX107" fmla="*/ 158269 w 1544186"/>
              <a:gd name="connsiteY107" fmla="*/ 478929 h 1289617"/>
              <a:gd name="connsiteX108" fmla="*/ 68614 w 1544186"/>
              <a:gd name="connsiteY108" fmla="*/ 583695 h 1289617"/>
              <a:gd name="connsiteX109" fmla="*/ 39974 w 1544186"/>
              <a:gd name="connsiteY109" fmla="*/ 714652 h 1289617"/>
              <a:gd name="connsiteX110" fmla="*/ 52426 w 1544186"/>
              <a:gd name="connsiteY110" fmla="*/ 754563 h 1289617"/>
              <a:gd name="connsiteX111" fmla="*/ 137100 w 1544186"/>
              <a:gd name="connsiteY111" fmla="*/ 833137 h 1289617"/>
              <a:gd name="connsiteX112" fmla="*/ 137100 w 1544186"/>
              <a:gd name="connsiteY112" fmla="*/ 714652 h 1289617"/>
              <a:gd name="connsiteX113" fmla="*/ 97254 w 1544186"/>
              <a:gd name="connsiteY113" fmla="*/ 673494 h 1289617"/>
              <a:gd name="connsiteX114" fmla="*/ 97254 w 1544186"/>
              <a:gd name="connsiteY114" fmla="*/ 646055 h 1289617"/>
              <a:gd name="connsiteX115" fmla="*/ 124648 w 1544186"/>
              <a:gd name="connsiteY115" fmla="*/ 646055 h 1289617"/>
              <a:gd name="connsiteX116" fmla="*/ 137100 w 1544186"/>
              <a:gd name="connsiteY116" fmla="*/ 659775 h 1289617"/>
              <a:gd name="connsiteX117" fmla="*/ 137100 w 1544186"/>
              <a:gd name="connsiteY117" fmla="*/ 557503 h 1289617"/>
              <a:gd name="connsiteX118" fmla="*/ 157024 w 1544186"/>
              <a:gd name="connsiteY118" fmla="*/ 538795 h 1289617"/>
              <a:gd name="connsiteX119" fmla="*/ 176947 w 1544186"/>
              <a:gd name="connsiteY119" fmla="*/ 557503 h 1289617"/>
              <a:gd name="connsiteX120" fmla="*/ 176947 w 1544186"/>
              <a:gd name="connsiteY120" fmla="*/ 1269661 h 1289617"/>
              <a:gd name="connsiteX121" fmla="*/ 157024 w 1544186"/>
              <a:gd name="connsiteY121" fmla="*/ 1289617 h 1289617"/>
              <a:gd name="connsiteX122" fmla="*/ 137100 w 1544186"/>
              <a:gd name="connsiteY122" fmla="*/ 1269661 h 1289617"/>
              <a:gd name="connsiteX123" fmla="*/ 137100 w 1544186"/>
              <a:gd name="connsiteY123" fmla="*/ 886767 h 1289617"/>
              <a:gd name="connsiteX124" fmla="*/ 25032 w 1544186"/>
              <a:gd name="connsiteY124" fmla="*/ 783249 h 1289617"/>
              <a:gd name="connsiteX125" fmla="*/ 1373 w 1544186"/>
              <a:gd name="connsiteY125" fmla="*/ 707169 h 1289617"/>
              <a:gd name="connsiteX126" fmla="*/ 31258 w 1544186"/>
              <a:gd name="connsiteY126" fmla="*/ 573717 h 1289617"/>
              <a:gd name="connsiteX127" fmla="*/ 158269 w 1544186"/>
              <a:gd name="connsiteY127" fmla="*/ 440265 h 1289617"/>
              <a:gd name="connsiteX128" fmla="*/ 427234 w 1544186"/>
              <a:gd name="connsiteY128" fmla="*/ 440265 h 1289617"/>
              <a:gd name="connsiteX129" fmla="*/ 473307 w 1544186"/>
              <a:gd name="connsiteY129" fmla="*/ 440265 h 1289617"/>
              <a:gd name="connsiteX130" fmla="*/ 546774 w 1544186"/>
              <a:gd name="connsiteY130" fmla="*/ 467704 h 1289617"/>
              <a:gd name="connsiteX131" fmla="*/ 546774 w 1544186"/>
              <a:gd name="connsiteY131" fmla="*/ 165879 h 1289617"/>
              <a:gd name="connsiteX132" fmla="*/ 549265 w 1544186"/>
              <a:gd name="connsiteY132" fmla="*/ 149665 h 1289617"/>
              <a:gd name="connsiteX133" fmla="*/ 506928 w 1544186"/>
              <a:gd name="connsiteY133" fmla="*/ 96035 h 1289617"/>
              <a:gd name="connsiteX134" fmla="*/ 506928 w 1544186"/>
              <a:gd name="connsiteY134" fmla="*/ 54877 h 1289617"/>
              <a:gd name="connsiteX135" fmla="*/ 562962 w 1544186"/>
              <a:gd name="connsiteY135" fmla="*/ 0 h 128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44186" h="1289617">
                <a:moveTo>
                  <a:pt x="1027425" y="916701"/>
                </a:moveTo>
                <a:cubicBezTo>
                  <a:pt x="1018708" y="916701"/>
                  <a:pt x="1011237" y="925431"/>
                  <a:pt x="1011237" y="935409"/>
                </a:cubicBezTo>
                <a:cubicBezTo>
                  <a:pt x="1011237" y="944139"/>
                  <a:pt x="1018708" y="951622"/>
                  <a:pt x="1027425" y="951622"/>
                </a:cubicBezTo>
                <a:cubicBezTo>
                  <a:pt x="1037386" y="951622"/>
                  <a:pt x="1044858" y="944139"/>
                  <a:pt x="1044858" y="935409"/>
                </a:cubicBezTo>
                <a:cubicBezTo>
                  <a:pt x="1044858" y="925431"/>
                  <a:pt x="1037386" y="916701"/>
                  <a:pt x="1027425" y="916701"/>
                </a:cubicBezTo>
                <a:close/>
                <a:moveTo>
                  <a:pt x="317152" y="900859"/>
                </a:moveTo>
                <a:cubicBezTo>
                  <a:pt x="327639" y="900859"/>
                  <a:pt x="335796" y="909637"/>
                  <a:pt x="335796" y="920924"/>
                </a:cubicBezTo>
                <a:lnTo>
                  <a:pt x="335796" y="1269545"/>
                </a:lnTo>
                <a:cubicBezTo>
                  <a:pt x="335796" y="1280832"/>
                  <a:pt x="327639" y="1289610"/>
                  <a:pt x="317152" y="1289610"/>
                </a:cubicBezTo>
                <a:cubicBezTo>
                  <a:pt x="306665" y="1289610"/>
                  <a:pt x="298508" y="1280832"/>
                  <a:pt x="298508" y="1269545"/>
                </a:cubicBezTo>
                <a:lnTo>
                  <a:pt x="298508" y="920924"/>
                </a:lnTo>
                <a:cubicBezTo>
                  <a:pt x="298508" y="909637"/>
                  <a:pt x="306665" y="900859"/>
                  <a:pt x="317152" y="900859"/>
                </a:cubicBezTo>
                <a:close/>
                <a:moveTo>
                  <a:pt x="1047348" y="233228"/>
                </a:moveTo>
                <a:lnTo>
                  <a:pt x="1047348" y="430288"/>
                </a:lnTo>
                <a:cubicBezTo>
                  <a:pt x="1047348" y="432782"/>
                  <a:pt x="1049838" y="434029"/>
                  <a:pt x="1052329" y="434029"/>
                </a:cubicBezTo>
                <a:lnTo>
                  <a:pt x="1246581" y="434029"/>
                </a:lnTo>
                <a:cubicBezTo>
                  <a:pt x="1237865" y="328016"/>
                  <a:pt x="1153191" y="243206"/>
                  <a:pt x="1047348" y="233228"/>
                </a:cubicBezTo>
                <a:close/>
                <a:moveTo>
                  <a:pt x="1008746" y="233228"/>
                </a:moveTo>
                <a:cubicBezTo>
                  <a:pt x="895432" y="243206"/>
                  <a:pt x="807023" y="337994"/>
                  <a:pt x="807023" y="453985"/>
                </a:cubicBezTo>
                <a:cubicBezTo>
                  <a:pt x="807023" y="492648"/>
                  <a:pt x="818230" y="532559"/>
                  <a:pt x="839398" y="566234"/>
                </a:cubicBezTo>
                <a:cubicBezTo>
                  <a:pt x="858076" y="569975"/>
                  <a:pt x="878000" y="581200"/>
                  <a:pt x="890452" y="598661"/>
                </a:cubicBezTo>
                <a:cubicBezTo>
                  <a:pt x="899168" y="609886"/>
                  <a:pt x="904149" y="622358"/>
                  <a:pt x="905394" y="637325"/>
                </a:cubicBezTo>
                <a:cubicBezTo>
                  <a:pt x="941505" y="662269"/>
                  <a:pt x="983842" y="674741"/>
                  <a:pt x="1027425" y="674741"/>
                </a:cubicBezTo>
                <a:cubicBezTo>
                  <a:pt x="1141984" y="674741"/>
                  <a:pt x="1236620" y="584942"/>
                  <a:pt x="1246581" y="472693"/>
                </a:cubicBezTo>
                <a:lnTo>
                  <a:pt x="1052329" y="472693"/>
                </a:lnTo>
                <a:cubicBezTo>
                  <a:pt x="1027425" y="472693"/>
                  <a:pt x="1008746" y="453985"/>
                  <a:pt x="1008746" y="430288"/>
                </a:cubicBezTo>
                <a:close/>
                <a:moveTo>
                  <a:pt x="600318" y="150912"/>
                </a:moveTo>
                <a:cubicBezTo>
                  <a:pt x="591602" y="150912"/>
                  <a:pt x="585376" y="158396"/>
                  <a:pt x="585376" y="165879"/>
                </a:cubicBezTo>
                <a:lnTo>
                  <a:pt x="585376" y="546278"/>
                </a:lnTo>
                <a:cubicBezTo>
                  <a:pt x="589111" y="553762"/>
                  <a:pt x="591602" y="561245"/>
                  <a:pt x="595337" y="569975"/>
                </a:cubicBezTo>
                <a:lnTo>
                  <a:pt x="641410" y="668505"/>
                </a:lnTo>
                <a:lnTo>
                  <a:pt x="778383" y="579953"/>
                </a:lnTo>
                <a:cubicBezTo>
                  <a:pt x="784609" y="576212"/>
                  <a:pt x="790835" y="573717"/>
                  <a:pt x="795816" y="571223"/>
                </a:cubicBezTo>
                <a:cubicBezTo>
                  <a:pt x="778383" y="533806"/>
                  <a:pt x="768421" y="495143"/>
                  <a:pt x="768421" y="453985"/>
                </a:cubicBezTo>
                <a:cubicBezTo>
                  <a:pt x="768421" y="310555"/>
                  <a:pt x="884226" y="193318"/>
                  <a:pt x="1027425" y="193318"/>
                </a:cubicBezTo>
                <a:cubicBezTo>
                  <a:pt x="1170624" y="193318"/>
                  <a:pt x="1287673" y="310555"/>
                  <a:pt x="1287673" y="453985"/>
                </a:cubicBezTo>
                <a:cubicBezTo>
                  <a:pt x="1287673" y="597414"/>
                  <a:pt x="1170624" y="713405"/>
                  <a:pt x="1027425" y="713405"/>
                </a:cubicBezTo>
                <a:cubicBezTo>
                  <a:pt x="982597" y="713405"/>
                  <a:pt x="937770" y="700933"/>
                  <a:pt x="899168" y="678483"/>
                </a:cubicBezTo>
                <a:cubicBezTo>
                  <a:pt x="892942" y="692202"/>
                  <a:pt x="884226" y="703427"/>
                  <a:pt x="871774" y="712158"/>
                </a:cubicBezTo>
                <a:lnTo>
                  <a:pt x="790835" y="768282"/>
                </a:lnTo>
                <a:lnTo>
                  <a:pt x="1448305" y="768282"/>
                </a:lnTo>
                <a:cubicBezTo>
                  <a:pt x="1457021" y="768282"/>
                  <a:pt x="1463247" y="762046"/>
                  <a:pt x="1463247" y="754563"/>
                </a:cubicBezTo>
                <a:lnTo>
                  <a:pt x="1463247" y="165879"/>
                </a:lnTo>
                <a:cubicBezTo>
                  <a:pt x="1463247" y="158396"/>
                  <a:pt x="1457021" y="150912"/>
                  <a:pt x="1448305" y="150912"/>
                </a:cubicBezTo>
                <a:close/>
                <a:moveTo>
                  <a:pt x="317116" y="126295"/>
                </a:moveTo>
                <a:cubicBezTo>
                  <a:pt x="258889" y="126295"/>
                  <a:pt x="210574" y="174610"/>
                  <a:pt x="210574" y="232836"/>
                </a:cubicBezTo>
                <a:cubicBezTo>
                  <a:pt x="210574" y="291062"/>
                  <a:pt x="258889" y="338138"/>
                  <a:pt x="317116" y="338138"/>
                </a:cubicBezTo>
                <a:cubicBezTo>
                  <a:pt x="375342" y="338138"/>
                  <a:pt x="423657" y="291062"/>
                  <a:pt x="423657" y="232836"/>
                </a:cubicBezTo>
                <a:cubicBezTo>
                  <a:pt x="423657" y="174610"/>
                  <a:pt x="375342" y="126295"/>
                  <a:pt x="317116" y="126295"/>
                </a:cubicBezTo>
                <a:close/>
                <a:moveTo>
                  <a:pt x="317116" y="87891"/>
                </a:moveTo>
                <a:cubicBezTo>
                  <a:pt x="396402" y="87891"/>
                  <a:pt x="462061" y="152311"/>
                  <a:pt x="462061" y="232836"/>
                </a:cubicBezTo>
                <a:cubicBezTo>
                  <a:pt x="462061" y="313361"/>
                  <a:pt x="396402" y="377781"/>
                  <a:pt x="317116" y="377781"/>
                </a:cubicBezTo>
                <a:cubicBezTo>
                  <a:pt x="236590" y="377781"/>
                  <a:pt x="172170" y="313361"/>
                  <a:pt x="172170" y="232836"/>
                </a:cubicBezTo>
                <a:cubicBezTo>
                  <a:pt x="172170" y="152311"/>
                  <a:pt x="236590" y="87891"/>
                  <a:pt x="317116" y="87891"/>
                </a:cubicBezTo>
                <a:close/>
                <a:moveTo>
                  <a:pt x="562962" y="38663"/>
                </a:moveTo>
                <a:cubicBezTo>
                  <a:pt x="553000" y="38663"/>
                  <a:pt x="545529" y="46147"/>
                  <a:pt x="545529" y="54877"/>
                </a:cubicBezTo>
                <a:lnTo>
                  <a:pt x="545529" y="96035"/>
                </a:lnTo>
                <a:cubicBezTo>
                  <a:pt x="545529" y="104766"/>
                  <a:pt x="553000" y="112249"/>
                  <a:pt x="562962" y="112249"/>
                </a:cubicBezTo>
                <a:lnTo>
                  <a:pt x="600318" y="112249"/>
                </a:lnTo>
                <a:lnTo>
                  <a:pt x="1448305" y="112249"/>
                </a:lnTo>
                <a:lnTo>
                  <a:pt x="1489397" y="112249"/>
                </a:lnTo>
                <a:cubicBezTo>
                  <a:pt x="1498113" y="112249"/>
                  <a:pt x="1505585" y="104766"/>
                  <a:pt x="1505585" y="96035"/>
                </a:cubicBezTo>
                <a:lnTo>
                  <a:pt x="1505585" y="54877"/>
                </a:lnTo>
                <a:cubicBezTo>
                  <a:pt x="1505585" y="46147"/>
                  <a:pt x="1498113" y="38663"/>
                  <a:pt x="1489397" y="38663"/>
                </a:cubicBezTo>
                <a:close/>
                <a:moveTo>
                  <a:pt x="562962" y="0"/>
                </a:moveTo>
                <a:lnTo>
                  <a:pt x="1489397" y="0"/>
                </a:lnTo>
                <a:cubicBezTo>
                  <a:pt x="1519282" y="0"/>
                  <a:pt x="1544186" y="24944"/>
                  <a:pt x="1544186" y="54877"/>
                </a:cubicBezTo>
                <a:lnTo>
                  <a:pt x="1544186" y="96035"/>
                </a:lnTo>
                <a:cubicBezTo>
                  <a:pt x="1544186" y="123474"/>
                  <a:pt x="1525508" y="145924"/>
                  <a:pt x="1499358" y="150912"/>
                </a:cubicBezTo>
                <a:cubicBezTo>
                  <a:pt x="1500604" y="154654"/>
                  <a:pt x="1503094" y="160890"/>
                  <a:pt x="1503094" y="165879"/>
                </a:cubicBezTo>
                <a:lnTo>
                  <a:pt x="1503094" y="754563"/>
                </a:lnTo>
                <a:cubicBezTo>
                  <a:pt x="1503094" y="783249"/>
                  <a:pt x="1478190" y="808193"/>
                  <a:pt x="1448305" y="808193"/>
                </a:cubicBezTo>
                <a:lnTo>
                  <a:pt x="1047348" y="808193"/>
                </a:lnTo>
                <a:lnTo>
                  <a:pt x="1047348" y="881778"/>
                </a:lnTo>
                <a:cubicBezTo>
                  <a:pt x="1068516" y="889262"/>
                  <a:pt x="1084704" y="910464"/>
                  <a:pt x="1084704" y="935409"/>
                </a:cubicBezTo>
                <a:cubicBezTo>
                  <a:pt x="1084704" y="965342"/>
                  <a:pt x="1058555" y="991533"/>
                  <a:pt x="1027425" y="991533"/>
                </a:cubicBezTo>
                <a:cubicBezTo>
                  <a:pt x="996294" y="991533"/>
                  <a:pt x="971390" y="965342"/>
                  <a:pt x="971390" y="935409"/>
                </a:cubicBezTo>
                <a:cubicBezTo>
                  <a:pt x="971390" y="910464"/>
                  <a:pt x="986333" y="889262"/>
                  <a:pt x="1008746" y="881778"/>
                </a:cubicBezTo>
                <a:lnTo>
                  <a:pt x="1008746" y="808193"/>
                </a:lnTo>
                <a:lnTo>
                  <a:pt x="733555" y="808193"/>
                </a:lnTo>
                <a:lnTo>
                  <a:pt x="631448" y="879284"/>
                </a:lnTo>
                <a:cubicBezTo>
                  <a:pt x="620241" y="886767"/>
                  <a:pt x="606544" y="891756"/>
                  <a:pt x="592847" y="891756"/>
                </a:cubicBezTo>
                <a:cubicBezTo>
                  <a:pt x="586621" y="891756"/>
                  <a:pt x="580395" y="890509"/>
                  <a:pt x="574169" y="888014"/>
                </a:cubicBezTo>
                <a:cubicBezTo>
                  <a:pt x="555491" y="883026"/>
                  <a:pt x="539303" y="869306"/>
                  <a:pt x="530586" y="850598"/>
                </a:cubicBezTo>
                <a:lnTo>
                  <a:pt x="488249" y="748327"/>
                </a:lnTo>
                <a:lnTo>
                  <a:pt x="488249" y="1269661"/>
                </a:lnTo>
                <a:cubicBezTo>
                  <a:pt x="488249" y="1279639"/>
                  <a:pt x="478288" y="1289617"/>
                  <a:pt x="468326" y="1289617"/>
                </a:cubicBezTo>
                <a:cubicBezTo>
                  <a:pt x="457119" y="1289617"/>
                  <a:pt x="448403" y="1279639"/>
                  <a:pt x="448403" y="1269661"/>
                </a:cubicBezTo>
                <a:lnTo>
                  <a:pt x="448403" y="557503"/>
                </a:lnTo>
                <a:cubicBezTo>
                  <a:pt x="448403" y="547526"/>
                  <a:pt x="457119" y="538795"/>
                  <a:pt x="468326" y="538795"/>
                </a:cubicBezTo>
                <a:cubicBezTo>
                  <a:pt x="478288" y="538795"/>
                  <a:pt x="488249" y="547526"/>
                  <a:pt x="488249" y="557503"/>
                </a:cubicBezTo>
                <a:lnTo>
                  <a:pt x="488249" y="648550"/>
                </a:lnTo>
                <a:lnTo>
                  <a:pt x="566698" y="834384"/>
                </a:lnTo>
                <a:cubicBezTo>
                  <a:pt x="570433" y="841868"/>
                  <a:pt x="577904" y="848104"/>
                  <a:pt x="585376" y="850598"/>
                </a:cubicBezTo>
                <a:cubicBezTo>
                  <a:pt x="592847" y="853093"/>
                  <a:pt x="601563" y="851845"/>
                  <a:pt x="609035" y="846856"/>
                </a:cubicBezTo>
                <a:lnTo>
                  <a:pt x="848115" y="679730"/>
                </a:lnTo>
                <a:cubicBezTo>
                  <a:pt x="858076" y="673494"/>
                  <a:pt x="864302" y="663516"/>
                  <a:pt x="865547" y="652291"/>
                </a:cubicBezTo>
                <a:cubicBezTo>
                  <a:pt x="868038" y="642314"/>
                  <a:pt x="865547" y="629842"/>
                  <a:pt x="858076" y="621111"/>
                </a:cubicBezTo>
                <a:cubicBezTo>
                  <a:pt x="845624" y="602403"/>
                  <a:pt x="819475" y="598661"/>
                  <a:pt x="800797" y="612381"/>
                </a:cubicBezTo>
                <a:lnTo>
                  <a:pt x="642655" y="714652"/>
                </a:lnTo>
                <a:cubicBezTo>
                  <a:pt x="637674" y="717146"/>
                  <a:pt x="632694" y="718394"/>
                  <a:pt x="626468" y="717146"/>
                </a:cubicBezTo>
                <a:cubicBezTo>
                  <a:pt x="621487" y="714652"/>
                  <a:pt x="616506" y="710910"/>
                  <a:pt x="614015" y="705922"/>
                </a:cubicBezTo>
                <a:lnTo>
                  <a:pt x="559226" y="584942"/>
                </a:lnTo>
                <a:cubicBezTo>
                  <a:pt x="555491" y="576212"/>
                  <a:pt x="553000" y="567481"/>
                  <a:pt x="549265" y="559998"/>
                </a:cubicBezTo>
                <a:cubicBezTo>
                  <a:pt x="548019" y="557503"/>
                  <a:pt x="546774" y="556256"/>
                  <a:pt x="546774" y="553762"/>
                </a:cubicBezTo>
                <a:cubicBezTo>
                  <a:pt x="515644" y="481423"/>
                  <a:pt x="513154" y="478929"/>
                  <a:pt x="473307" y="478929"/>
                </a:cubicBezTo>
                <a:lnTo>
                  <a:pt x="427234" y="478929"/>
                </a:lnTo>
                <a:lnTo>
                  <a:pt x="158269" y="478929"/>
                </a:lnTo>
                <a:cubicBezTo>
                  <a:pt x="110951" y="478929"/>
                  <a:pt x="98499" y="478929"/>
                  <a:pt x="68614" y="583695"/>
                </a:cubicBezTo>
                <a:lnTo>
                  <a:pt x="39974" y="714652"/>
                </a:lnTo>
                <a:cubicBezTo>
                  <a:pt x="36239" y="729619"/>
                  <a:pt x="41219" y="744585"/>
                  <a:pt x="52426" y="754563"/>
                </a:cubicBezTo>
                <a:lnTo>
                  <a:pt x="137100" y="833137"/>
                </a:lnTo>
                <a:lnTo>
                  <a:pt x="137100" y="714652"/>
                </a:lnTo>
                <a:lnTo>
                  <a:pt x="97254" y="673494"/>
                </a:lnTo>
                <a:cubicBezTo>
                  <a:pt x="89782" y="666011"/>
                  <a:pt x="89782" y="654786"/>
                  <a:pt x="97254" y="646055"/>
                </a:cubicBezTo>
                <a:cubicBezTo>
                  <a:pt x="104725" y="638572"/>
                  <a:pt x="117177" y="638572"/>
                  <a:pt x="124648" y="646055"/>
                </a:cubicBezTo>
                <a:lnTo>
                  <a:pt x="137100" y="659775"/>
                </a:lnTo>
                <a:lnTo>
                  <a:pt x="137100" y="557503"/>
                </a:lnTo>
                <a:cubicBezTo>
                  <a:pt x="137100" y="547526"/>
                  <a:pt x="145817" y="538795"/>
                  <a:pt x="157024" y="538795"/>
                </a:cubicBezTo>
                <a:cubicBezTo>
                  <a:pt x="168231" y="538795"/>
                  <a:pt x="176947" y="547526"/>
                  <a:pt x="176947" y="557503"/>
                </a:cubicBezTo>
                <a:lnTo>
                  <a:pt x="176947" y="1269661"/>
                </a:lnTo>
                <a:cubicBezTo>
                  <a:pt x="176947" y="1279639"/>
                  <a:pt x="168231" y="1289617"/>
                  <a:pt x="157024" y="1289617"/>
                </a:cubicBezTo>
                <a:cubicBezTo>
                  <a:pt x="145817" y="1289617"/>
                  <a:pt x="137100" y="1279639"/>
                  <a:pt x="137100" y="1269661"/>
                </a:cubicBezTo>
                <a:lnTo>
                  <a:pt x="137100" y="886767"/>
                </a:lnTo>
                <a:lnTo>
                  <a:pt x="25032" y="783249"/>
                </a:lnTo>
                <a:cubicBezTo>
                  <a:pt x="5108" y="764540"/>
                  <a:pt x="-3608" y="734607"/>
                  <a:pt x="1373" y="707169"/>
                </a:cubicBezTo>
                <a:lnTo>
                  <a:pt x="31258" y="573717"/>
                </a:lnTo>
                <a:cubicBezTo>
                  <a:pt x="62388" y="462715"/>
                  <a:pt x="83556" y="440265"/>
                  <a:pt x="158269" y="440265"/>
                </a:cubicBezTo>
                <a:lnTo>
                  <a:pt x="427234" y="440265"/>
                </a:lnTo>
                <a:lnTo>
                  <a:pt x="473307" y="440265"/>
                </a:lnTo>
                <a:cubicBezTo>
                  <a:pt x="510663" y="440265"/>
                  <a:pt x="530586" y="447749"/>
                  <a:pt x="546774" y="467704"/>
                </a:cubicBezTo>
                <a:lnTo>
                  <a:pt x="546774" y="165879"/>
                </a:lnTo>
                <a:cubicBezTo>
                  <a:pt x="546774" y="160890"/>
                  <a:pt x="548019" y="154654"/>
                  <a:pt x="549265" y="149665"/>
                </a:cubicBezTo>
                <a:cubicBezTo>
                  <a:pt x="525606" y="144676"/>
                  <a:pt x="506928" y="122226"/>
                  <a:pt x="506928" y="96035"/>
                </a:cubicBezTo>
                <a:lnTo>
                  <a:pt x="506928" y="54877"/>
                </a:lnTo>
                <a:cubicBezTo>
                  <a:pt x="506928" y="24944"/>
                  <a:pt x="530586" y="0"/>
                  <a:pt x="562962"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50" name="Freeform 49">
            <a:extLst>
              <a:ext uri="{FF2B5EF4-FFF2-40B4-BE49-F238E27FC236}">
                <a16:creationId xmlns:a16="http://schemas.microsoft.com/office/drawing/2014/main" id="{154D69CA-8DEA-B646-9C0F-071AFEC93D8C}"/>
              </a:ext>
            </a:extLst>
          </p:cNvPr>
          <p:cNvSpPr>
            <a:spLocks noChangeArrowheads="1"/>
          </p:cNvSpPr>
          <p:nvPr/>
        </p:nvSpPr>
        <p:spPr bwMode="auto">
          <a:xfrm>
            <a:off x="1325115" y="2408090"/>
            <a:ext cx="790376" cy="710727"/>
          </a:xfrm>
          <a:custGeom>
            <a:avLst/>
            <a:gdLst>
              <a:gd name="connsiteX0" fmla="*/ 1323941 w 1580751"/>
              <a:gd name="connsiteY0" fmla="*/ 1150912 h 1421453"/>
              <a:gd name="connsiteX1" fmla="*/ 1323941 w 1580751"/>
              <a:gd name="connsiteY1" fmla="*/ 1230703 h 1421453"/>
              <a:gd name="connsiteX2" fmla="*/ 1361340 w 1580751"/>
              <a:gd name="connsiteY2" fmla="*/ 1271845 h 1421453"/>
              <a:gd name="connsiteX3" fmla="*/ 1392507 w 1580751"/>
              <a:gd name="connsiteY3" fmla="*/ 1293040 h 1421453"/>
              <a:gd name="connsiteX4" fmla="*/ 1428659 w 1580751"/>
              <a:gd name="connsiteY4" fmla="*/ 1293040 h 1421453"/>
              <a:gd name="connsiteX5" fmla="*/ 1446112 w 1580751"/>
              <a:gd name="connsiteY5" fmla="*/ 1296780 h 1421453"/>
              <a:gd name="connsiteX6" fmla="*/ 1482265 w 1580751"/>
              <a:gd name="connsiteY6" fmla="*/ 1276832 h 1421453"/>
              <a:gd name="connsiteX7" fmla="*/ 1509692 w 1580751"/>
              <a:gd name="connsiteY7" fmla="*/ 1216989 h 1421453"/>
              <a:gd name="connsiteX8" fmla="*/ 1487252 w 1580751"/>
              <a:gd name="connsiteY8" fmla="*/ 1155899 h 1421453"/>
              <a:gd name="connsiteX9" fmla="*/ 1482265 w 1580751"/>
              <a:gd name="connsiteY9" fmla="*/ 1150912 h 1421453"/>
              <a:gd name="connsiteX10" fmla="*/ 1473539 w 1580751"/>
              <a:gd name="connsiteY10" fmla="*/ 1150912 h 1421453"/>
              <a:gd name="connsiteX11" fmla="*/ 1250389 w 1580751"/>
              <a:gd name="connsiteY11" fmla="*/ 1150912 h 1421453"/>
              <a:gd name="connsiteX12" fmla="*/ 1284048 w 1580751"/>
              <a:gd name="connsiteY12" fmla="*/ 1188314 h 1421453"/>
              <a:gd name="connsiteX13" fmla="*/ 1284048 w 1580751"/>
              <a:gd name="connsiteY13" fmla="*/ 1150912 h 1421453"/>
              <a:gd name="connsiteX14" fmla="*/ 295456 w 1580751"/>
              <a:gd name="connsiteY14" fmla="*/ 1150912 h 1421453"/>
              <a:gd name="connsiteX15" fmla="*/ 295456 w 1580751"/>
              <a:gd name="connsiteY15" fmla="*/ 1188314 h 1421453"/>
              <a:gd name="connsiteX16" fmla="*/ 330362 w 1580751"/>
              <a:gd name="connsiteY16" fmla="*/ 1150912 h 1421453"/>
              <a:gd name="connsiteX17" fmla="*/ 98485 w 1580751"/>
              <a:gd name="connsiteY17" fmla="*/ 1150912 h 1421453"/>
              <a:gd name="connsiteX18" fmla="*/ 93499 w 1580751"/>
              <a:gd name="connsiteY18" fmla="*/ 1155899 h 1421453"/>
              <a:gd name="connsiteX19" fmla="*/ 72306 w 1580751"/>
              <a:gd name="connsiteY19" fmla="*/ 1216989 h 1421453"/>
              <a:gd name="connsiteX20" fmla="*/ 98485 w 1580751"/>
              <a:gd name="connsiteY20" fmla="*/ 1276832 h 1421453"/>
              <a:gd name="connsiteX21" fmla="*/ 134638 w 1580751"/>
              <a:gd name="connsiteY21" fmla="*/ 1296780 h 1421453"/>
              <a:gd name="connsiteX22" fmla="*/ 152091 w 1580751"/>
              <a:gd name="connsiteY22" fmla="*/ 1293040 h 1421453"/>
              <a:gd name="connsiteX23" fmla="*/ 188244 w 1580751"/>
              <a:gd name="connsiteY23" fmla="*/ 1293040 h 1421453"/>
              <a:gd name="connsiteX24" fmla="*/ 219410 w 1580751"/>
              <a:gd name="connsiteY24" fmla="*/ 1271845 h 1421453"/>
              <a:gd name="connsiteX25" fmla="*/ 256810 w 1580751"/>
              <a:gd name="connsiteY25" fmla="*/ 1230703 h 1421453"/>
              <a:gd name="connsiteX26" fmla="*/ 256810 w 1580751"/>
              <a:gd name="connsiteY26" fmla="*/ 1150912 h 1421453"/>
              <a:gd name="connsiteX27" fmla="*/ 107212 w 1580751"/>
              <a:gd name="connsiteY27" fmla="*/ 1150912 h 1421453"/>
              <a:gd name="connsiteX28" fmla="*/ 98485 w 1580751"/>
              <a:gd name="connsiteY28" fmla="*/ 1150912 h 1421453"/>
              <a:gd name="connsiteX29" fmla="*/ 1399987 w 1580751"/>
              <a:gd name="connsiteY29" fmla="*/ 537518 h 1421453"/>
              <a:gd name="connsiteX30" fmla="*/ 1345134 w 1580751"/>
              <a:gd name="connsiteY30" fmla="*/ 592374 h 1421453"/>
              <a:gd name="connsiteX31" fmla="*/ 1345134 w 1580751"/>
              <a:gd name="connsiteY31" fmla="*/ 927746 h 1421453"/>
              <a:gd name="connsiteX32" fmla="*/ 1267842 w 1580751"/>
              <a:gd name="connsiteY32" fmla="*/ 1005044 h 1421453"/>
              <a:gd name="connsiteX33" fmla="*/ 1140684 w 1580751"/>
              <a:gd name="connsiteY33" fmla="*/ 1005044 h 1421453"/>
              <a:gd name="connsiteX34" fmla="*/ 1093311 w 1580751"/>
              <a:gd name="connsiteY34" fmla="*/ 1053666 h 1421453"/>
              <a:gd name="connsiteX35" fmla="*/ 1093311 w 1580751"/>
              <a:gd name="connsiteY35" fmla="*/ 1063640 h 1421453"/>
              <a:gd name="connsiteX36" fmla="*/ 1140684 w 1580751"/>
              <a:gd name="connsiteY36" fmla="*/ 1113510 h 1421453"/>
              <a:gd name="connsiteX37" fmla="*/ 1473539 w 1580751"/>
              <a:gd name="connsiteY37" fmla="*/ 1113510 h 1421453"/>
              <a:gd name="connsiteX38" fmla="*/ 1540858 w 1580751"/>
              <a:gd name="connsiteY38" fmla="*/ 1044939 h 1421453"/>
              <a:gd name="connsiteX39" fmla="*/ 1540858 w 1580751"/>
              <a:gd name="connsiteY39" fmla="*/ 592374 h 1421453"/>
              <a:gd name="connsiteX40" fmla="*/ 1486005 w 1580751"/>
              <a:gd name="connsiteY40" fmla="*/ 537518 h 1421453"/>
              <a:gd name="connsiteX41" fmla="*/ 94745 w 1580751"/>
              <a:gd name="connsiteY41" fmla="*/ 537518 h 1421453"/>
              <a:gd name="connsiteX42" fmla="*/ 39893 w 1580751"/>
              <a:gd name="connsiteY42" fmla="*/ 592374 h 1421453"/>
              <a:gd name="connsiteX43" fmla="*/ 39893 w 1580751"/>
              <a:gd name="connsiteY43" fmla="*/ 1044939 h 1421453"/>
              <a:gd name="connsiteX44" fmla="*/ 107212 w 1580751"/>
              <a:gd name="connsiteY44" fmla="*/ 1113510 h 1421453"/>
              <a:gd name="connsiteX45" fmla="*/ 438820 w 1580751"/>
              <a:gd name="connsiteY45" fmla="*/ 1113510 h 1421453"/>
              <a:gd name="connsiteX46" fmla="*/ 487440 w 1580751"/>
              <a:gd name="connsiteY46" fmla="*/ 1063640 h 1421453"/>
              <a:gd name="connsiteX47" fmla="*/ 487440 w 1580751"/>
              <a:gd name="connsiteY47" fmla="*/ 1053666 h 1421453"/>
              <a:gd name="connsiteX48" fmla="*/ 438820 w 1580751"/>
              <a:gd name="connsiteY48" fmla="*/ 1005044 h 1421453"/>
              <a:gd name="connsiteX49" fmla="*/ 312909 w 1580751"/>
              <a:gd name="connsiteY49" fmla="*/ 1005044 h 1421453"/>
              <a:gd name="connsiteX50" fmla="*/ 235617 w 1580751"/>
              <a:gd name="connsiteY50" fmla="*/ 927746 h 1421453"/>
              <a:gd name="connsiteX51" fmla="*/ 235617 w 1580751"/>
              <a:gd name="connsiteY51" fmla="*/ 592374 h 1421453"/>
              <a:gd name="connsiteX52" fmla="*/ 180764 w 1580751"/>
              <a:gd name="connsiteY52" fmla="*/ 537518 h 1421453"/>
              <a:gd name="connsiteX53" fmla="*/ 1300255 w 1580751"/>
              <a:gd name="connsiteY53" fmla="*/ 353001 h 1421453"/>
              <a:gd name="connsiteX54" fmla="*/ 1269088 w 1580751"/>
              <a:gd name="connsiteY54" fmla="*/ 364221 h 1421453"/>
              <a:gd name="connsiteX55" fmla="*/ 1119491 w 1580751"/>
              <a:gd name="connsiteY55" fmla="*/ 503856 h 1421453"/>
              <a:gd name="connsiteX56" fmla="*/ 1063391 w 1580751"/>
              <a:gd name="connsiteY56" fmla="*/ 527544 h 1421453"/>
              <a:gd name="connsiteX57" fmla="*/ 890107 w 1580751"/>
              <a:gd name="connsiteY57" fmla="*/ 527544 h 1421453"/>
              <a:gd name="connsiteX58" fmla="*/ 842735 w 1580751"/>
              <a:gd name="connsiteY58" fmla="*/ 568686 h 1421453"/>
              <a:gd name="connsiteX59" fmla="*/ 853954 w 1580751"/>
              <a:gd name="connsiteY59" fmla="*/ 604841 h 1421453"/>
              <a:gd name="connsiteX60" fmla="*/ 888861 w 1580751"/>
              <a:gd name="connsiteY60" fmla="*/ 619802 h 1421453"/>
              <a:gd name="connsiteX61" fmla="*/ 1116997 w 1580751"/>
              <a:gd name="connsiteY61" fmla="*/ 619802 h 1421453"/>
              <a:gd name="connsiteX62" fmla="*/ 1145670 w 1580751"/>
              <a:gd name="connsiteY62" fmla="*/ 607335 h 1421453"/>
              <a:gd name="connsiteX63" fmla="*/ 1336407 w 1580751"/>
              <a:gd name="connsiteY63" fmla="*/ 417831 h 1421453"/>
              <a:gd name="connsiteX64" fmla="*/ 1362587 w 1580751"/>
              <a:gd name="connsiteY64" fmla="*/ 417831 h 1421453"/>
              <a:gd name="connsiteX65" fmla="*/ 1362587 w 1580751"/>
              <a:gd name="connsiteY65" fmla="*/ 445259 h 1421453"/>
              <a:gd name="connsiteX66" fmla="*/ 1262855 w 1580751"/>
              <a:gd name="connsiteY66" fmla="*/ 544998 h 1421453"/>
              <a:gd name="connsiteX67" fmla="*/ 1262855 w 1580751"/>
              <a:gd name="connsiteY67" fmla="*/ 719541 h 1421453"/>
              <a:gd name="connsiteX68" fmla="*/ 1170603 w 1580751"/>
              <a:gd name="connsiteY68" fmla="*/ 813046 h 1421453"/>
              <a:gd name="connsiteX69" fmla="*/ 1118244 w 1580751"/>
              <a:gd name="connsiteY69" fmla="*/ 813046 h 1421453"/>
              <a:gd name="connsiteX70" fmla="*/ 1012279 w 1580751"/>
              <a:gd name="connsiteY70" fmla="*/ 842968 h 1421453"/>
              <a:gd name="connsiteX71" fmla="*/ 957426 w 1580751"/>
              <a:gd name="connsiteY71" fmla="*/ 943954 h 1421453"/>
              <a:gd name="connsiteX72" fmla="*/ 957426 w 1580751"/>
              <a:gd name="connsiteY72" fmla="*/ 1234443 h 1421453"/>
              <a:gd name="connsiteX73" fmla="*/ 1022252 w 1580751"/>
              <a:gd name="connsiteY73" fmla="*/ 1299273 h 1421453"/>
              <a:gd name="connsiteX74" fmla="*/ 1085831 w 1580751"/>
              <a:gd name="connsiteY74" fmla="*/ 1234443 h 1421453"/>
              <a:gd name="connsiteX75" fmla="*/ 1088324 w 1580751"/>
              <a:gd name="connsiteY75" fmla="*/ 1134704 h 1421453"/>
              <a:gd name="connsiteX76" fmla="*/ 1054665 w 1580751"/>
              <a:gd name="connsiteY76" fmla="*/ 1063640 h 1421453"/>
              <a:gd name="connsiteX77" fmla="*/ 1054665 w 1580751"/>
              <a:gd name="connsiteY77" fmla="*/ 1053666 h 1421453"/>
              <a:gd name="connsiteX78" fmla="*/ 1140684 w 1580751"/>
              <a:gd name="connsiteY78" fmla="*/ 965148 h 1421453"/>
              <a:gd name="connsiteX79" fmla="*/ 1267842 w 1580751"/>
              <a:gd name="connsiteY79" fmla="*/ 965148 h 1421453"/>
              <a:gd name="connsiteX80" fmla="*/ 1305241 w 1580751"/>
              <a:gd name="connsiteY80" fmla="*/ 927746 h 1421453"/>
              <a:gd name="connsiteX81" fmla="*/ 1305241 w 1580751"/>
              <a:gd name="connsiteY81" fmla="*/ 592374 h 1421453"/>
              <a:gd name="connsiteX82" fmla="*/ 1399987 w 1580751"/>
              <a:gd name="connsiteY82" fmla="*/ 497622 h 1421453"/>
              <a:gd name="connsiteX83" fmla="*/ 1433646 w 1580751"/>
              <a:gd name="connsiteY83" fmla="*/ 497622 h 1421453"/>
              <a:gd name="connsiteX84" fmla="*/ 1433646 w 1580751"/>
              <a:gd name="connsiteY84" fmla="*/ 411597 h 1421453"/>
              <a:gd name="connsiteX85" fmla="*/ 1373807 w 1580751"/>
              <a:gd name="connsiteY85" fmla="*/ 353001 h 1421453"/>
              <a:gd name="connsiteX86" fmla="*/ 206944 w 1580751"/>
              <a:gd name="connsiteY86" fmla="*/ 353001 h 1421453"/>
              <a:gd name="connsiteX87" fmla="*/ 147105 w 1580751"/>
              <a:gd name="connsiteY87" fmla="*/ 411597 h 1421453"/>
              <a:gd name="connsiteX88" fmla="*/ 147105 w 1580751"/>
              <a:gd name="connsiteY88" fmla="*/ 497622 h 1421453"/>
              <a:gd name="connsiteX89" fmla="*/ 180764 w 1580751"/>
              <a:gd name="connsiteY89" fmla="*/ 497622 h 1421453"/>
              <a:gd name="connsiteX90" fmla="*/ 275509 w 1580751"/>
              <a:gd name="connsiteY90" fmla="*/ 592374 h 1421453"/>
              <a:gd name="connsiteX91" fmla="*/ 275509 w 1580751"/>
              <a:gd name="connsiteY91" fmla="*/ 927746 h 1421453"/>
              <a:gd name="connsiteX92" fmla="*/ 312909 w 1580751"/>
              <a:gd name="connsiteY92" fmla="*/ 965148 h 1421453"/>
              <a:gd name="connsiteX93" fmla="*/ 438820 w 1580751"/>
              <a:gd name="connsiteY93" fmla="*/ 965148 h 1421453"/>
              <a:gd name="connsiteX94" fmla="*/ 526086 w 1580751"/>
              <a:gd name="connsiteY94" fmla="*/ 1053666 h 1421453"/>
              <a:gd name="connsiteX95" fmla="*/ 526086 w 1580751"/>
              <a:gd name="connsiteY95" fmla="*/ 1063640 h 1421453"/>
              <a:gd name="connsiteX96" fmla="*/ 492426 w 1580751"/>
              <a:gd name="connsiteY96" fmla="*/ 1134704 h 1421453"/>
              <a:gd name="connsiteX97" fmla="*/ 494920 w 1580751"/>
              <a:gd name="connsiteY97" fmla="*/ 1234443 h 1421453"/>
              <a:gd name="connsiteX98" fmla="*/ 558499 w 1580751"/>
              <a:gd name="connsiteY98" fmla="*/ 1299273 h 1421453"/>
              <a:gd name="connsiteX99" fmla="*/ 623324 w 1580751"/>
              <a:gd name="connsiteY99" fmla="*/ 1234443 h 1421453"/>
              <a:gd name="connsiteX100" fmla="*/ 623324 w 1580751"/>
              <a:gd name="connsiteY100" fmla="*/ 943954 h 1421453"/>
              <a:gd name="connsiteX101" fmla="*/ 568472 w 1580751"/>
              <a:gd name="connsiteY101" fmla="*/ 842968 h 1421453"/>
              <a:gd name="connsiteX102" fmla="*/ 462507 w 1580751"/>
              <a:gd name="connsiteY102" fmla="*/ 813046 h 1421453"/>
              <a:gd name="connsiteX103" fmla="*/ 410148 w 1580751"/>
              <a:gd name="connsiteY103" fmla="*/ 813046 h 1421453"/>
              <a:gd name="connsiteX104" fmla="*/ 316649 w 1580751"/>
              <a:gd name="connsiteY104" fmla="*/ 719541 h 1421453"/>
              <a:gd name="connsiteX105" fmla="*/ 316649 w 1580751"/>
              <a:gd name="connsiteY105" fmla="*/ 544998 h 1421453"/>
              <a:gd name="connsiteX106" fmla="*/ 216917 w 1580751"/>
              <a:gd name="connsiteY106" fmla="*/ 445259 h 1421453"/>
              <a:gd name="connsiteX107" fmla="*/ 216917 w 1580751"/>
              <a:gd name="connsiteY107" fmla="*/ 417831 h 1421453"/>
              <a:gd name="connsiteX108" fmla="*/ 244343 w 1580751"/>
              <a:gd name="connsiteY108" fmla="*/ 417831 h 1421453"/>
              <a:gd name="connsiteX109" fmla="*/ 435080 w 1580751"/>
              <a:gd name="connsiteY109" fmla="*/ 607335 h 1421453"/>
              <a:gd name="connsiteX110" fmla="*/ 463753 w 1580751"/>
              <a:gd name="connsiteY110" fmla="*/ 619802 h 1421453"/>
              <a:gd name="connsiteX111" fmla="*/ 691890 w 1580751"/>
              <a:gd name="connsiteY111" fmla="*/ 619802 h 1421453"/>
              <a:gd name="connsiteX112" fmla="*/ 726796 w 1580751"/>
              <a:gd name="connsiteY112" fmla="*/ 604841 h 1421453"/>
              <a:gd name="connsiteX113" fmla="*/ 738016 w 1580751"/>
              <a:gd name="connsiteY113" fmla="*/ 568686 h 1421453"/>
              <a:gd name="connsiteX114" fmla="*/ 689397 w 1580751"/>
              <a:gd name="connsiteY114" fmla="*/ 527544 h 1421453"/>
              <a:gd name="connsiteX115" fmla="*/ 517359 w 1580751"/>
              <a:gd name="connsiteY115" fmla="*/ 527544 h 1421453"/>
              <a:gd name="connsiteX116" fmla="*/ 460013 w 1580751"/>
              <a:gd name="connsiteY116" fmla="*/ 503856 h 1421453"/>
              <a:gd name="connsiteX117" fmla="*/ 311662 w 1580751"/>
              <a:gd name="connsiteY117" fmla="*/ 364221 h 1421453"/>
              <a:gd name="connsiteX118" fmla="*/ 280496 w 1580751"/>
              <a:gd name="connsiteY118" fmla="*/ 353001 h 1421453"/>
              <a:gd name="connsiteX119" fmla="*/ 206944 w 1580751"/>
              <a:gd name="connsiteY119" fmla="*/ 313105 h 1421453"/>
              <a:gd name="connsiteX120" fmla="*/ 280496 w 1580751"/>
              <a:gd name="connsiteY120" fmla="*/ 313105 h 1421453"/>
              <a:gd name="connsiteX121" fmla="*/ 339089 w 1580751"/>
              <a:gd name="connsiteY121" fmla="*/ 336793 h 1421453"/>
              <a:gd name="connsiteX122" fmla="*/ 488686 w 1580751"/>
              <a:gd name="connsiteY122" fmla="*/ 476428 h 1421453"/>
              <a:gd name="connsiteX123" fmla="*/ 517359 w 1580751"/>
              <a:gd name="connsiteY123" fmla="*/ 488895 h 1421453"/>
              <a:gd name="connsiteX124" fmla="*/ 689397 w 1580751"/>
              <a:gd name="connsiteY124" fmla="*/ 488895 h 1421453"/>
              <a:gd name="connsiteX125" fmla="*/ 776662 w 1580751"/>
              <a:gd name="connsiteY125" fmla="*/ 564946 h 1421453"/>
              <a:gd name="connsiteX126" fmla="*/ 755469 w 1580751"/>
              <a:gd name="connsiteY126" fmla="*/ 631023 h 1421453"/>
              <a:gd name="connsiteX127" fmla="*/ 825281 w 1580751"/>
              <a:gd name="connsiteY127" fmla="*/ 631023 h 1421453"/>
              <a:gd name="connsiteX128" fmla="*/ 802842 w 1580751"/>
              <a:gd name="connsiteY128" fmla="*/ 564946 h 1421453"/>
              <a:gd name="connsiteX129" fmla="*/ 890107 w 1580751"/>
              <a:gd name="connsiteY129" fmla="*/ 488895 h 1421453"/>
              <a:gd name="connsiteX130" fmla="*/ 1063391 w 1580751"/>
              <a:gd name="connsiteY130" fmla="*/ 488895 h 1421453"/>
              <a:gd name="connsiteX131" fmla="*/ 1092064 w 1580751"/>
              <a:gd name="connsiteY131" fmla="*/ 476428 h 1421453"/>
              <a:gd name="connsiteX132" fmla="*/ 1241662 w 1580751"/>
              <a:gd name="connsiteY132" fmla="*/ 336793 h 1421453"/>
              <a:gd name="connsiteX133" fmla="*/ 1300255 w 1580751"/>
              <a:gd name="connsiteY133" fmla="*/ 313105 h 1421453"/>
              <a:gd name="connsiteX134" fmla="*/ 1373807 w 1580751"/>
              <a:gd name="connsiteY134" fmla="*/ 313105 h 1421453"/>
              <a:gd name="connsiteX135" fmla="*/ 1473539 w 1580751"/>
              <a:gd name="connsiteY135" fmla="*/ 411597 h 1421453"/>
              <a:gd name="connsiteX136" fmla="*/ 1473539 w 1580751"/>
              <a:gd name="connsiteY136" fmla="*/ 497622 h 1421453"/>
              <a:gd name="connsiteX137" fmla="*/ 1486005 w 1580751"/>
              <a:gd name="connsiteY137" fmla="*/ 497622 h 1421453"/>
              <a:gd name="connsiteX138" fmla="*/ 1580751 w 1580751"/>
              <a:gd name="connsiteY138" fmla="*/ 592374 h 1421453"/>
              <a:gd name="connsiteX139" fmla="*/ 1580751 w 1580751"/>
              <a:gd name="connsiteY139" fmla="*/ 1044939 h 1421453"/>
              <a:gd name="connsiteX140" fmla="*/ 1523405 w 1580751"/>
              <a:gd name="connsiteY140" fmla="*/ 1139691 h 1421453"/>
              <a:gd name="connsiteX141" fmla="*/ 1548338 w 1580751"/>
              <a:gd name="connsiteY141" fmla="*/ 1218236 h 1421453"/>
              <a:gd name="connsiteX142" fmla="*/ 1509692 w 1580751"/>
              <a:gd name="connsiteY142" fmla="*/ 1305507 h 1421453"/>
              <a:gd name="connsiteX143" fmla="*/ 1469799 w 1580751"/>
              <a:gd name="connsiteY143" fmla="*/ 1329195 h 1421453"/>
              <a:gd name="connsiteX144" fmla="*/ 1469799 w 1580751"/>
              <a:gd name="connsiteY144" fmla="*/ 1331688 h 1421453"/>
              <a:gd name="connsiteX145" fmla="*/ 1497225 w 1580751"/>
              <a:gd name="connsiteY145" fmla="*/ 1374077 h 1421453"/>
              <a:gd name="connsiteX146" fmla="*/ 1451099 w 1580751"/>
              <a:gd name="connsiteY146" fmla="*/ 1421453 h 1421453"/>
              <a:gd name="connsiteX147" fmla="*/ 1403726 w 1580751"/>
              <a:gd name="connsiteY147" fmla="*/ 1374077 h 1421453"/>
              <a:gd name="connsiteX148" fmla="*/ 1421180 w 1580751"/>
              <a:gd name="connsiteY148" fmla="*/ 1337922 h 1421453"/>
              <a:gd name="connsiteX149" fmla="*/ 1385027 w 1580751"/>
              <a:gd name="connsiteY149" fmla="*/ 1331688 h 1421453"/>
              <a:gd name="connsiteX150" fmla="*/ 1179330 w 1580751"/>
              <a:gd name="connsiteY150" fmla="*/ 1331688 h 1421453"/>
              <a:gd name="connsiteX151" fmla="*/ 1204263 w 1580751"/>
              <a:gd name="connsiteY151" fmla="*/ 1374077 h 1421453"/>
              <a:gd name="connsiteX152" fmla="*/ 1156890 w 1580751"/>
              <a:gd name="connsiteY152" fmla="*/ 1421453 h 1421453"/>
              <a:gd name="connsiteX153" fmla="*/ 1110764 w 1580751"/>
              <a:gd name="connsiteY153" fmla="*/ 1374077 h 1421453"/>
              <a:gd name="connsiteX154" fmla="*/ 1138190 w 1580751"/>
              <a:gd name="connsiteY154" fmla="*/ 1331688 h 1421453"/>
              <a:gd name="connsiteX155" fmla="*/ 1179330 w 1580751"/>
              <a:gd name="connsiteY155" fmla="*/ 1293040 h 1421453"/>
              <a:gd name="connsiteX156" fmla="*/ 1284048 w 1580751"/>
              <a:gd name="connsiteY156" fmla="*/ 1293040 h 1421453"/>
              <a:gd name="connsiteX157" fmla="*/ 1284048 w 1580751"/>
              <a:gd name="connsiteY157" fmla="*/ 1245664 h 1421453"/>
              <a:gd name="connsiteX158" fmla="*/ 1196783 w 1580751"/>
              <a:gd name="connsiteY158" fmla="*/ 1150912 h 1421453"/>
              <a:gd name="connsiteX159" fmla="*/ 1140684 w 1580751"/>
              <a:gd name="connsiteY159" fmla="*/ 1150912 h 1421453"/>
              <a:gd name="connsiteX160" fmla="*/ 1128217 w 1580751"/>
              <a:gd name="connsiteY160" fmla="*/ 1149665 h 1421453"/>
              <a:gd name="connsiteX161" fmla="*/ 1125724 w 1580751"/>
              <a:gd name="connsiteY161" fmla="*/ 1235690 h 1421453"/>
              <a:gd name="connsiteX162" fmla="*/ 1022252 w 1580751"/>
              <a:gd name="connsiteY162" fmla="*/ 1337922 h 1421453"/>
              <a:gd name="connsiteX163" fmla="*/ 917533 w 1580751"/>
              <a:gd name="connsiteY163" fmla="*/ 1234443 h 1421453"/>
              <a:gd name="connsiteX164" fmla="*/ 917533 w 1580751"/>
              <a:gd name="connsiteY164" fmla="*/ 943954 h 1421453"/>
              <a:gd name="connsiteX165" fmla="*/ 989839 w 1580751"/>
              <a:gd name="connsiteY165" fmla="*/ 810553 h 1421453"/>
              <a:gd name="connsiteX166" fmla="*/ 1118244 w 1580751"/>
              <a:gd name="connsiteY166" fmla="*/ 773151 h 1421453"/>
              <a:gd name="connsiteX167" fmla="*/ 1170603 w 1580751"/>
              <a:gd name="connsiteY167" fmla="*/ 773151 h 1421453"/>
              <a:gd name="connsiteX168" fmla="*/ 1224209 w 1580751"/>
              <a:gd name="connsiteY168" fmla="*/ 719541 h 1421453"/>
              <a:gd name="connsiteX169" fmla="*/ 1224209 w 1580751"/>
              <a:gd name="connsiteY169" fmla="*/ 584894 h 1421453"/>
              <a:gd name="connsiteX170" fmla="*/ 1174343 w 1580751"/>
              <a:gd name="connsiteY170" fmla="*/ 634763 h 1421453"/>
              <a:gd name="connsiteX171" fmla="*/ 1164370 w 1580751"/>
              <a:gd name="connsiteY171" fmla="*/ 643490 h 1421453"/>
              <a:gd name="connsiteX172" fmla="*/ 1165617 w 1580751"/>
              <a:gd name="connsiteY172" fmla="*/ 650971 h 1421453"/>
              <a:gd name="connsiteX173" fmla="*/ 1146917 w 1580751"/>
              <a:gd name="connsiteY173" fmla="*/ 670918 h 1421453"/>
              <a:gd name="connsiteX174" fmla="*/ 806582 w 1580751"/>
              <a:gd name="connsiteY174" fmla="*/ 670918 h 1421453"/>
              <a:gd name="connsiteX175" fmla="*/ 806582 w 1580751"/>
              <a:gd name="connsiteY175" fmla="*/ 1401506 h 1421453"/>
              <a:gd name="connsiteX176" fmla="*/ 786635 w 1580751"/>
              <a:gd name="connsiteY176" fmla="*/ 1421453 h 1421453"/>
              <a:gd name="connsiteX177" fmla="*/ 766689 w 1580751"/>
              <a:gd name="connsiteY177" fmla="*/ 1401506 h 1421453"/>
              <a:gd name="connsiteX178" fmla="*/ 766689 w 1580751"/>
              <a:gd name="connsiteY178" fmla="*/ 670918 h 1421453"/>
              <a:gd name="connsiteX179" fmla="*/ 427601 w 1580751"/>
              <a:gd name="connsiteY179" fmla="*/ 670918 h 1421453"/>
              <a:gd name="connsiteX180" fmla="*/ 407654 w 1580751"/>
              <a:gd name="connsiteY180" fmla="*/ 650971 h 1421453"/>
              <a:gd name="connsiteX181" fmla="*/ 411394 w 1580751"/>
              <a:gd name="connsiteY181" fmla="*/ 639750 h 1421453"/>
              <a:gd name="connsiteX182" fmla="*/ 406408 w 1580751"/>
              <a:gd name="connsiteY182" fmla="*/ 634763 h 1421453"/>
              <a:gd name="connsiteX183" fmla="*/ 356542 w 1580751"/>
              <a:gd name="connsiteY183" fmla="*/ 584894 h 1421453"/>
              <a:gd name="connsiteX184" fmla="*/ 356542 w 1580751"/>
              <a:gd name="connsiteY184" fmla="*/ 719541 h 1421453"/>
              <a:gd name="connsiteX185" fmla="*/ 410148 w 1580751"/>
              <a:gd name="connsiteY185" fmla="*/ 773151 h 1421453"/>
              <a:gd name="connsiteX186" fmla="*/ 462507 w 1580751"/>
              <a:gd name="connsiteY186" fmla="*/ 773151 h 1421453"/>
              <a:gd name="connsiteX187" fmla="*/ 589665 w 1580751"/>
              <a:gd name="connsiteY187" fmla="*/ 810553 h 1421453"/>
              <a:gd name="connsiteX188" fmla="*/ 661971 w 1580751"/>
              <a:gd name="connsiteY188" fmla="*/ 943954 h 1421453"/>
              <a:gd name="connsiteX189" fmla="*/ 661971 w 1580751"/>
              <a:gd name="connsiteY189" fmla="*/ 1234443 h 1421453"/>
              <a:gd name="connsiteX190" fmla="*/ 558499 w 1580751"/>
              <a:gd name="connsiteY190" fmla="*/ 1337922 h 1421453"/>
              <a:gd name="connsiteX191" fmla="*/ 455027 w 1580751"/>
              <a:gd name="connsiteY191" fmla="*/ 1234443 h 1421453"/>
              <a:gd name="connsiteX192" fmla="*/ 452534 w 1580751"/>
              <a:gd name="connsiteY192" fmla="*/ 1149665 h 1421453"/>
              <a:gd name="connsiteX193" fmla="*/ 438820 w 1580751"/>
              <a:gd name="connsiteY193" fmla="*/ 1150912 h 1421453"/>
              <a:gd name="connsiteX194" fmla="*/ 383968 w 1580751"/>
              <a:gd name="connsiteY194" fmla="*/ 1150912 h 1421453"/>
              <a:gd name="connsiteX195" fmla="*/ 295456 w 1580751"/>
              <a:gd name="connsiteY195" fmla="*/ 1245664 h 1421453"/>
              <a:gd name="connsiteX196" fmla="*/ 295456 w 1580751"/>
              <a:gd name="connsiteY196" fmla="*/ 1293040 h 1421453"/>
              <a:gd name="connsiteX197" fmla="*/ 401421 w 1580751"/>
              <a:gd name="connsiteY197" fmla="*/ 1293040 h 1421453"/>
              <a:gd name="connsiteX198" fmla="*/ 442560 w 1580751"/>
              <a:gd name="connsiteY198" fmla="*/ 1331688 h 1421453"/>
              <a:gd name="connsiteX199" fmla="*/ 469987 w 1580751"/>
              <a:gd name="connsiteY199" fmla="*/ 1374077 h 1421453"/>
              <a:gd name="connsiteX200" fmla="*/ 423861 w 1580751"/>
              <a:gd name="connsiteY200" fmla="*/ 1421453 h 1421453"/>
              <a:gd name="connsiteX201" fmla="*/ 376488 w 1580751"/>
              <a:gd name="connsiteY201" fmla="*/ 1374077 h 1421453"/>
              <a:gd name="connsiteX202" fmla="*/ 401421 w 1580751"/>
              <a:gd name="connsiteY202" fmla="*/ 1331688 h 1421453"/>
              <a:gd name="connsiteX203" fmla="*/ 195724 w 1580751"/>
              <a:gd name="connsiteY203" fmla="*/ 1331688 h 1421453"/>
              <a:gd name="connsiteX204" fmla="*/ 159571 w 1580751"/>
              <a:gd name="connsiteY204" fmla="*/ 1337922 h 1421453"/>
              <a:gd name="connsiteX205" fmla="*/ 177024 w 1580751"/>
              <a:gd name="connsiteY205" fmla="*/ 1374077 h 1421453"/>
              <a:gd name="connsiteX206" fmla="*/ 129652 w 1580751"/>
              <a:gd name="connsiteY206" fmla="*/ 1421453 h 1421453"/>
              <a:gd name="connsiteX207" fmla="*/ 83526 w 1580751"/>
              <a:gd name="connsiteY207" fmla="*/ 1374077 h 1421453"/>
              <a:gd name="connsiteX208" fmla="*/ 110952 w 1580751"/>
              <a:gd name="connsiteY208" fmla="*/ 1331688 h 1421453"/>
              <a:gd name="connsiteX209" fmla="*/ 110952 w 1580751"/>
              <a:gd name="connsiteY209" fmla="*/ 1329195 h 1421453"/>
              <a:gd name="connsiteX210" fmla="*/ 72306 w 1580751"/>
              <a:gd name="connsiteY210" fmla="*/ 1305507 h 1421453"/>
              <a:gd name="connsiteX211" fmla="*/ 32413 w 1580751"/>
              <a:gd name="connsiteY211" fmla="*/ 1218236 h 1421453"/>
              <a:gd name="connsiteX212" fmla="*/ 57346 w 1580751"/>
              <a:gd name="connsiteY212" fmla="*/ 1139691 h 1421453"/>
              <a:gd name="connsiteX213" fmla="*/ 0 w 1580751"/>
              <a:gd name="connsiteY213" fmla="*/ 1044939 h 1421453"/>
              <a:gd name="connsiteX214" fmla="*/ 0 w 1580751"/>
              <a:gd name="connsiteY214" fmla="*/ 592374 h 1421453"/>
              <a:gd name="connsiteX215" fmla="*/ 94745 w 1580751"/>
              <a:gd name="connsiteY215" fmla="*/ 497622 h 1421453"/>
              <a:gd name="connsiteX216" fmla="*/ 107212 w 1580751"/>
              <a:gd name="connsiteY216" fmla="*/ 497622 h 1421453"/>
              <a:gd name="connsiteX217" fmla="*/ 107212 w 1580751"/>
              <a:gd name="connsiteY217" fmla="*/ 411597 h 1421453"/>
              <a:gd name="connsiteX218" fmla="*/ 206944 w 1580751"/>
              <a:gd name="connsiteY218" fmla="*/ 313105 h 1421453"/>
              <a:gd name="connsiteX219" fmla="*/ 1255782 w 1580751"/>
              <a:gd name="connsiteY219" fmla="*/ 40220 h 1421453"/>
              <a:gd name="connsiteX220" fmla="*/ 1149240 w 1580751"/>
              <a:gd name="connsiteY220" fmla="*/ 148312 h 1421453"/>
              <a:gd name="connsiteX221" fmla="*/ 1255782 w 1580751"/>
              <a:gd name="connsiteY221" fmla="*/ 255147 h 1421453"/>
              <a:gd name="connsiteX222" fmla="*/ 1361084 w 1580751"/>
              <a:gd name="connsiteY222" fmla="*/ 148312 h 1421453"/>
              <a:gd name="connsiteX223" fmla="*/ 1255782 w 1580751"/>
              <a:gd name="connsiteY223" fmla="*/ 40220 h 1421453"/>
              <a:gd name="connsiteX224" fmla="*/ 319487 w 1580751"/>
              <a:gd name="connsiteY224" fmla="*/ 40220 h 1421453"/>
              <a:gd name="connsiteX225" fmla="*/ 214185 w 1580751"/>
              <a:gd name="connsiteY225" fmla="*/ 148312 h 1421453"/>
              <a:gd name="connsiteX226" fmla="*/ 319487 w 1580751"/>
              <a:gd name="connsiteY226" fmla="*/ 255147 h 1421453"/>
              <a:gd name="connsiteX227" fmla="*/ 426028 w 1580751"/>
              <a:gd name="connsiteY227" fmla="*/ 148312 h 1421453"/>
              <a:gd name="connsiteX228" fmla="*/ 319487 w 1580751"/>
              <a:gd name="connsiteY228" fmla="*/ 40220 h 1421453"/>
              <a:gd name="connsiteX229" fmla="*/ 1255782 w 1580751"/>
              <a:gd name="connsiteY229" fmla="*/ 0 h 1421453"/>
              <a:gd name="connsiteX230" fmla="*/ 1399488 w 1580751"/>
              <a:gd name="connsiteY230" fmla="*/ 148312 h 1421453"/>
              <a:gd name="connsiteX231" fmla="*/ 1255782 w 1580751"/>
              <a:gd name="connsiteY231" fmla="*/ 295367 h 1421453"/>
              <a:gd name="connsiteX232" fmla="*/ 1109597 w 1580751"/>
              <a:gd name="connsiteY232" fmla="*/ 148312 h 1421453"/>
              <a:gd name="connsiteX233" fmla="*/ 1255782 w 1580751"/>
              <a:gd name="connsiteY233" fmla="*/ 0 h 1421453"/>
              <a:gd name="connsiteX234" fmla="*/ 319487 w 1580751"/>
              <a:gd name="connsiteY234" fmla="*/ 0 h 1421453"/>
              <a:gd name="connsiteX235" fmla="*/ 465671 w 1580751"/>
              <a:gd name="connsiteY235" fmla="*/ 148312 h 1421453"/>
              <a:gd name="connsiteX236" fmla="*/ 319487 w 1580751"/>
              <a:gd name="connsiteY236" fmla="*/ 295367 h 1421453"/>
              <a:gd name="connsiteX237" fmla="*/ 175780 w 1580751"/>
              <a:gd name="connsiteY237" fmla="*/ 148312 h 1421453"/>
              <a:gd name="connsiteX238" fmla="*/ 319487 w 1580751"/>
              <a:gd name="connsiteY238" fmla="*/ 0 h 142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580751" h="1421453">
                <a:moveTo>
                  <a:pt x="1323941" y="1150912"/>
                </a:moveTo>
                <a:lnTo>
                  <a:pt x="1323941" y="1230703"/>
                </a:lnTo>
                <a:lnTo>
                  <a:pt x="1361340" y="1271845"/>
                </a:lnTo>
                <a:cubicBezTo>
                  <a:pt x="1370067" y="1280572"/>
                  <a:pt x="1381287" y="1288053"/>
                  <a:pt x="1392507" y="1293040"/>
                </a:cubicBezTo>
                <a:lnTo>
                  <a:pt x="1428659" y="1293040"/>
                </a:lnTo>
                <a:cubicBezTo>
                  <a:pt x="1434893" y="1293040"/>
                  <a:pt x="1439879" y="1294286"/>
                  <a:pt x="1446112" y="1296780"/>
                </a:cubicBezTo>
                <a:cubicBezTo>
                  <a:pt x="1458579" y="1293040"/>
                  <a:pt x="1471045" y="1286806"/>
                  <a:pt x="1482265" y="1276832"/>
                </a:cubicBezTo>
                <a:cubicBezTo>
                  <a:pt x="1498472" y="1260625"/>
                  <a:pt x="1508445" y="1240677"/>
                  <a:pt x="1509692" y="1216989"/>
                </a:cubicBezTo>
                <a:cubicBezTo>
                  <a:pt x="1509692" y="1194548"/>
                  <a:pt x="1502212" y="1173353"/>
                  <a:pt x="1487252" y="1155899"/>
                </a:cubicBezTo>
                <a:lnTo>
                  <a:pt x="1482265" y="1150912"/>
                </a:lnTo>
                <a:cubicBezTo>
                  <a:pt x="1479772" y="1150912"/>
                  <a:pt x="1476032" y="1150912"/>
                  <a:pt x="1473539" y="1150912"/>
                </a:cubicBezTo>
                <a:close/>
                <a:moveTo>
                  <a:pt x="1250389" y="1150912"/>
                </a:moveTo>
                <a:lnTo>
                  <a:pt x="1284048" y="1188314"/>
                </a:lnTo>
                <a:lnTo>
                  <a:pt x="1284048" y="1150912"/>
                </a:lnTo>
                <a:close/>
                <a:moveTo>
                  <a:pt x="295456" y="1150912"/>
                </a:moveTo>
                <a:lnTo>
                  <a:pt x="295456" y="1188314"/>
                </a:lnTo>
                <a:lnTo>
                  <a:pt x="330362" y="1150912"/>
                </a:lnTo>
                <a:close/>
                <a:moveTo>
                  <a:pt x="98485" y="1150912"/>
                </a:moveTo>
                <a:lnTo>
                  <a:pt x="93499" y="1155899"/>
                </a:lnTo>
                <a:cubicBezTo>
                  <a:pt x="78539" y="1173353"/>
                  <a:pt x="71059" y="1194548"/>
                  <a:pt x="72306" y="1216989"/>
                </a:cubicBezTo>
                <a:cubicBezTo>
                  <a:pt x="72306" y="1240677"/>
                  <a:pt x="82279" y="1260625"/>
                  <a:pt x="98485" y="1276832"/>
                </a:cubicBezTo>
                <a:cubicBezTo>
                  <a:pt x="109705" y="1286806"/>
                  <a:pt x="122172" y="1293040"/>
                  <a:pt x="134638" y="1296780"/>
                </a:cubicBezTo>
                <a:cubicBezTo>
                  <a:pt x="140871" y="1294286"/>
                  <a:pt x="145858" y="1293040"/>
                  <a:pt x="152091" y="1293040"/>
                </a:cubicBezTo>
                <a:lnTo>
                  <a:pt x="188244" y="1293040"/>
                </a:lnTo>
                <a:cubicBezTo>
                  <a:pt x="199464" y="1288053"/>
                  <a:pt x="210684" y="1280572"/>
                  <a:pt x="219410" y="1271845"/>
                </a:cubicBezTo>
                <a:lnTo>
                  <a:pt x="256810" y="1230703"/>
                </a:lnTo>
                <a:lnTo>
                  <a:pt x="256810" y="1150912"/>
                </a:lnTo>
                <a:lnTo>
                  <a:pt x="107212" y="1150912"/>
                </a:lnTo>
                <a:cubicBezTo>
                  <a:pt x="104719" y="1150912"/>
                  <a:pt x="100979" y="1150912"/>
                  <a:pt x="98485" y="1150912"/>
                </a:cubicBezTo>
                <a:close/>
                <a:moveTo>
                  <a:pt x="1399987" y="537518"/>
                </a:moveTo>
                <a:cubicBezTo>
                  <a:pt x="1368820" y="537518"/>
                  <a:pt x="1345134" y="561206"/>
                  <a:pt x="1345134" y="592374"/>
                </a:cubicBezTo>
                <a:lnTo>
                  <a:pt x="1345134" y="927746"/>
                </a:lnTo>
                <a:cubicBezTo>
                  <a:pt x="1345134" y="970135"/>
                  <a:pt x="1310228" y="1005044"/>
                  <a:pt x="1267842" y="1005044"/>
                </a:cubicBezTo>
                <a:lnTo>
                  <a:pt x="1140684" y="1005044"/>
                </a:lnTo>
                <a:cubicBezTo>
                  <a:pt x="1115751" y="1005044"/>
                  <a:pt x="1093311" y="1026238"/>
                  <a:pt x="1093311" y="1053666"/>
                </a:cubicBezTo>
                <a:lnTo>
                  <a:pt x="1093311" y="1063640"/>
                </a:lnTo>
                <a:cubicBezTo>
                  <a:pt x="1093311" y="1091068"/>
                  <a:pt x="1115751" y="1113510"/>
                  <a:pt x="1140684" y="1113510"/>
                </a:cubicBezTo>
                <a:lnTo>
                  <a:pt x="1473539" y="1113510"/>
                </a:lnTo>
                <a:cubicBezTo>
                  <a:pt x="1510938" y="1113510"/>
                  <a:pt x="1540858" y="1082341"/>
                  <a:pt x="1540858" y="1044939"/>
                </a:cubicBezTo>
                <a:lnTo>
                  <a:pt x="1540858" y="592374"/>
                </a:lnTo>
                <a:cubicBezTo>
                  <a:pt x="1540858" y="561206"/>
                  <a:pt x="1517171" y="537518"/>
                  <a:pt x="1486005" y="537518"/>
                </a:cubicBezTo>
                <a:close/>
                <a:moveTo>
                  <a:pt x="94745" y="537518"/>
                </a:moveTo>
                <a:cubicBezTo>
                  <a:pt x="64826" y="537518"/>
                  <a:pt x="39893" y="561206"/>
                  <a:pt x="39893" y="592374"/>
                </a:cubicBezTo>
                <a:lnTo>
                  <a:pt x="39893" y="1044939"/>
                </a:lnTo>
                <a:cubicBezTo>
                  <a:pt x="39893" y="1082341"/>
                  <a:pt x="69812" y="1113510"/>
                  <a:pt x="107212" y="1113510"/>
                </a:cubicBezTo>
                <a:lnTo>
                  <a:pt x="438820" y="1113510"/>
                </a:lnTo>
                <a:cubicBezTo>
                  <a:pt x="465000" y="1113510"/>
                  <a:pt x="487440" y="1091068"/>
                  <a:pt x="487440" y="1063640"/>
                </a:cubicBezTo>
                <a:lnTo>
                  <a:pt x="487440" y="1053666"/>
                </a:lnTo>
                <a:cubicBezTo>
                  <a:pt x="487440" y="1026238"/>
                  <a:pt x="465000" y="1005044"/>
                  <a:pt x="438820" y="1005044"/>
                </a:cubicBezTo>
                <a:lnTo>
                  <a:pt x="312909" y="1005044"/>
                </a:lnTo>
                <a:cubicBezTo>
                  <a:pt x="270523" y="1005044"/>
                  <a:pt x="235617" y="970135"/>
                  <a:pt x="235617" y="927746"/>
                </a:cubicBezTo>
                <a:lnTo>
                  <a:pt x="235617" y="592374"/>
                </a:lnTo>
                <a:cubicBezTo>
                  <a:pt x="235617" y="561206"/>
                  <a:pt x="210684" y="537518"/>
                  <a:pt x="180764" y="537518"/>
                </a:cubicBezTo>
                <a:close/>
                <a:moveTo>
                  <a:pt x="1300255" y="353001"/>
                </a:moveTo>
                <a:cubicBezTo>
                  <a:pt x="1289035" y="353001"/>
                  <a:pt x="1276568" y="356741"/>
                  <a:pt x="1269088" y="364221"/>
                </a:cubicBezTo>
                <a:lnTo>
                  <a:pt x="1119491" y="503856"/>
                </a:lnTo>
                <a:cubicBezTo>
                  <a:pt x="1104531" y="520063"/>
                  <a:pt x="1084584" y="527544"/>
                  <a:pt x="1063391" y="527544"/>
                </a:cubicBezTo>
                <a:lnTo>
                  <a:pt x="890107" y="527544"/>
                </a:lnTo>
                <a:cubicBezTo>
                  <a:pt x="866421" y="527544"/>
                  <a:pt x="845228" y="544998"/>
                  <a:pt x="842735" y="568686"/>
                </a:cubicBezTo>
                <a:cubicBezTo>
                  <a:pt x="841488" y="582400"/>
                  <a:pt x="845228" y="593621"/>
                  <a:pt x="853954" y="604841"/>
                </a:cubicBezTo>
                <a:cubicBezTo>
                  <a:pt x="862681" y="613569"/>
                  <a:pt x="875147" y="619802"/>
                  <a:pt x="888861" y="619802"/>
                </a:cubicBezTo>
                <a:lnTo>
                  <a:pt x="1116997" y="619802"/>
                </a:lnTo>
                <a:cubicBezTo>
                  <a:pt x="1128217" y="619802"/>
                  <a:pt x="1138190" y="614815"/>
                  <a:pt x="1145670" y="607335"/>
                </a:cubicBezTo>
                <a:lnTo>
                  <a:pt x="1336407" y="417831"/>
                </a:lnTo>
                <a:cubicBezTo>
                  <a:pt x="1343887" y="410351"/>
                  <a:pt x="1355107" y="410351"/>
                  <a:pt x="1362587" y="417831"/>
                </a:cubicBezTo>
                <a:cubicBezTo>
                  <a:pt x="1371314" y="425311"/>
                  <a:pt x="1371314" y="437779"/>
                  <a:pt x="1362587" y="445259"/>
                </a:cubicBezTo>
                <a:lnTo>
                  <a:pt x="1262855" y="544998"/>
                </a:lnTo>
                <a:lnTo>
                  <a:pt x="1262855" y="719541"/>
                </a:lnTo>
                <a:cubicBezTo>
                  <a:pt x="1262855" y="770657"/>
                  <a:pt x="1221716" y="813046"/>
                  <a:pt x="1170603" y="813046"/>
                </a:cubicBezTo>
                <a:lnTo>
                  <a:pt x="1118244" y="813046"/>
                </a:lnTo>
                <a:cubicBezTo>
                  <a:pt x="1080844" y="813046"/>
                  <a:pt x="1043445" y="824267"/>
                  <a:pt x="1012279" y="842968"/>
                </a:cubicBezTo>
                <a:cubicBezTo>
                  <a:pt x="978619" y="864163"/>
                  <a:pt x="957426" y="902811"/>
                  <a:pt x="957426" y="943954"/>
                </a:cubicBezTo>
                <a:lnTo>
                  <a:pt x="957426" y="1234443"/>
                </a:lnTo>
                <a:cubicBezTo>
                  <a:pt x="957426" y="1270598"/>
                  <a:pt x="986099" y="1299273"/>
                  <a:pt x="1022252" y="1299273"/>
                </a:cubicBezTo>
                <a:cubicBezTo>
                  <a:pt x="1057158" y="1299273"/>
                  <a:pt x="1085831" y="1270598"/>
                  <a:pt x="1085831" y="1234443"/>
                </a:cubicBezTo>
                <a:lnTo>
                  <a:pt x="1088324" y="1134704"/>
                </a:lnTo>
                <a:cubicBezTo>
                  <a:pt x="1068378" y="1118497"/>
                  <a:pt x="1054665" y="1092315"/>
                  <a:pt x="1054665" y="1063640"/>
                </a:cubicBezTo>
                <a:lnTo>
                  <a:pt x="1054665" y="1053666"/>
                </a:lnTo>
                <a:cubicBezTo>
                  <a:pt x="1054665" y="1005044"/>
                  <a:pt x="1093311" y="965148"/>
                  <a:pt x="1140684" y="965148"/>
                </a:cubicBezTo>
                <a:lnTo>
                  <a:pt x="1267842" y="965148"/>
                </a:lnTo>
                <a:cubicBezTo>
                  <a:pt x="1289035" y="965148"/>
                  <a:pt x="1305241" y="948941"/>
                  <a:pt x="1305241" y="927746"/>
                </a:cubicBezTo>
                <a:lnTo>
                  <a:pt x="1305241" y="592374"/>
                </a:lnTo>
                <a:cubicBezTo>
                  <a:pt x="1305241" y="540011"/>
                  <a:pt x="1347627" y="497622"/>
                  <a:pt x="1399987" y="497622"/>
                </a:cubicBezTo>
                <a:lnTo>
                  <a:pt x="1433646" y="497622"/>
                </a:lnTo>
                <a:lnTo>
                  <a:pt x="1433646" y="411597"/>
                </a:lnTo>
                <a:cubicBezTo>
                  <a:pt x="1433646" y="379182"/>
                  <a:pt x="1406220" y="353001"/>
                  <a:pt x="1373807" y="353001"/>
                </a:cubicBezTo>
                <a:close/>
                <a:moveTo>
                  <a:pt x="206944" y="353001"/>
                </a:moveTo>
                <a:cubicBezTo>
                  <a:pt x="173284" y="353001"/>
                  <a:pt x="147105" y="379182"/>
                  <a:pt x="147105" y="411597"/>
                </a:cubicBezTo>
                <a:lnTo>
                  <a:pt x="147105" y="497622"/>
                </a:lnTo>
                <a:lnTo>
                  <a:pt x="180764" y="497622"/>
                </a:lnTo>
                <a:cubicBezTo>
                  <a:pt x="233123" y="497622"/>
                  <a:pt x="275509" y="540011"/>
                  <a:pt x="275509" y="592374"/>
                </a:cubicBezTo>
                <a:lnTo>
                  <a:pt x="275509" y="927746"/>
                </a:lnTo>
                <a:cubicBezTo>
                  <a:pt x="275509" y="948941"/>
                  <a:pt x="291716" y="965148"/>
                  <a:pt x="312909" y="965148"/>
                </a:cubicBezTo>
                <a:lnTo>
                  <a:pt x="438820" y="965148"/>
                </a:lnTo>
                <a:cubicBezTo>
                  <a:pt x="487440" y="965148"/>
                  <a:pt x="526086" y="1005044"/>
                  <a:pt x="526086" y="1053666"/>
                </a:cubicBezTo>
                <a:lnTo>
                  <a:pt x="526086" y="1063640"/>
                </a:lnTo>
                <a:cubicBezTo>
                  <a:pt x="526086" y="1092315"/>
                  <a:pt x="512373" y="1118497"/>
                  <a:pt x="492426" y="1134704"/>
                </a:cubicBezTo>
                <a:lnTo>
                  <a:pt x="494920" y="1234443"/>
                </a:lnTo>
                <a:cubicBezTo>
                  <a:pt x="494920" y="1270598"/>
                  <a:pt x="523593" y="1299273"/>
                  <a:pt x="558499" y="1299273"/>
                </a:cubicBezTo>
                <a:cubicBezTo>
                  <a:pt x="594652" y="1299273"/>
                  <a:pt x="623324" y="1270598"/>
                  <a:pt x="623324" y="1234443"/>
                </a:cubicBezTo>
                <a:lnTo>
                  <a:pt x="623324" y="943954"/>
                </a:lnTo>
                <a:cubicBezTo>
                  <a:pt x="623324" y="902811"/>
                  <a:pt x="602131" y="864163"/>
                  <a:pt x="568472" y="842968"/>
                </a:cubicBezTo>
                <a:cubicBezTo>
                  <a:pt x="537306" y="824267"/>
                  <a:pt x="499906" y="813046"/>
                  <a:pt x="462507" y="813046"/>
                </a:cubicBezTo>
                <a:lnTo>
                  <a:pt x="410148" y="813046"/>
                </a:lnTo>
                <a:cubicBezTo>
                  <a:pt x="359035" y="813046"/>
                  <a:pt x="316649" y="770657"/>
                  <a:pt x="316649" y="719541"/>
                </a:cubicBezTo>
                <a:lnTo>
                  <a:pt x="316649" y="544998"/>
                </a:lnTo>
                <a:lnTo>
                  <a:pt x="216917" y="445259"/>
                </a:lnTo>
                <a:cubicBezTo>
                  <a:pt x="209437" y="437779"/>
                  <a:pt x="209437" y="425311"/>
                  <a:pt x="216917" y="417831"/>
                </a:cubicBezTo>
                <a:cubicBezTo>
                  <a:pt x="224397" y="410351"/>
                  <a:pt x="236863" y="410351"/>
                  <a:pt x="244343" y="417831"/>
                </a:cubicBezTo>
                <a:lnTo>
                  <a:pt x="435080" y="607335"/>
                </a:lnTo>
                <a:cubicBezTo>
                  <a:pt x="442560" y="614815"/>
                  <a:pt x="452534" y="619802"/>
                  <a:pt x="463753" y="619802"/>
                </a:cubicBezTo>
                <a:lnTo>
                  <a:pt x="691890" y="619802"/>
                </a:lnTo>
                <a:cubicBezTo>
                  <a:pt x="705603" y="619802"/>
                  <a:pt x="718070" y="613569"/>
                  <a:pt x="726796" y="604841"/>
                </a:cubicBezTo>
                <a:cubicBezTo>
                  <a:pt x="735523" y="593621"/>
                  <a:pt x="739263" y="582400"/>
                  <a:pt x="738016" y="568686"/>
                </a:cubicBezTo>
                <a:cubicBezTo>
                  <a:pt x="735523" y="544998"/>
                  <a:pt x="714330" y="527544"/>
                  <a:pt x="689397" y="527544"/>
                </a:cubicBezTo>
                <a:lnTo>
                  <a:pt x="517359" y="527544"/>
                </a:lnTo>
                <a:cubicBezTo>
                  <a:pt x="496166" y="527544"/>
                  <a:pt x="476220" y="520063"/>
                  <a:pt x="460013" y="503856"/>
                </a:cubicBezTo>
                <a:lnTo>
                  <a:pt x="311662" y="364221"/>
                </a:lnTo>
                <a:cubicBezTo>
                  <a:pt x="302936" y="356741"/>
                  <a:pt x="291716" y="353001"/>
                  <a:pt x="280496" y="353001"/>
                </a:cubicBezTo>
                <a:close/>
                <a:moveTo>
                  <a:pt x="206944" y="313105"/>
                </a:moveTo>
                <a:lnTo>
                  <a:pt x="280496" y="313105"/>
                </a:lnTo>
                <a:cubicBezTo>
                  <a:pt x="301689" y="313105"/>
                  <a:pt x="322882" y="320586"/>
                  <a:pt x="339089" y="336793"/>
                </a:cubicBezTo>
                <a:lnTo>
                  <a:pt x="488686" y="476428"/>
                </a:lnTo>
                <a:cubicBezTo>
                  <a:pt x="496166" y="483908"/>
                  <a:pt x="507386" y="488895"/>
                  <a:pt x="517359" y="488895"/>
                </a:cubicBezTo>
                <a:lnTo>
                  <a:pt x="689397" y="488895"/>
                </a:lnTo>
                <a:cubicBezTo>
                  <a:pt x="735523" y="488895"/>
                  <a:pt x="772922" y="521310"/>
                  <a:pt x="776662" y="564946"/>
                </a:cubicBezTo>
                <a:cubicBezTo>
                  <a:pt x="779155" y="588634"/>
                  <a:pt x="771676" y="612322"/>
                  <a:pt x="755469" y="631023"/>
                </a:cubicBezTo>
                <a:lnTo>
                  <a:pt x="825281" y="631023"/>
                </a:lnTo>
                <a:cubicBezTo>
                  <a:pt x="809075" y="612322"/>
                  <a:pt x="800349" y="588634"/>
                  <a:pt x="802842" y="564946"/>
                </a:cubicBezTo>
                <a:cubicBezTo>
                  <a:pt x="807828" y="521310"/>
                  <a:pt x="845228" y="488895"/>
                  <a:pt x="890107" y="488895"/>
                </a:cubicBezTo>
                <a:lnTo>
                  <a:pt x="1063391" y="488895"/>
                </a:lnTo>
                <a:cubicBezTo>
                  <a:pt x="1073365" y="488895"/>
                  <a:pt x="1084584" y="483908"/>
                  <a:pt x="1092064" y="476428"/>
                </a:cubicBezTo>
                <a:lnTo>
                  <a:pt x="1241662" y="336793"/>
                </a:lnTo>
                <a:cubicBezTo>
                  <a:pt x="1257869" y="320586"/>
                  <a:pt x="1279062" y="313105"/>
                  <a:pt x="1300255" y="313105"/>
                </a:cubicBezTo>
                <a:lnTo>
                  <a:pt x="1373807" y="313105"/>
                </a:lnTo>
                <a:cubicBezTo>
                  <a:pt x="1427413" y="313105"/>
                  <a:pt x="1473539" y="357988"/>
                  <a:pt x="1473539" y="411597"/>
                </a:cubicBezTo>
                <a:lnTo>
                  <a:pt x="1473539" y="497622"/>
                </a:lnTo>
                <a:lnTo>
                  <a:pt x="1486005" y="497622"/>
                </a:lnTo>
                <a:cubicBezTo>
                  <a:pt x="1538364" y="497622"/>
                  <a:pt x="1580751" y="540011"/>
                  <a:pt x="1580751" y="592374"/>
                </a:cubicBezTo>
                <a:lnTo>
                  <a:pt x="1580751" y="1044939"/>
                </a:lnTo>
                <a:cubicBezTo>
                  <a:pt x="1580751" y="1086082"/>
                  <a:pt x="1557064" y="1120990"/>
                  <a:pt x="1523405" y="1139691"/>
                </a:cubicBezTo>
                <a:cubicBezTo>
                  <a:pt x="1540858" y="1162132"/>
                  <a:pt x="1549584" y="1189561"/>
                  <a:pt x="1548338" y="1218236"/>
                </a:cubicBezTo>
                <a:cubicBezTo>
                  <a:pt x="1547091" y="1251897"/>
                  <a:pt x="1532131" y="1283066"/>
                  <a:pt x="1509692" y="1305507"/>
                </a:cubicBezTo>
                <a:cubicBezTo>
                  <a:pt x="1497225" y="1316728"/>
                  <a:pt x="1483512" y="1324208"/>
                  <a:pt x="1469799" y="1329195"/>
                </a:cubicBezTo>
                <a:cubicBezTo>
                  <a:pt x="1469799" y="1330442"/>
                  <a:pt x="1469799" y="1330442"/>
                  <a:pt x="1469799" y="1331688"/>
                </a:cubicBezTo>
                <a:cubicBezTo>
                  <a:pt x="1486005" y="1339169"/>
                  <a:pt x="1497225" y="1355376"/>
                  <a:pt x="1497225" y="1374077"/>
                </a:cubicBezTo>
                <a:cubicBezTo>
                  <a:pt x="1497225" y="1400259"/>
                  <a:pt x="1477279" y="1421453"/>
                  <a:pt x="1451099" y="1421453"/>
                </a:cubicBezTo>
                <a:cubicBezTo>
                  <a:pt x="1424919" y="1421453"/>
                  <a:pt x="1403726" y="1400259"/>
                  <a:pt x="1403726" y="1374077"/>
                </a:cubicBezTo>
                <a:cubicBezTo>
                  <a:pt x="1403726" y="1359117"/>
                  <a:pt x="1411206" y="1346649"/>
                  <a:pt x="1421180" y="1337922"/>
                </a:cubicBezTo>
                <a:cubicBezTo>
                  <a:pt x="1408713" y="1337922"/>
                  <a:pt x="1397493" y="1335429"/>
                  <a:pt x="1385027" y="1331688"/>
                </a:cubicBezTo>
                <a:lnTo>
                  <a:pt x="1179330" y="1331688"/>
                </a:lnTo>
                <a:cubicBezTo>
                  <a:pt x="1194289" y="1340416"/>
                  <a:pt x="1204263" y="1356623"/>
                  <a:pt x="1204263" y="1374077"/>
                </a:cubicBezTo>
                <a:cubicBezTo>
                  <a:pt x="1204263" y="1400259"/>
                  <a:pt x="1183070" y="1421453"/>
                  <a:pt x="1156890" y="1421453"/>
                </a:cubicBezTo>
                <a:cubicBezTo>
                  <a:pt x="1131957" y="1421453"/>
                  <a:pt x="1110764" y="1400259"/>
                  <a:pt x="1110764" y="1374077"/>
                </a:cubicBezTo>
                <a:cubicBezTo>
                  <a:pt x="1110764" y="1355376"/>
                  <a:pt x="1121984" y="1339169"/>
                  <a:pt x="1138190" y="1331688"/>
                </a:cubicBezTo>
                <a:cubicBezTo>
                  <a:pt x="1139437" y="1310494"/>
                  <a:pt x="1156890" y="1293040"/>
                  <a:pt x="1179330" y="1293040"/>
                </a:cubicBezTo>
                <a:lnTo>
                  <a:pt x="1284048" y="1293040"/>
                </a:lnTo>
                <a:lnTo>
                  <a:pt x="1284048" y="1245664"/>
                </a:lnTo>
                <a:lnTo>
                  <a:pt x="1196783" y="1150912"/>
                </a:lnTo>
                <a:lnTo>
                  <a:pt x="1140684" y="1150912"/>
                </a:lnTo>
                <a:cubicBezTo>
                  <a:pt x="1136944" y="1150912"/>
                  <a:pt x="1131957" y="1150912"/>
                  <a:pt x="1128217" y="1149665"/>
                </a:cubicBezTo>
                <a:lnTo>
                  <a:pt x="1125724" y="1235690"/>
                </a:lnTo>
                <a:cubicBezTo>
                  <a:pt x="1125724" y="1291793"/>
                  <a:pt x="1079598" y="1337922"/>
                  <a:pt x="1022252" y="1337922"/>
                </a:cubicBezTo>
                <a:cubicBezTo>
                  <a:pt x="964906" y="1337922"/>
                  <a:pt x="917533" y="1291793"/>
                  <a:pt x="917533" y="1234443"/>
                </a:cubicBezTo>
                <a:lnTo>
                  <a:pt x="917533" y="943954"/>
                </a:lnTo>
                <a:cubicBezTo>
                  <a:pt x="917533" y="889097"/>
                  <a:pt x="944960" y="837981"/>
                  <a:pt x="989839" y="810553"/>
                </a:cubicBezTo>
                <a:cubicBezTo>
                  <a:pt x="1029732" y="786865"/>
                  <a:pt x="1073365" y="773151"/>
                  <a:pt x="1118244" y="773151"/>
                </a:cubicBezTo>
                <a:lnTo>
                  <a:pt x="1170603" y="773151"/>
                </a:lnTo>
                <a:cubicBezTo>
                  <a:pt x="1200523" y="773151"/>
                  <a:pt x="1224209" y="749463"/>
                  <a:pt x="1224209" y="719541"/>
                </a:cubicBezTo>
                <a:lnTo>
                  <a:pt x="1224209" y="584894"/>
                </a:lnTo>
                <a:lnTo>
                  <a:pt x="1174343" y="634763"/>
                </a:lnTo>
                <a:cubicBezTo>
                  <a:pt x="1170603" y="637257"/>
                  <a:pt x="1168110" y="639750"/>
                  <a:pt x="1164370" y="643490"/>
                </a:cubicBezTo>
                <a:cubicBezTo>
                  <a:pt x="1165617" y="645984"/>
                  <a:pt x="1165617" y="647230"/>
                  <a:pt x="1165617" y="650971"/>
                </a:cubicBezTo>
                <a:cubicBezTo>
                  <a:pt x="1165617" y="660945"/>
                  <a:pt x="1156890" y="670918"/>
                  <a:pt x="1146917" y="670918"/>
                </a:cubicBezTo>
                <a:lnTo>
                  <a:pt x="806582" y="670918"/>
                </a:lnTo>
                <a:lnTo>
                  <a:pt x="806582" y="1401506"/>
                </a:lnTo>
                <a:cubicBezTo>
                  <a:pt x="806582" y="1412726"/>
                  <a:pt x="797855" y="1421453"/>
                  <a:pt x="786635" y="1421453"/>
                </a:cubicBezTo>
                <a:cubicBezTo>
                  <a:pt x="776662" y="1421453"/>
                  <a:pt x="766689" y="1412726"/>
                  <a:pt x="766689" y="1401506"/>
                </a:cubicBezTo>
                <a:lnTo>
                  <a:pt x="766689" y="670918"/>
                </a:lnTo>
                <a:lnTo>
                  <a:pt x="427601" y="670918"/>
                </a:lnTo>
                <a:cubicBezTo>
                  <a:pt x="416381" y="670918"/>
                  <a:pt x="407654" y="660945"/>
                  <a:pt x="407654" y="650971"/>
                </a:cubicBezTo>
                <a:cubicBezTo>
                  <a:pt x="407654" y="645984"/>
                  <a:pt x="408901" y="642244"/>
                  <a:pt x="411394" y="639750"/>
                </a:cubicBezTo>
                <a:cubicBezTo>
                  <a:pt x="410148" y="637257"/>
                  <a:pt x="407654" y="636010"/>
                  <a:pt x="406408" y="634763"/>
                </a:cubicBezTo>
                <a:lnTo>
                  <a:pt x="356542" y="584894"/>
                </a:lnTo>
                <a:lnTo>
                  <a:pt x="356542" y="719541"/>
                </a:lnTo>
                <a:cubicBezTo>
                  <a:pt x="356542" y="749463"/>
                  <a:pt x="380228" y="773151"/>
                  <a:pt x="410148" y="773151"/>
                </a:cubicBezTo>
                <a:lnTo>
                  <a:pt x="462507" y="773151"/>
                </a:lnTo>
                <a:cubicBezTo>
                  <a:pt x="508633" y="773151"/>
                  <a:pt x="551019" y="786865"/>
                  <a:pt x="589665" y="810553"/>
                </a:cubicBezTo>
                <a:cubicBezTo>
                  <a:pt x="634544" y="837981"/>
                  <a:pt x="661971" y="889097"/>
                  <a:pt x="661971" y="943954"/>
                </a:cubicBezTo>
                <a:lnTo>
                  <a:pt x="661971" y="1234443"/>
                </a:lnTo>
                <a:cubicBezTo>
                  <a:pt x="661971" y="1291793"/>
                  <a:pt x="615845" y="1337922"/>
                  <a:pt x="558499" y="1337922"/>
                </a:cubicBezTo>
                <a:cubicBezTo>
                  <a:pt x="502400" y="1337922"/>
                  <a:pt x="455027" y="1291793"/>
                  <a:pt x="455027" y="1234443"/>
                </a:cubicBezTo>
                <a:lnTo>
                  <a:pt x="452534" y="1149665"/>
                </a:lnTo>
                <a:cubicBezTo>
                  <a:pt x="448794" y="1150912"/>
                  <a:pt x="443807" y="1150912"/>
                  <a:pt x="438820" y="1150912"/>
                </a:cubicBezTo>
                <a:lnTo>
                  <a:pt x="383968" y="1150912"/>
                </a:lnTo>
                <a:lnTo>
                  <a:pt x="295456" y="1245664"/>
                </a:lnTo>
                <a:lnTo>
                  <a:pt x="295456" y="1293040"/>
                </a:lnTo>
                <a:lnTo>
                  <a:pt x="401421" y="1293040"/>
                </a:lnTo>
                <a:cubicBezTo>
                  <a:pt x="423861" y="1293040"/>
                  <a:pt x="441314" y="1310494"/>
                  <a:pt x="442560" y="1331688"/>
                </a:cubicBezTo>
                <a:cubicBezTo>
                  <a:pt x="458767" y="1339169"/>
                  <a:pt x="469987" y="1355376"/>
                  <a:pt x="469987" y="1374077"/>
                </a:cubicBezTo>
                <a:cubicBezTo>
                  <a:pt x="469987" y="1400259"/>
                  <a:pt x="448794" y="1421453"/>
                  <a:pt x="423861" y="1421453"/>
                </a:cubicBezTo>
                <a:cubicBezTo>
                  <a:pt x="397681" y="1421453"/>
                  <a:pt x="376488" y="1400259"/>
                  <a:pt x="376488" y="1374077"/>
                </a:cubicBezTo>
                <a:cubicBezTo>
                  <a:pt x="376488" y="1356623"/>
                  <a:pt x="386461" y="1340416"/>
                  <a:pt x="401421" y="1331688"/>
                </a:cubicBezTo>
                <a:lnTo>
                  <a:pt x="195724" y="1331688"/>
                </a:lnTo>
                <a:cubicBezTo>
                  <a:pt x="183257" y="1335429"/>
                  <a:pt x="172038" y="1337922"/>
                  <a:pt x="159571" y="1337922"/>
                </a:cubicBezTo>
                <a:cubicBezTo>
                  <a:pt x="170791" y="1346649"/>
                  <a:pt x="177024" y="1359117"/>
                  <a:pt x="177024" y="1374077"/>
                </a:cubicBezTo>
                <a:cubicBezTo>
                  <a:pt x="177024" y="1400259"/>
                  <a:pt x="155831" y="1421453"/>
                  <a:pt x="129652" y="1421453"/>
                </a:cubicBezTo>
                <a:cubicBezTo>
                  <a:pt x="103472" y="1421453"/>
                  <a:pt x="83526" y="1400259"/>
                  <a:pt x="83526" y="1374077"/>
                </a:cubicBezTo>
                <a:cubicBezTo>
                  <a:pt x="83526" y="1355376"/>
                  <a:pt x="94745" y="1339169"/>
                  <a:pt x="110952" y="1331688"/>
                </a:cubicBezTo>
                <a:cubicBezTo>
                  <a:pt x="110952" y="1330442"/>
                  <a:pt x="110952" y="1330442"/>
                  <a:pt x="110952" y="1329195"/>
                </a:cubicBezTo>
                <a:cubicBezTo>
                  <a:pt x="97239" y="1324208"/>
                  <a:pt x="83526" y="1316728"/>
                  <a:pt x="72306" y="1305507"/>
                </a:cubicBezTo>
                <a:cubicBezTo>
                  <a:pt x="47373" y="1283066"/>
                  <a:pt x="33660" y="1251897"/>
                  <a:pt x="32413" y="1218236"/>
                </a:cubicBezTo>
                <a:cubicBezTo>
                  <a:pt x="31166" y="1189561"/>
                  <a:pt x="39893" y="1162132"/>
                  <a:pt x="57346" y="1139691"/>
                </a:cubicBezTo>
                <a:cubicBezTo>
                  <a:pt x="23686" y="1120990"/>
                  <a:pt x="0" y="1086082"/>
                  <a:pt x="0" y="1044939"/>
                </a:cubicBezTo>
                <a:lnTo>
                  <a:pt x="0" y="592374"/>
                </a:lnTo>
                <a:cubicBezTo>
                  <a:pt x="0" y="540011"/>
                  <a:pt x="42386" y="497622"/>
                  <a:pt x="94745" y="497622"/>
                </a:cubicBezTo>
                <a:lnTo>
                  <a:pt x="107212" y="497622"/>
                </a:lnTo>
                <a:lnTo>
                  <a:pt x="107212" y="411597"/>
                </a:lnTo>
                <a:cubicBezTo>
                  <a:pt x="107212" y="357988"/>
                  <a:pt x="152091" y="313105"/>
                  <a:pt x="206944" y="313105"/>
                </a:cubicBezTo>
                <a:close/>
                <a:moveTo>
                  <a:pt x="1255782" y="40220"/>
                </a:moveTo>
                <a:cubicBezTo>
                  <a:pt x="1196317" y="40220"/>
                  <a:pt x="1149240" y="89238"/>
                  <a:pt x="1149240" y="148312"/>
                </a:cubicBezTo>
                <a:cubicBezTo>
                  <a:pt x="1149240" y="207385"/>
                  <a:pt x="1196317" y="255147"/>
                  <a:pt x="1255782" y="255147"/>
                </a:cubicBezTo>
                <a:cubicBezTo>
                  <a:pt x="1314008" y="255147"/>
                  <a:pt x="1361084" y="207385"/>
                  <a:pt x="1361084" y="148312"/>
                </a:cubicBezTo>
                <a:cubicBezTo>
                  <a:pt x="1361084" y="89238"/>
                  <a:pt x="1314008" y="40220"/>
                  <a:pt x="1255782" y="40220"/>
                </a:cubicBezTo>
                <a:close/>
                <a:moveTo>
                  <a:pt x="319487" y="40220"/>
                </a:moveTo>
                <a:cubicBezTo>
                  <a:pt x="261261" y="40220"/>
                  <a:pt x="214185" y="89238"/>
                  <a:pt x="214185" y="148312"/>
                </a:cubicBezTo>
                <a:cubicBezTo>
                  <a:pt x="214185" y="207385"/>
                  <a:pt x="261261" y="255147"/>
                  <a:pt x="319487" y="255147"/>
                </a:cubicBezTo>
                <a:cubicBezTo>
                  <a:pt x="377713" y="255147"/>
                  <a:pt x="426028" y="207385"/>
                  <a:pt x="426028" y="148312"/>
                </a:cubicBezTo>
                <a:cubicBezTo>
                  <a:pt x="426028" y="89238"/>
                  <a:pt x="377713" y="40220"/>
                  <a:pt x="319487" y="40220"/>
                </a:cubicBezTo>
                <a:close/>
                <a:moveTo>
                  <a:pt x="1255782" y="0"/>
                </a:moveTo>
                <a:cubicBezTo>
                  <a:pt x="1335068" y="0"/>
                  <a:pt x="1399488" y="66614"/>
                  <a:pt x="1399488" y="148312"/>
                </a:cubicBezTo>
                <a:cubicBezTo>
                  <a:pt x="1399488" y="228752"/>
                  <a:pt x="1335068" y="295367"/>
                  <a:pt x="1255782" y="295367"/>
                </a:cubicBezTo>
                <a:cubicBezTo>
                  <a:pt x="1175256" y="295367"/>
                  <a:pt x="1109597" y="228752"/>
                  <a:pt x="1109597" y="148312"/>
                </a:cubicBezTo>
                <a:cubicBezTo>
                  <a:pt x="1109597" y="66614"/>
                  <a:pt x="1175256" y="0"/>
                  <a:pt x="1255782" y="0"/>
                </a:cubicBezTo>
                <a:close/>
                <a:moveTo>
                  <a:pt x="319487" y="0"/>
                </a:moveTo>
                <a:cubicBezTo>
                  <a:pt x="400012" y="0"/>
                  <a:pt x="465671" y="66614"/>
                  <a:pt x="465671" y="148312"/>
                </a:cubicBezTo>
                <a:cubicBezTo>
                  <a:pt x="465671" y="228752"/>
                  <a:pt x="400012" y="295367"/>
                  <a:pt x="319487" y="295367"/>
                </a:cubicBezTo>
                <a:cubicBezTo>
                  <a:pt x="240200" y="295367"/>
                  <a:pt x="175780" y="228752"/>
                  <a:pt x="175780" y="148312"/>
                </a:cubicBezTo>
                <a:cubicBezTo>
                  <a:pt x="175780" y="66614"/>
                  <a:pt x="240200" y="0"/>
                  <a:pt x="319487" y="0"/>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51" name="Freeform 542">
            <a:extLst>
              <a:ext uri="{FF2B5EF4-FFF2-40B4-BE49-F238E27FC236}">
                <a16:creationId xmlns:a16="http://schemas.microsoft.com/office/drawing/2014/main" id="{13C103D8-9E36-8F41-A87A-F7E36C8C16BB}"/>
              </a:ext>
            </a:extLst>
          </p:cNvPr>
          <p:cNvSpPr>
            <a:spLocks noChangeArrowheads="1"/>
          </p:cNvSpPr>
          <p:nvPr/>
        </p:nvSpPr>
        <p:spPr bwMode="auto">
          <a:xfrm>
            <a:off x="1939902" y="1554943"/>
            <a:ext cx="3853806" cy="533441"/>
          </a:xfrm>
          <a:prstGeom prst="roundRect">
            <a:avLst>
              <a:gd name="adj" fmla="val 50000"/>
            </a:avLst>
          </a:pr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53" name="Freeform 541">
            <a:extLst>
              <a:ext uri="{FF2B5EF4-FFF2-40B4-BE49-F238E27FC236}">
                <a16:creationId xmlns:a16="http://schemas.microsoft.com/office/drawing/2014/main" id="{E6026083-EC2F-AE44-85D0-D464668BF796}"/>
              </a:ext>
            </a:extLst>
          </p:cNvPr>
          <p:cNvSpPr>
            <a:spLocks noChangeArrowheads="1"/>
          </p:cNvSpPr>
          <p:nvPr/>
        </p:nvSpPr>
        <p:spPr bwMode="auto">
          <a:xfrm>
            <a:off x="1385540" y="5654479"/>
            <a:ext cx="670154" cy="670152"/>
          </a:xfrm>
          <a:custGeom>
            <a:avLst/>
            <a:gdLst>
              <a:gd name="T0" fmla="*/ 869 w 1151"/>
              <a:gd name="T1" fmla="*/ 758 h 1152"/>
              <a:gd name="T2" fmla="*/ 35 w 1151"/>
              <a:gd name="T3" fmla="*/ 592 h 1152"/>
              <a:gd name="T4" fmla="*/ 284 w 1151"/>
              <a:gd name="T5" fmla="*/ 765 h 1152"/>
              <a:gd name="T6" fmla="*/ 680 w 1151"/>
              <a:gd name="T7" fmla="*/ 320 h 1152"/>
              <a:gd name="T8" fmla="*/ 680 w 1151"/>
              <a:gd name="T9" fmla="*/ 320 h 1152"/>
              <a:gd name="T10" fmla="*/ 573 w 1151"/>
              <a:gd name="T11" fmla="*/ 549 h 1152"/>
              <a:gd name="T12" fmla="*/ 467 w 1151"/>
              <a:gd name="T13" fmla="*/ 320 h 1152"/>
              <a:gd name="T14" fmla="*/ 643 w 1151"/>
              <a:gd name="T15" fmla="*/ 39 h 1152"/>
              <a:gd name="T16" fmla="*/ 698 w 1151"/>
              <a:gd name="T17" fmla="*/ 48 h 1152"/>
              <a:gd name="T18" fmla="*/ 816 w 1151"/>
              <a:gd name="T19" fmla="*/ 91 h 1152"/>
              <a:gd name="T20" fmla="*/ 865 w 1151"/>
              <a:gd name="T21" fmla="*/ 119 h 1152"/>
              <a:gd name="T22" fmla="*/ 896 w 1151"/>
              <a:gd name="T23" fmla="*/ 140 h 1152"/>
              <a:gd name="T24" fmla="*/ 940 w 1151"/>
              <a:gd name="T25" fmla="*/ 176 h 1152"/>
              <a:gd name="T26" fmla="*/ 972 w 1151"/>
              <a:gd name="T27" fmla="*/ 207 h 1152"/>
              <a:gd name="T28" fmla="*/ 997 w 1151"/>
              <a:gd name="T29" fmla="*/ 237 h 1152"/>
              <a:gd name="T30" fmla="*/ 631 w 1151"/>
              <a:gd name="T31" fmla="*/ 37 h 1152"/>
              <a:gd name="T32" fmla="*/ 153 w 1151"/>
              <a:gd name="T33" fmla="*/ 237 h 1152"/>
              <a:gd name="T34" fmla="*/ 178 w 1151"/>
              <a:gd name="T35" fmla="*/ 207 h 1152"/>
              <a:gd name="T36" fmla="*/ 211 w 1151"/>
              <a:gd name="T37" fmla="*/ 176 h 1152"/>
              <a:gd name="T38" fmla="*/ 254 w 1151"/>
              <a:gd name="T39" fmla="*/ 140 h 1152"/>
              <a:gd name="T40" fmla="*/ 285 w 1151"/>
              <a:gd name="T41" fmla="*/ 119 h 1152"/>
              <a:gd name="T42" fmla="*/ 335 w 1151"/>
              <a:gd name="T43" fmla="*/ 91 h 1152"/>
              <a:gd name="T44" fmla="*/ 453 w 1151"/>
              <a:gd name="T45" fmla="*/ 48 h 1152"/>
              <a:gd name="T46" fmla="*/ 507 w 1151"/>
              <a:gd name="T47" fmla="*/ 39 h 1152"/>
              <a:gd name="T48" fmla="*/ 315 w 1151"/>
              <a:gd name="T49" fmla="*/ 298 h 1152"/>
              <a:gd name="T50" fmla="*/ 125 w 1151"/>
              <a:gd name="T51" fmla="*/ 276 h 1152"/>
              <a:gd name="T52" fmla="*/ 887 w 1151"/>
              <a:gd name="T53" fmla="*/ 1008 h 1152"/>
              <a:gd name="T54" fmla="*/ 746 w 1151"/>
              <a:gd name="T55" fmla="*/ 829 h 1152"/>
              <a:gd name="T56" fmla="*/ 575 w 1151"/>
              <a:gd name="T57" fmla="*/ 1116 h 1152"/>
              <a:gd name="T58" fmla="*/ 421 w 1151"/>
              <a:gd name="T59" fmla="*/ 846 h 1152"/>
              <a:gd name="T60" fmla="*/ 263 w 1151"/>
              <a:gd name="T61" fmla="*/ 1008 h 1152"/>
              <a:gd name="T62" fmla="*/ 745 w 1151"/>
              <a:gd name="T63" fmla="*/ 692 h 1152"/>
              <a:gd name="T64" fmla="*/ 774 w 1151"/>
              <a:gd name="T65" fmla="*/ 592 h 1152"/>
              <a:gd name="T66" fmla="*/ 405 w 1151"/>
              <a:gd name="T67" fmla="*/ 659 h 1152"/>
              <a:gd name="T68" fmla="*/ 382 w 1151"/>
              <a:gd name="T69" fmla="*/ 592 h 1152"/>
              <a:gd name="T70" fmla="*/ 336 w 1151"/>
              <a:gd name="T71" fmla="*/ 336 h 1152"/>
              <a:gd name="T72" fmla="*/ 573 w 1151"/>
              <a:gd name="T73" fmla="*/ 583 h 1152"/>
              <a:gd name="T74" fmla="*/ 814 w 1151"/>
              <a:gd name="T75" fmla="*/ 336 h 1152"/>
              <a:gd name="T76" fmla="*/ 756 w 1151"/>
              <a:gd name="T77" fmla="*/ 575 h 1152"/>
              <a:gd name="T78" fmla="*/ 1026 w 1151"/>
              <a:gd name="T79" fmla="*/ 276 h 1152"/>
              <a:gd name="T80" fmla="*/ 1058 w 1151"/>
              <a:gd name="T81" fmla="*/ 263 h 1152"/>
              <a:gd name="T82" fmla="*/ 1032 w 1151"/>
              <a:gd name="T83" fmla="*/ 226 h 1152"/>
              <a:gd name="T84" fmla="*/ 987 w 1151"/>
              <a:gd name="T85" fmla="*/ 175 h 1152"/>
              <a:gd name="T86" fmla="*/ 958 w 1151"/>
              <a:gd name="T87" fmla="*/ 147 h 1152"/>
              <a:gd name="T88" fmla="*/ 923 w 1151"/>
              <a:gd name="T89" fmla="*/ 117 h 1152"/>
              <a:gd name="T90" fmla="*/ 870 w 1151"/>
              <a:gd name="T91" fmla="*/ 82 h 1152"/>
              <a:gd name="T92" fmla="*/ 838 w 1151"/>
              <a:gd name="T93" fmla="*/ 64 h 1152"/>
              <a:gd name="T94" fmla="*/ 681 w 1151"/>
              <a:gd name="T95" fmla="*/ 11 h 1152"/>
              <a:gd name="T96" fmla="*/ 641 w 1151"/>
              <a:gd name="T97" fmla="*/ 4 h 1152"/>
              <a:gd name="T98" fmla="*/ 577 w 1151"/>
              <a:gd name="T99" fmla="*/ 0 h 1152"/>
              <a:gd name="T100" fmla="*/ 542 w 1151"/>
              <a:gd name="T101" fmla="*/ 1 h 1152"/>
              <a:gd name="T102" fmla="*/ 501 w 1151"/>
              <a:gd name="T103" fmla="*/ 5 h 1152"/>
              <a:gd name="T104" fmla="*/ 342 w 1151"/>
              <a:gd name="T105" fmla="*/ 50 h 1152"/>
              <a:gd name="T106" fmla="*/ 309 w 1151"/>
              <a:gd name="T107" fmla="*/ 66 h 1152"/>
              <a:gd name="T108" fmla="*/ 252 w 1151"/>
              <a:gd name="T109" fmla="*/ 100 h 1152"/>
              <a:gd name="T110" fmla="*/ 217 w 1151"/>
              <a:gd name="T111" fmla="*/ 126 h 1152"/>
              <a:gd name="T112" fmla="*/ 182 w 1151"/>
              <a:gd name="T113" fmla="*/ 157 h 1152"/>
              <a:gd name="T114" fmla="*/ 138 w 1151"/>
              <a:gd name="T115" fmla="*/ 202 h 1152"/>
              <a:gd name="T116" fmla="*/ 110 w 1151"/>
              <a:gd name="T117" fmla="*/ 237 h 1152"/>
              <a:gd name="T118" fmla="*/ 0 w 1151"/>
              <a:gd name="T119" fmla="*/ 575 h 1152"/>
              <a:gd name="T120" fmla="*/ 717 w 1151"/>
              <a:gd name="T121" fmla="*/ 113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1" h="1152">
                <a:moveTo>
                  <a:pt x="921" y="991"/>
                </a:moveTo>
                <a:lnTo>
                  <a:pt x="877" y="801"/>
                </a:lnTo>
                <a:lnTo>
                  <a:pt x="877" y="801"/>
                </a:lnTo>
                <a:cubicBezTo>
                  <a:pt x="874" y="787"/>
                  <a:pt x="870" y="774"/>
                  <a:pt x="866" y="763"/>
                </a:cubicBezTo>
                <a:lnTo>
                  <a:pt x="866" y="763"/>
                </a:lnTo>
                <a:cubicBezTo>
                  <a:pt x="867" y="762"/>
                  <a:pt x="868" y="760"/>
                  <a:pt x="869" y="758"/>
                </a:cubicBezTo>
                <a:lnTo>
                  <a:pt x="869" y="758"/>
                </a:lnTo>
                <a:cubicBezTo>
                  <a:pt x="883" y="705"/>
                  <a:pt x="892" y="648"/>
                  <a:pt x="893" y="592"/>
                </a:cubicBezTo>
                <a:lnTo>
                  <a:pt x="1116" y="592"/>
                </a:lnTo>
                <a:lnTo>
                  <a:pt x="1116" y="592"/>
                </a:lnTo>
                <a:cubicBezTo>
                  <a:pt x="1111" y="752"/>
                  <a:pt x="1037" y="895"/>
                  <a:pt x="921" y="991"/>
                </a:cubicBezTo>
                <a:close/>
                <a:moveTo>
                  <a:pt x="35" y="592"/>
                </a:moveTo>
                <a:lnTo>
                  <a:pt x="257" y="592"/>
                </a:lnTo>
                <a:lnTo>
                  <a:pt x="257" y="592"/>
                </a:lnTo>
                <a:cubicBezTo>
                  <a:pt x="258" y="650"/>
                  <a:pt x="267" y="708"/>
                  <a:pt x="283" y="763"/>
                </a:cubicBezTo>
                <a:lnTo>
                  <a:pt x="283" y="763"/>
                </a:lnTo>
                <a:cubicBezTo>
                  <a:pt x="283" y="763"/>
                  <a:pt x="284" y="764"/>
                  <a:pt x="284" y="765"/>
                </a:cubicBezTo>
                <a:lnTo>
                  <a:pt x="284" y="765"/>
                </a:lnTo>
                <a:cubicBezTo>
                  <a:pt x="280" y="776"/>
                  <a:pt x="276" y="788"/>
                  <a:pt x="273" y="801"/>
                </a:cubicBezTo>
                <a:lnTo>
                  <a:pt x="229" y="991"/>
                </a:lnTo>
                <a:lnTo>
                  <a:pt x="229" y="991"/>
                </a:lnTo>
                <a:cubicBezTo>
                  <a:pt x="114" y="895"/>
                  <a:pt x="40" y="752"/>
                  <a:pt x="35" y="592"/>
                </a:cubicBezTo>
                <a:close/>
                <a:moveTo>
                  <a:pt x="680" y="320"/>
                </a:moveTo>
                <a:lnTo>
                  <a:pt x="680" y="320"/>
                </a:lnTo>
                <a:cubicBezTo>
                  <a:pt x="657" y="297"/>
                  <a:pt x="626" y="282"/>
                  <a:pt x="592" y="278"/>
                </a:cubicBezTo>
                <a:lnTo>
                  <a:pt x="592" y="50"/>
                </a:lnTo>
                <a:lnTo>
                  <a:pt x="592" y="50"/>
                </a:lnTo>
                <a:cubicBezTo>
                  <a:pt x="683" y="116"/>
                  <a:pt x="755" y="204"/>
                  <a:pt x="801" y="305"/>
                </a:cubicBezTo>
                <a:lnTo>
                  <a:pt x="801" y="305"/>
                </a:lnTo>
                <a:cubicBezTo>
                  <a:pt x="761" y="311"/>
                  <a:pt x="721" y="317"/>
                  <a:pt x="680" y="320"/>
                </a:cubicBezTo>
                <a:close/>
                <a:moveTo>
                  <a:pt x="573" y="311"/>
                </a:moveTo>
                <a:lnTo>
                  <a:pt x="573" y="311"/>
                </a:lnTo>
                <a:cubicBezTo>
                  <a:pt x="639" y="311"/>
                  <a:pt x="693" y="364"/>
                  <a:pt x="693" y="430"/>
                </a:cubicBezTo>
                <a:lnTo>
                  <a:pt x="693" y="430"/>
                </a:lnTo>
                <a:cubicBezTo>
                  <a:pt x="693" y="495"/>
                  <a:pt x="639" y="549"/>
                  <a:pt x="573" y="549"/>
                </a:cubicBezTo>
                <a:lnTo>
                  <a:pt x="573" y="549"/>
                </a:lnTo>
                <a:cubicBezTo>
                  <a:pt x="507" y="549"/>
                  <a:pt x="454" y="495"/>
                  <a:pt x="454" y="430"/>
                </a:cubicBezTo>
                <a:lnTo>
                  <a:pt x="454" y="430"/>
                </a:lnTo>
                <a:cubicBezTo>
                  <a:pt x="454" y="364"/>
                  <a:pt x="507" y="311"/>
                  <a:pt x="573" y="311"/>
                </a:cubicBezTo>
                <a:close/>
                <a:moveTo>
                  <a:pt x="558" y="278"/>
                </a:moveTo>
                <a:lnTo>
                  <a:pt x="558" y="278"/>
                </a:lnTo>
                <a:cubicBezTo>
                  <a:pt x="523" y="281"/>
                  <a:pt x="491" y="297"/>
                  <a:pt x="467" y="320"/>
                </a:cubicBezTo>
                <a:lnTo>
                  <a:pt x="467" y="320"/>
                </a:lnTo>
                <a:cubicBezTo>
                  <a:pt x="427" y="316"/>
                  <a:pt x="388" y="311"/>
                  <a:pt x="350" y="305"/>
                </a:cubicBezTo>
                <a:lnTo>
                  <a:pt x="350" y="305"/>
                </a:lnTo>
                <a:cubicBezTo>
                  <a:pt x="395" y="204"/>
                  <a:pt x="466" y="116"/>
                  <a:pt x="558" y="50"/>
                </a:cubicBezTo>
                <a:lnTo>
                  <a:pt x="558" y="278"/>
                </a:lnTo>
                <a:close/>
                <a:moveTo>
                  <a:pt x="643" y="39"/>
                </a:moveTo>
                <a:lnTo>
                  <a:pt x="643" y="39"/>
                </a:lnTo>
                <a:cubicBezTo>
                  <a:pt x="651" y="39"/>
                  <a:pt x="659" y="40"/>
                  <a:pt x="666" y="42"/>
                </a:cubicBezTo>
                <a:lnTo>
                  <a:pt x="666" y="42"/>
                </a:lnTo>
                <a:cubicBezTo>
                  <a:pt x="668" y="42"/>
                  <a:pt x="670" y="42"/>
                  <a:pt x="672" y="43"/>
                </a:cubicBezTo>
                <a:lnTo>
                  <a:pt x="672" y="43"/>
                </a:lnTo>
                <a:cubicBezTo>
                  <a:pt x="681" y="45"/>
                  <a:pt x="689" y="46"/>
                  <a:pt x="698" y="48"/>
                </a:cubicBezTo>
                <a:lnTo>
                  <a:pt x="698" y="48"/>
                </a:lnTo>
                <a:cubicBezTo>
                  <a:pt x="699" y="48"/>
                  <a:pt x="699" y="48"/>
                  <a:pt x="701" y="49"/>
                </a:cubicBezTo>
                <a:lnTo>
                  <a:pt x="701" y="49"/>
                </a:lnTo>
                <a:cubicBezTo>
                  <a:pt x="740" y="58"/>
                  <a:pt x="779" y="72"/>
                  <a:pt x="816" y="91"/>
                </a:cubicBezTo>
                <a:lnTo>
                  <a:pt x="816" y="91"/>
                </a:lnTo>
                <a:lnTo>
                  <a:pt x="816" y="91"/>
                </a:lnTo>
                <a:lnTo>
                  <a:pt x="816" y="91"/>
                </a:lnTo>
                <a:cubicBezTo>
                  <a:pt x="824" y="95"/>
                  <a:pt x="833" y="99"/>
                  <a:pt x="841" y="104"/>
                </a:cubicBezTo>
                <a:lnTo>
                  <a:pt x="841" y="104"/>
                </a:lnTo>
                <a:cubicBezTo>
                  <a:pt x="843" y="105"/>
                  <a:pt x="844" y="106"/>
                  <a:pt x="846" y="106"/>
                </a:cubicBezTo>
                <a:lnTo>
                  <a:pt x="846" y="106"/>
                </a:lnTo>
                <a:cubicBezTo>
                  <a:pt x="852" y="111"/>
                  <a:pt x="859" y="115"/>
                  <a:pt x="865" y="119"/>
                </a:cubicBezTo>
                <a:lnTo>
                  <a:pt x="865" y="119"/>
                </a:lnTo>
                <a:cubicBezTo>
                  <a:pt x="867" y="120"/>
                  <a:pt x="870" y="122"/>
                  <a:pt x="872" y="123"/>
                </a:cubicBezTo>
                <a:lnTo>
                  <a:pt x="872" y="123"/>
                </a:lnTo>
                <a:cubicBezTo>
                  <a:pt x="877" y="127"/>
                  <a:pt x="883" y="131"/>
                  <a:pt x="889" y="134"/>
                </a:cubicBezTo>
                <a:lnTo>
                  <a:pt x="889" y="134"/>
                </a:lnTo>
                <a:cubicBezTo>
                  <a:pt x="891" y="137"/>
                  <a:pt x="894" y="138"/>
                  <a:pt x="896" y="140"/>
                </a:cubicBezTo>
                <a:lnTo>
                  <a:pt x="896" y="140"/>
                </a:lnTo>
                <a:cubicBezTo>
                  <a:pt x="902" y="144"/>
                  <a:pt x="907" y="149"/>
                  <a:pt x="913" y="152"/>
                </a:cubicBezTo>
                <a:lnTo>
                  <a:pt x="913" y="152"/>
                </a:lnTo>
                <a:cubicBezTo>
                  <a:pt x="918" y="157"/>
                  <a:pt x="923" y="162"/>
                  <a:pt x="929" y="166"/>
                </a:cubicBezTo>
                <a:lnTo>
                  <a:pt x="929" y="166"/>
                </a:lnTo>
                <a:cubicBezTo>
                  <a:pt x="933" y="169"/>
                  <a:pt x="936" y="172"/>
                  <a:pt x="940" y="176"/>
                </a:cubicBezTo>
                <a:lnTo>
                  <a:pt x="940" y="176"/>
                </a:lnTo>
                <a:cubicBezTo>
                  <a:pt x="943" y="179"/>
                  <a:pt x="948" y="183"/>
                  <a:pt x="952" y="187"/>
                </a:cubicBezTo>
                <a:lnTo>
                  <a:pt x="952" y="187"/>
                </a:lnTo>
                <a:cubicBezTo>
                  <a:pt x="954" y="190"/>
                  <a:pt x="957" y="192"/>
                  <a:pt x="960" y="195"/>
                </a:cubicBezTo>
                <a:lnTo>
                  <a:pt x="960" y="195"/>
                </a:lnTo>
                <a:cubicBezTo>
                  <a:pt x="964" y="199"/>
                  <a:pt x="968" y="203"/>
                  <a:pt x="972" y="207"/>
                </a:cubicBezTo>
                <a:lnTo>
                  <a:pt x="972" y="207"/>
                </a:lnTo>
                <a:cubicBezTo>
                  <a:pt x="974" y="210"/>
                  <a:pt x="976" y="213"/>
                  <a:pt x="979" y="215"/>
                </a:cubicBezTo>
                <a:lnTo>
                  <a:pt x="979" y="215"/>
                </a:lnTo>
                <a:cubicBezTo>
                  <a:pt x="983" y="220"/>
                  <a:pt x="987" y="225"/>
                  <a:pt x="991" y="229"/>
                </a:cubicBezTo>
                <a:lnTo>
                  <a:pt x="991" y="229"/>
                </a:lnTo>
                <a:cubicBezTo>
                  <a:pt x="993" y="231"/>
                  <a:pt x="995" y="234"/>
                  <a:pt x="997" y="237"/>
                </a:cubicBezTo>
                <a:lnTo>
                  <a:pt x="997" y="237"/>
                </a:lnTo>
                <a:cubicBezTo>
                  <a:pt x="1000" y="241"/>
                  <a:pt x="1003" y="244"/>
                  <a:pt x="1006" y="248"/>
                </a:cubicBezTo>
                <a:lnTo>
                  <a:pt x="1006" y="248"/>
                </a:lnTo>
                <a:cubicBezTo>
                  <a:pt x="951" y="269"/>
                  <a:pt x="894" y="285"/>
                  <a:pt x="835" y="298"/>
                </a:cubicBezTo>
                <a:lnTo>
                  <a:pt x="835" y="298"/>
                </a:lnTo>
                <a:cubicBezTo>
                  <a:pt x="790" y="197"/>
                  <a:pt x="721" y="107"/>
                  <a:pt x="631" y="37"/>
                </a:cubicBezTo>
                <a:lnTo>
                  <a:pt x="631" y="37"/>
                </a:lnTo>
                <a:cubicBezTo>
                  <a:pt x="633" y="37"/>
                  <a:pt x="635" y="37"/>
                  <a:pt x="636" y="37"/>
                </a:cubicBezTo>
                <a:lnTo>
                  <a:pt x="636" y="37"/>
                </a:lnTo>
                <a:cubicBezTo>
                  <a:pt x="638" y="38"/>
                  <a:pt x="640" y="38"/>
                  <a:pt x="643" y="39"/>
                </a:cubicBezTo>
                <a:close/>
                <a:moveTo>
                  <a:pt x="153" y="237"/>
                </a:moveTo>
                <a:lnTo>
                  <a:pt x="153" y="237"/>
                </a:lnTo>
                <a:cubicBezTo>
                  <a:pt x="155" y="234"/>
                  <a:pt x="158" y="231"/>
                  <a:pt x="159" y="229"/>
                </a:cubicBezTo>
                <a:lnTo>
                  <a:pt x="159" y="229"/>
                </a:lnTo>
                <a:cubicBezTo>
                  <a:pt x="164" y="225"/>
                  <a:pt x="167" y="220"/>
                  <a:pt x="172" y="215"/>
                </a:cubicBezTo>
                <a:lnTo>
                  <a:pt x="172" y="215"/>
                </a:lnTo>
                <a:cubicBezTo>
                  <a:pt x="173" y="213"/>
                  <a:pt x="176" y="210"/>
                  <a:pt x="178" y="207"/>
                </a:cubicBezTo>
                <a:lnTo>
                  <a:pt x="178" y="207"/>
                </a:lnTo>
                <a:cubicBezTo>
                  <a:pt x="183" y="203"/>
                  <a:pt x="186" y="199"/>
                  <a:pt x="191" y="195"/>
                </a:cubicBezTo>
                <a:lnTo>
                  <a:pt x="191" y="195"/>
                </a:lnTo>
                <a:cubicBezTo>
                  <a:pt x="193" y="192"/>
                  <a:pt x="196" y="190"/>
                  <a:pt x="199" y="187"/>
                </a:cubicBezTo>
                <a:lnTo>
                  <a:pt x="199" y="187"/>
                </a:lnTo>
                <a:cubicBezTo>
                  <a:pt x="202" y="184"/>
                  <a:pt x="206" y="179"/>
                  <a:pt x="211" y="176"/>
                </a:cubicBezTo>
                <a:lnTo>
                  <a:pt x="211" y="176"/>
                </a:lnTo>
                <a:cubicBezTo>
                  <a:pt x="214" y="172"/>
                  <a:pt x="218" y="169"/>
                  <a:pt x="222" y="166"/>
                </a:cubicBezTo>
                <a:lnTo>
                  <a:pt x="222" y="166"/>
                </a:lnTo>
                <a:cubicBezTo>
                  <a:pt x="227" y="162"/>
                  <a:pt x="232" y="157"/>
                  <a:pt x="238" y="153"/>
                </a:cubicBezTo>
                <a:lnTo>
                  <a:pt x="238" y="153"/>
                </a:lnTo>
                <a:cubicBezTo>
                  <a:pt x="243" y="149"/>
                  <a:pt x="248" y="144"/>
                  <a:pt x="254" y="140"/>
                </a:cubicBezTo>
                <a:lnTo>
                  <a:pt x="254" y="140"/>
                </a:lnTo>
                <a:cubicBezTo>
                  <a:pt x="256" y="138"/>
                  <a:pt x="258" y="137"/>
                  <a:pt x="261" y="134"/>
                </a:cubicBezTo>
                <a:lnTo>
                  <a:pt x="261" y="134"/>
                </a:lnTo>
                <a:cubicBezTo>
                  <a:pt x="267" y="131"/>
                  <a:pt x="273" y="127"/>
                  <a:pt x="279" y="123"/>
                </a:cubicBezTo>
                <a:lnTo>
                  <a:pt x="279" y="123"/>
                </a:lnTo>
                <a:cubicBezTo>
                  <a:pt x="281" y="122"/>
                  <a:pt x="283" y="120"/>
                  <a:pt x="285" y="119"/>
                </a:cubicBezTo>
                <a:lnTo>
                  <a:pt x="285" y="119"/>
                </a:lnTo>
                <a:cubicBezTo>
                  <a:pt x="292" y="115"/>
                  <a:pt x="298" y="111"/>
                  <a:pt x="305" y="106"/>
                </a:cubicBezTo>
                <a:lnTo>
                  <a:pt x="305" y="106"/>
                </a:lnTo>
                <a:cubicBezTo>
                  <a:pt x="307" y="106"/>
                  <a:pt x="308" y="105"/>
                  <a:pt x="309" y="104"/>
                </a:cubicBezTo>
                <a:lnTo>
                  <a:pt x="309" y="104"/>
                </a:lnTo>
                <a:cubicBezTo>
                  <a:pt x="318" y="99"/>
                  <a:pt x="326" y="95"/>
                  <a:pt x="335" y="91"/>
                </a:cubicBezTo>
                <a:lnTo>
                  <a:pt x="335" y="91"/>
                </a:lnTo>
                <a:lnTo>
                  <a:pt x="335" y="91"/>
                </a:lnTo>
                <a:lnTo>
                  <a:pt x="335" y="91"/>
                </a:lnTo>
                <a:cubicBezTo>
                  <a:pt x="372" y="72"/>
                  <a:pt x="410" y="58"/>
                  <a:pt x="450" y="49"/>
                </a:cubicBezTo>
                <a:lnTo>
                  <a:pt x="450" y="49"/>
                </a:lnTo>
                <a:cubicBezTo>
                  <a:pt x="451" y="48"/>
                  <a:pt x="452" y="48"/>
                  <a:pt x="453" y="48"/>
                </a:cubicBezTo>
                <a:lnTo>
                  <a:pt x="453" y="48"/>
                </a:lnTo>
                <a:cubicBezTo>
                  <a:pt x="462" y="46"/>
                  <a:pt x="470" y="45"/>
                  <a:pt x="479" y="43"/>
                </a:cubicBezTo>
                <a:lnTo>
                  <a:pt x="479" y="43"/>
                </a:lnTo>
                <a:cubicBezTo>
                  <a:pt x="481" y="42"/>
                  <a:pt x="482" y="42"/>
                  <a:pt x="484" y="42"/>
                </a:cubicBezTo>
                <a:lnTo>
                  <a:pt x="484" y="42"/>
                </a:lnTo>
                <a:cubicBezTo>
                  <a:pt x="492" y="40"/>
                  <a:pt x="499" y="39"/>
                  <a:pt x="507" y="39"/>
                </a:cubicBezTo>
                <a:lnTo>
                  <a:pt x="507" y="39"/>
                </a:lnTo>
                <a:cubicBezTo>
                  <a:pt x="510" y="38"/>
                  <a:pt x="512" y="38"/>
                  <a:pt x="515" y="37"/>
                </a:cubicBezTo>
                <a:lnTo>
                  <a:pt x="515" y="37"/>
                </a:lnTo>
                <a:cubicBezTo>
                  <a:pt x="516" y="37"/>
                  <a:pt x="517" y="37"/>
                  <a:pt x="518" y="37"/>
                </a:cubicBezTo>
                <a:lnTo>
                  <a:pt x="518" y="37"/>
                </a:lnTo>
                <a:cubicBezTo>
                  <a:pt x="430" y="107"/>
                  <a:pt x="361" y="196"/>
                  <a:pt x="315" y="298"/>
                </a:cubicBezTo>
                <a:lnTo>
                  <a:pt x="315" y="298"/>
                </a:lnTo>
                <a:cubicBezTo>
                  <a:pt x="256" y="285"/>
                  <a:pt x="199" y="269"/>
                  <a:pt x="145" y="248"/>
                </a:cubicBezTo>
                <a:lnTo>
                  <a:pt x="145" y="248"/>
                </a:lnTo>
                <a:cubicBezTo>
                  <a:pt x="148" y="244"/>
                  <a:pt x="150" y="241"/>
                  <a:pt x="153" y="237"/>
                </a:cubicBezTo>
                <a:close/>
                <a:moveTo>
                  <a:pt x="35" y="558"/>
                </a:moveTo>
                <a:lnTo>
                  <a:pt x="35" y="558"/>
                </a:lnTo>
                <a:cubicBezTo>
                  <a:pt x="38" y="454"/>
                  <a:pt x="70" y="357"/>
                  <a:pt x="125" y="276"/>
                </a:cubicBezTo>
                <a:lnTo>
                  <a:pt x="125" y="276"/>
                </a:lnTo>
                <a:cubicBezTo>
                  <a:pt x="182" y="298"/>
                  <a:pt x="241" y="316"/>
                  <a:pt x="303" y="329"/>
                </a:cubicBezTo>
                <a:lnTo>
                  <a:pt x="303" y="329"/>
                </a:lnTo>
                <a:cubicBezTo>
                  <a:pt x="274" y="401"/>
                  <a:pt x="259" y="479"/>
                  <a:pt x="257" y="558"/>
                </a:cubicBezTo>
                <a:lnTo>
                  <a:pt x="35" y="558"/>
                </a:lnTo>
                <a:close/>
                <a:moveTo>
                  <a:pt x="887" y="1008"/>
                </a:moveTo>
                <a:lnTo>
                  <a:pt x="887" y="1008"/>
                </a:lnTo>
                <a:cubicBezTo>
                  <a:pt x="849" y="1039"/>
                  <a:pt x="807" y="1064"/>
                  <a:pt x="763" y="1081"/>
                </a:cubicBezTo>
                <a:lnTo>
                  <a:pt x="763" y="846"/>
                </a:lnTo>
                <a:lnTo>
                  <a:pt x="763" y="846"/>
                </a:lnTo>
                <a:cubicBezTo>
                  <a:pt x="763" y="837"/>
                  <a:pt x="756" y="829"/>
                  <a:pt x="746" y="829"/>
                </a:cubicBezTo>
                <a:lnTo>
                  <a:pt x="746" y="829"/>
                </a:lnTo>
                <a:cubicBezTo>
                  <a:pt x="737" y="829"/>
                  <a:pt x="729" y="837"/>
                  <a:pt x="729" y="846"/>
                </a:cubicBezTo>
                <a:lnTo>
                  <a:pt x="729" y="1093"/>
                </a:lnTo>
                <a:lnTo>
                  <a:pt x="729" y="1093"/>
                </a:lnTo>
                <a:cubicBezTo>
                  <a:pt x="723" y="1096"/>
                  <a:pt x="715" y="1098"/>
                  <a:pt x="708" y="1100"/>
                </a:cubicBezTo>
                <a:lnTo>
                  <a:pt x="708" y="1100"/>
                </a:lnTo>
                <a:cubicBezTo>
                  <a:pt x="666" y="1111"/>
                  <a:pt x="621" y="1116"/>
                  <a:pt x="575" y="1116"/>
                </a:cubicBezTo>
                <a:lnTo>
                  <a:pt x="575" y="1116"/>
                </a:lnTo>
                <a:cubicBezTo>
                  <a:pt x="529" y="1116"/>
                  <a:pt x="485" y="1111"/>
                  <a:pt x="442" y="1100"/>
                </a:cubicBezTo>
                <a:lnTo>
                  <a:pt x="442" y="1100"/>
                </a:lnTo>
                <a:cubicBezTo>
                  <a:pt x="435" y="1098"/>
                  <a:pt x="428" y="1095"/>
                  <a:pt x="421" y="1093"/>
                </a:cubicBezTo>
                <a:lnTo>
                  <a:pt x="421" y="846"/>
                </a:lnTo>
                <a:lnTo>
                  <a:pt x="421" y="846"/>
                </a:lnTo>
                <a:cubicBezTo>
                  <a:pt x="421" y="837"/>
                  <a:pt x="413" y="829"/>
                  <a:pt x="404" y="829"/>
                </a:cubicBezTo>
                <a:lnTo>
                  <a:pt x="404" y="829"/>
                </a:lnTo>
                <a:cubicBezTo>
                  <a:pt x="395" y="829"/>
                  <a:pt x="387" y="837"/>
                  <a:pt x="387" y="846"/>
                </a:cubicBezTo>
                <a:lnTo>
                  <a:pt x="387" y="1081"/>
                </a:lnTo>
                <a:lnTo>
                  <a:pt x="387" y="1081"/>
                </a:lnTo>
                <a:cubicBezTo>
                  <a:pt x="343" y="1064"/>
                  <a:pt x="301" y="1039"/>
                  <a:pt x="263" y="1008"/>
                </a:cubicBezTo>
                <a:lnTo>
                  <a:pt x="263" y="1008"/>
                </a:lnTo>
                <a:cubicBezTo>
                  <a:pt x="262" y="1007"/>
                  <a:pt x="261" y="1005"/>
                  <a:pt x="262" y="1002"/>
                </a:cubicBezTo>
                <a:lnTo>
                  <a:pt x="305" y="810"/>
                </a:lnTo>
                <a:lnTo>
                  <a:pt x="305" y="810"/>
                </a:lnTo>
                <a:cubicBezTo>
                  <a:pt x="337" y="697"/>
                  <a:pt x="352" y="692"/>
                  <a:pt x="405" y="692"/>
                </a:cubicBezTo>
                <a:lnTo>
                  <a:pt x="745" y="692"/>
                </a:lnTo>
                <a:lnTo>
                  <a:pt x="745" y="692"/>
                </a:lnTo>
                <a:cubicBezTo>
                  <a:pt x="798" y="692"/>
                  <a:pt x="813" y="697"/>
                  <a:pt x="845" y="809"/>
                </a:cubicBezTo>
                <a:lnTo>
                  <a:pt x="889" y="1002"/>
                </a:lnTo>
                <a:lnTo>
                  <a:pt x="889" y="1002"/>
                </a:lnTo>
                <a:cubicBezTo>
                  <a:pt x="890" y="1005"/>
                  <a:pt x="889" y="1007"/>
                  <a:pt x="887" y="1008"/>
                </a:cubicBezTo>
                <a:close/>
                <a:moveTo>
                  <a:pt x="774" y="592"/>
                </a:moveTo>
                <a:lnTo>
                  <a:pt x="860" y="592"/>
                </a:lnTo>
                <a:lnTo>
                  <a:pt x="860" y="592"/>
                </a:lnTo>
                <a:cubicBezTo>
                  <a:pt x="859" y="632"/>
                  <a:pt x="854" y="672"/>
                  <a:pt x="846" y="711"/>
                </a:cubicBezTo>
                <a:lnTo>
                  <a:pt x="846" y="711"/>
                </a:lnTo>
                <a:cubicBezTo>
                  <a:pt x="824" y="669"/>
                  <a:pt x="797" y="659"/>
                  <a:pt x="745" y="659"/>
                </a:cubicBezTo>
                <a:lnTo>
                  <a:pt x="405" y="659"/>
                </a:lnTo>
                <a:lnTo>
                  <a:pt x="405" y="659"/>
                </a:lnTo>
                <a:cubicBezTo>
                  <a:pt x="354" y="659"/>
                  <a:pt x="327" y="669"/>
                  <a:pt x="305" y="711"/>
                </a:cubicBezTo>
                <a:lnTo>
                  <a:pt x="305" y="711"/>
                </a:lnTo>
                <a:cubicBezTo>
                  <a:pt x="297" y="672"/>
                  <a:pt x="292" y="632"/>
                  <a:pt x="291" y="592"/>
                </a:cubicBezTo>
                <a:lnTo>
                  <a:pt x="382" y="592"/>
                </a:lnTo>
                <a:lnTo>
                  <a:pt x="382" y="592"/>
                </a:lnTo>
                <a:cubicBezTo>
                  <a:pt x="392" y="592"/>
                  <a:pt x="399" y="585"/>
                  <a:pt x="399" y="575"/>
                </a:cubicBezTo>
                <a:lnTo>
                  <a:pt x="399" y="575"/>
                </a:lnTo>
                <a:cubicBezTo>
                  <a:pt x="399" y="566"/>
                  <a:pt x="392" y="558"/>
                  <a:pt x="382" y="558"/>
                </a:cubicBezTo>
                <a:lnTo>
                  <a:pt x="291" y="558"/>
                </a:lnTo>
                <a:lnTo>
                  <a:pt x="291" y="558"/>
                </a:lnTo>
                <a:cubicBezTo>
                  <a:pt x="293" y="481"/>
                  <a:pt x="309" y="406"/>
                  <a:pt x="336" y="336"/>
                </a:cubicBezTo>
                <a:lnTo>
                  <a:pt x="336" y="336"/>
                </a:lnTo>
                <a:cubicBezTo>
                  <a:pt x="371" y="343"/>
                  <a:pt x="406" y="347"/>
                  <a:pt x="442" y="351"/>
                </a:cubicBezTo>
                <a:lnTo>
                  <a:pt x="442" y="351"/>
                </a:lnTo>
                <a:cubicBezTo>
                  <a:pt x="428" y="374"/>
                  <a:pt x="420" y="401"/>
                  <a:pt x="420" y="430"/>
                </a:cubicBezTo>
                <a:lnTo>
                  <a:pt x="420" y="430"/>
                </a:lnTo>
                <a:cubicBezTo>
                  <a:pt x="420" y="514"/>
                  <a:pt x="488" y="583"/>
                  <a:pt x="573" y="583"/>
                </a:cubicBezTo>
                <a:lnTo>
                  <a:pt x="573" y="583"/>
                </a:lnTo>
                <a:cubicBezTo>
                  <a:pt x="658" y="583"/>
                  <a:pt x="726" y="514"/>
                  <a:pt x="726" y="430"/>
                </a:cubicBezTo>
                <a:lnTo>
                  <a:pt x="726" y="430"/>
                </a:lnTo>
                <a:cubicBezTo>
                  <a:pt x="726" y="401"/>
                  <a:pt x="718" y="374"/>
                  <a:pt x="704" y="352"/>
                </a:cubicBezTo>
                <a:lnTo>
                  <a:pt x="704" y="352"/>
                </a:lnTo>
                <a:cubicBezTo>
                  <a:pt x="742" y="348"/>
                  <a:pt x="778" y="343"/>
                  <a:pt x="814" y="336"/>
                </a:cubicBezTo>
                <a:lnTo>
                  <a:pt x="814" y="336"/>
                </a:lnTo>
                <a:cubicBezTo>
                  <a:pt x="842" y="406"/>
                  <a:pt x="857" y="481"/>
                  <a:pt x="859" y="558"/>
                </a:cubicBezTo>
                <a:lnTo>
                  <a:pt x="774" y="558"/>
                </a:lnTo>
                <a:lnTo>
                  <a:pt x="774" y="558"/>
                </a:lnTo>
                <a:cubicBezTo>
                  <a:pt x="764" y="558"/>
                  <a:pt x="756" y="566"/>
                  <a:pt x="756" y="575"/>
                </a:cubicBezTo>
                <a:lnTo>
                  <a:pt x="756" y="575"/>
                </a:lnTo>
                <a:cubicBezTo>
                  <a:pt x="756" y="585"/>
                  <a:pt x="764" y="592"/>
                  <a:pt x="774" y="592"/>
                </a:cubicBezTo>
                <a:close/>
                <a:moveTo>
                  <a:pt x="893" y="558"/>
                </a:moveTo>
                <a:lnTo>
                  <a:pt x="893" y="558"/>
                </a:lnTo>
                <a:cubicBezTo>
                  <a:pt x="891" y="479"/>
                  <a:pt x="876" y="401"/>
                  <a:pt x="848" y="329"/>
                </a:cubicBezTo>
                <a:lnTo>
                  <a:pt x="848" y="329"/>
                </a:lnTo>
                <a:cubicBezTo>
                  <a:pt x="910" y="316"/>
                  <a:pt x="969" y="298"/>
                  <a:pt x="1026" y="276"/>
                </a:cubicBezTo>
                <a:lnTo>
                  <a:pt x="1026" y="276"/>
                </a:lnTo>
                <a:cubicBezTo>
                  <a:pt x="1080" y="357"/>
                  <a:pt x="1113" y="454"/>
                  <a:pt x="1116" y="558"/>
                </a:cubicBezTo>
                <a:lnTo>
                  <a:pt x="893" y="558"/>
                </a:lnTo>
                <a:close/>
                <a:moveTo>
                  <a:pt x="1150" y="575"/>
                </a:moveTo>
                <a:lnTo>
                  <a:pt x="1150" y="575"/>
                </a:lnTo>
                <a:cubicBezTo>
                  <a:pt x="1150" y="460"/>
                  <a:pt x="1116" y="353"/>
                  <a:pt x="1058" y="263"/>
                </a:cubicBezTo>
                <a:lnTo>
                  <a:pt x="1058" y="263"/>
                </a:lnTo>
                <a:lnTo>
                  <a:pt x="1046" y="245"/>
                </a:lnTo>
                <a:lnTo>
                  <a:pt x="1046" y="245"/>
                </a:lnTo>
                <a:cubicBezTo>
                  <a:pt x="1044" y="243"/>
                  <a:pt x="1042" y="241"/>
                  <a:pt x="1040" y="237"/>
                </a:cubicBezTo>
                <a:lnTo>
                  <a:pt x="1040" y="237"/>
                </a:lnTo>
                <a:cubicBezTo>
                  <a:pt x="1037" y="234"/>
                  <a:pt x="1034" y="230"/>
                  <a:pt x="1032" y="226"/>
                </a:cubicBezTo>
                <a:lnTo>
                  <a:pt x="1032" y="226"/>
                </a:lnTo>
                <a:cubicBezTo>
                  <a:pt x="1028" y="221"/>
                  <a:pt x="1024" y="217"/>
                  <a:pt x="1021" y="212"/>
                </a:cubicBezTo>
                <a:lnTo>
                  <a:pt x="1021" y="212"/>
                </a:lnTo>
                <a:cubicBezTo>
                  <a:pt x="1018" y="209"/>
                  <a:pt x="1015" y="206"/>
                  <a:pt x="1012" y="202"/>
                </a:cubicBezTo>
                <a:lnTo>
                  <a:pt x="1012" y="202"/>
                </a:lnTo>
                <a:cubicBezTo>
                  <a:pt x="1004" y="193"/>
                  <a:pt x="996" y="184"/>
                  <a:pt x="987" y="175"/>
                </a:cubicBezTo>
                <a:lnTo>
                  <a:pt x="987" y="175"/>
                </a:lnTo>
                <a:cubicBezTo>
                  <a:pt x="985" y="173"/>
                  <a:pt x="983" y="171"/>
                  <a:pt x="981" y="169"/>
                </a:cubicBezTo>
                <a:lnTo>
                  <a:pt x="981" y="169"/>
                </a:lnTo>
                <a:cubicBezTo>
                  <a:pt x="977" y="165"/>
                  <a:pt x="974" y="161"/>
                  <a:pt x="969" y="157"/>
                </a:cubicBezTo>
                <a:lnTo>
                  <a:pt x="969" y="157"/>
                </a:lnTo>
                <a:cubicBezTo>
                  <a:pt x="965" y="154"/>
                  <a:pt x="962" y="150"/>
                  <a:pt x="958" y="147"/>
                </a:cubicBezTo>
                <a:lnTo>
                  <a:pt x="958" y="147"/>
                </a:lnTo>
                <a:cubicBezTo>
                  <a:pt x="954" y="144"/>
                  <a:pt x="950" y="140"/>
                  <a:pt x="947" y="137"/>
                </a:cubicBezTo>
                <a:lnTo>
                  <a:pt x="947" y="137"/>
                </a:lnTo>
                <a:cubicBezTo>
                  <a:pt x="942" y="133"/>
                  <a:pt x="938" y="130"/>
                  <a:pt x="933" y="126"/>
                </a:cubicBezTo>
                <a:lnTo>
                  <a:pt x="933" y="126"/>
                </a:lnTo>
                <a:cubicBezTo>
                  <a:pt x="930" y="123"/>
                  <a:pt x="926" y="121"/>
                  <a:pt x="923" y="117"/>
                </a:cubicBezTo>
                <a:lnTo>
                  <a:pt x="923" y="117"/>
                </a:lnTo>
                <a:cubicBezTo>
                  <a:pt x="917" y="113"/>
                  <a:pt x="910" y="108"/>
                  <a:pt x="904" y="103"/>
                </a:cubicBezTo>
                <a:lnTo>
                  <a:pt x="904" y="103"/>
                </a:lnTo>
                <a:cubicBezTo>
                  <a:pt x="902" y="102"/>
                  <a:pt x="900" y="101"/>
                  <a:pt x="898" y="100"/>
                </a:cubicBezTo>
                <a:lnTo>
                  <a:pt x="898" y="100"/>
                </a:lnTo>
                <a:cubicBezTo>
                  <a:pt x="889" y="94"/>
                  <a:pt x="880" y="87"/>
                  <a:pt x="870" y="82"/>
                </a:cubicBezTo>
                <a:lnTo>
                  <a:pt x="870" y="82"/>
                </a:lnTo>
                <a:cubicBezTo>
                  <a:pt x="870" y="82"/>
                  <a:pt x="870" y="82"/>
                  <a:pt x="870" y="81"/>
                </a:cubicBezTo>
                <a:lnTo>
                  <a:pt x="870" y="81"/>
                </a:lnTo>
                <a:cubicBezTo>
                  <a:pt x="860" y="76"/>
                  <a:pt x="851" y="71"/>
                  <a:pt x="841" y="66"/>
                </a:cubicBezTo>
                <a:lnTo>
                  <a:pt x="841" y="66"/>
                </a:lnTo>
                <a:cubicBezTo>
                  <a:pt x="841" y="65"/>
                  <a:pt x="839" y="65"/>
                  <a:pt x="838" y="64"/>
                </a:cubicBezTo>
                <a:lnTo>
                  <a:pt x="838" y="64"/>
                </a:lnTo>
                <a:cubicBezTo>
                  <a:pt x="829" y="59"/>
                  <a:pt x="820" y="55"/>
                  <a:pt x="811" y="51"/>
                </a:cubicBezTo>
                <a:lnTo>
                  <a:pt x="811" y="51"/>
                </a:lnTo>
                <a:cubicBezTo>
                  <a:pt x="810" y="51"/>
                  <a:pt x="809" y="50"/>
                  <a:pt x="809" y="50"/>
                </a:cubicBezTo>
                <a:lnTo>
                  <a:pt x="809" y="50"/>
                </a:lnTo>
                <a:cubicBezTo>
                  <a:pt x="769" y="32"/>
                  <a:pt x="726" y="18"/>
                  <a:pt x="681" y="11"/>
                </a:cubicBezTo>
                <a:lnTo>
                  <a:pt x="681" y="11"/>
                </a:lnTo>
                <a:cubicBezTo>
                  <a:pt x="679" y="10"/>
                  <a:pt x="677" y="10"/>
                  <a:pt x="676" y="9"/>
                </a:cubicBezTo>
                <a:lnTo>
                  <a:pt x="676" y="9"/>
                </a:lnTo>
                <a:cubicBezTo>
                  <a:pt x="667" y="8"/>
                  <a:pt x="659" y="6"/>
                  <a:pt x="649" y="5"/>
                </a:cubicBezTo>
                <a:lnTo>
                  <a:pt x="649" y="5"/>
                </a:lnTo>
                <a:cubicBezTo>
                  <a:pt x="647" y="5"/>
                  <a:pt x="644" y="4"/>
                  <a:pt x="641" y="4"/>
                </a:cubicBezTo>
                <a:lnTo>
                  <a:pt x="641" y="4"/>
                </a:lnTo>
                <a:cubicBezTo>
                  <a:pt x="633" y="3"/>
                  <a:pt x="625" y="2"/>
                  <a:pt x="617" y="2"/>
                </a:cubicBezTo>
                <a:lnTo>
                  <a:pt x="617" y="2"/>
                </a:lnTo>
                <a:cubicBezTo>
                  <a:pt x="614" y="2"/>
                  <a:pt x="611" y="1"/>
                  <a:pt x="608" y="1"/>
                </a:cubicBezTo>
                <a:lnTo>
                  <a:pt x="608" y="1"/>
                </a:lnTo>
                <a:cubicBezTo>
                  <a:pt x="597" y="1"/>
                  <a:pt x="587" y="0"/>
                  <a:pt x="577" y="0"/>
                </a:cubicBezTo>
                <a:lnTo>
                  <a:pt x="577" y="0"/>
                </a:lnTo>
                <a:cubicBezTo>
                  <a:pt x="576" y="0"/>
                  <a:pt x="575" y="0"/>
                  <a:pt x="575" y="0"/>
                </a:cubicBezTo>
                <a:lnTo>
                  <a:pt x="575" y="0"/>
                </a:lnTo>
                <a:cubicBezTo>
                  <a:pt x="575" y="0"/>
                  <a:pt x="575" y="0"/>
                  <a:pt x="574" y="0"/>
                </a:cubicBezTo>
                <a:lnTo>
                  <a:pt x="574" y="0"/>
                </a:lnTo>
                <a:cubicBezTo>
                  <a:pt x="564" y="0"/>
                  <a:pt x="553" y="1"/>
                  <a:pt x="542" y="1"/>
                </a:cubicBezTo>
                <a:lnTo>
                  <a:pt x="542" y="1"/>
                </a:lnTo>
                <a:cubicBezTo>
                  <a:pt x="539" y="1"/>
                  <a:pt x="537" y="2"/>
                  <a:pt x="534" y="2"/>
                </a:cubicBezTo>
                <a:lnTo>
                  <a:pt x="534" y="2"/>
                </a:lnTo>
                <a:cubicBezTo>
                  <a:pt x="526" y="2"/>
                  <a:pt x="517" y="3"/>
                  <a:pt x="509" y="4"/>
                </a:cubicBezTo>
                <a:lnTo>
                  <a:pt x="509" y="4"/>
                </a:lnTo>
                <a:cubicBezTo>
                  <a:pt x="506" y="4"/>
                  <a:pt x="504" y="5"/>
                  <a:pt x="501" y="5"/>
                </a:cubicBezTo>
                <a:lnTo>
                  <a:pt x="501" y="5"/>
                </a:lnTo>
                <a:cubicBezTo>
                  <a:pt x="492" y="6"/>
                  <a:pt x="483" y="8"/>
                  <a:pt x="474" y="9"/>
                </a:cubicBezTo>
                <a:lnTo>
                  <a:pt x="474" y="9"/>
                </a:lnTo>
                <a:cubicBezTo>
                  <a:pt x="473" y="10"/>
                  <a:pt x="471" y="10"/>
                  <a:pt x="469" y="11"/>
                </a:cubicBezTo>
                <a:lnTo>
                  <a:pt x="469" y="11"/>
                </a:lnTo>
                <a:cubicBezTo>
                  <a:pt x="425" y="18"/>
                  <a:pt x="382" y="32"/>
                  <a:pt x="342" y="50"/>
                </a:cubicBezTo>
                <a:lnTo>
                  <a:pt x="342" y="50"/>
                </a:lnTo>
                <a:cubicBezTo>
                  <a:pt x="341" y="50"/>
                  <a:pt x="340" y="51"/>
                  <a:pt x="340" y="51"/>
                </a:cubicBezTo>
                <a:lnTo>
                  <a:pt x="340" y="51"/>
                </a:lnTo>
                <a:cubicBezTo>
                  <a:pt x="330" y="55"/>
                  <a:pt x="321" y="59"/>
                  <a:pt x="312" y="64"/>
                </a:cubicBezTo>
                <a:lnTo>
                  <a:pt x="312" y="64"/>
                </a:lnTo>
                <a:cubicBezTo>
                  <a:pt x="311" y="65"/>
                  <a:pt x="310" y="65"/>
                  <a:pt x="309" y="66"/>
                </a:cubicBezTo>
                <a:lnTo>
                  <a:pt x="309" y="66"/>
                </a:lnTo>
                <a:cubicBezTo>
                  <a:pt x="299" y="71"/>
                  <a:pt x="290" y="76"/>
                  <a:pt x="281" y="81"/>
                </a:cubicBezTo>
                <a:lnTo>
                  <a:pt x="281" y="81"/>
                </a:lnTo>
                <a:cubicBezTo>
                  <a:pt x="281" y="82"/>
                  <a:pt x="280" y="82"/>
                  <a:pt x="280" y="82"/>
                </a:cubicBezTo>
                <a:lnTo>
                  <a:pt x="280" y="82"/>
                </a:lnTo>
                <a:cubicBezTo>
                  <a:pt x="271" y="87"/>
                  <a:pt x="262" y="94"/>
                  <a:pt x="252" y="100"/>
                </a:cubicBezTo>
                <a:lnTo>
                  <a:pt x="252" y="100"/>
                </a:lnTo>
                <a:cubicBezTo>
                  <a:pt x="251" y="101"/>
                  <a:pt x="249" y="102"/>
                  <a:pt x="247" y="103"/>
                </a:cubicBezTo>
                <a:lnTo>
                  <a:pt x="247" y="103"/>
                </a:lnTo>
                <a:cubicBezTo>
                  <a:pt x="240" y="108"/>
                  <a:pt x="234" y="113"/>
                  <a:pt x="227" y="117"/>
                </a:cubicBezTo>
                <a:lnTo>
                  <a:pt x="227" y="117"/>
                </a:lnTo>
                <a:cubicBezTo>
                  <a:pt x="224" y="121"/>
                  <a:pt x="221" y="123"/>
                  <a:pt x="217" y="126"/>
                </a:cubicBezTo>
                <a:lnTo>
                  <a:pt x="217" y="126"/>
                </a:lnTo>
                <a:cubicBezTo>
                  <a:pt x="213" y="130"/>
                  <a:pt x="208" y="133"/>
                  <a:pt x="204" y="137"/>
                </a:cubicBezTo>
                <a:lnTo>
                  <a:pt x="204" y="137"/>
                </a:lnTo>
                <a:cubicBezTo>
                  <a:pt x="200" y="140"/>
                  <a:pt x="196" y="144"/>
                  <a:pt x="192" y="147"/>
                </a:cubicBezTo>
                <a:lnTo>
                  <a:pt x="192" y="147"/>
                </a:lnTo>
                <a:cubicBezTo>
                  <a:pt x="188" y="150"/>
                  <a:pt x="185" y="154"/>
                  <a:pt x="182" y="157"/>
                </a:cubicBezTo>
                <a:lnTo>
                  <a:pt x="182" y="157"/>
                </a:lnTo>
                <a:cubicBezTo>
                  <a:pt x="177" y="161"/>
                  <a:pt x="173" y="165"/>
                  <a:pt x="169" y="169"/>
                </a:cubicBezTo>
                <a:lnTo>
                  <a:pt x="169" y="169"/>
                </a:lnTo>
                <a:cubicBezTo>
                  <a:pt x="167" y="170"/>
                  <a:pt x="166" y="172"/>
                  <a:pt x="164" y="174"/>
                </a:cubicBezTo>
                <a:lnTo>
                  <a:pt x="164" y="174"/>
                </a:lnTo>
                <a:cubicBezTo>
                  <a:pt x="155" y="183"/>
                  <a:pt x="147" y="193"/>
                  <a:pt x="138" y="202"/>
                </a:cubicBezTo>
                <a:lnTo>
                  <a:pt x="138" y="202"/>
                </a:lnTo>
                <a:cubicBezTo>
                  <a:pt x="136" y="206"/>
                  <a:pt x="132" y="209"/>
                  <a:pt x="130" y="212"/>
                </a:cubicBezTo>
                <a:lnTo>
                  <a:pt x="130" y="212"/>
                </a:lnTo>
                <a:cubicBezTo>
                  <a:pt x="126" y="217"/>
                  <a:pt x="123" y="221"/>
                  <a:pt x="119" y="226"/>
                </a:cubicBezTo>
                <a:lnTo>
                  <a:pt x="119" y="226"/>
                </a:lnTo>
                <a:cubicBezTo>
                  <a:pt x="116" y="230"/>
                  <a:pt x="114" y="234"/>
                  <a:pt x="110" y="237"/>
                </a:cubicBezTo>
                <a:lnTo>
                  <a:pt x="110" y="237"/>
                </a:lnTo>
                <a:cubicBezTo>
                  <a:pt x="109" y="240"/>
                  <a:pt x="106" y="243"/>
                  <a:pt x="104" y="245"/>
                </a:cubicBezTo>
                <a:lnTo>
                  <a:pt x="92" y="263"/>
                </a:lnTo>
                <a:lnTo>
                  <a:pt x="93" y="263"/>
                </a:lnTo>
                <a:lnTo>
                  <a:pt x="93" y="263"/>
                </a:lnTo>
                <a:cubicBezTo>
                  <a:pt x="34" y="353"/>
                  <a:pt x="0" y="460"/>
                  <a:pt x="0" y="575"/>
                </a:cubicBezTo>
                <a:lnTo>
                  <a:pt x="0" y="575"/>
                </a:lnTo>
                <a:cubicBezTo>
                  <a:pt x="0" y="844"/>
                  <a:pt x="184" y="1069"/>
                  <a:pt x="434" y="1133"/>
                </a:cubicBezTo>
                <a:lnTo>
                  <a:pt x="434" y="1133"/>
                </a:lnTo>
                <a:cubicBezTo>
                  <a:pt x="479" y="1145"/>
                  <a:pt x="526" y="1151"/>
                  <a:pt x="575" y="1151"/>
                </a:cubicBezTo>
                <a:lnTo>
                  <a:pt x="575" y="1151"/>
                </a:lnTo>
                <a:cubicBezTo>
                  <a:pt x="624" y="1151"/>
                  <a:pt x="671" y="1145"/>
                  <a:pt x="717" y="1133"/>
                </a:cubicBezTo>
                <a:lnTo>
                  <a:pt x="717" y="1133"/>
                </a:lnTo>
                <a:cubicBezTo>
                  <a:pt x="965" y="1069"/>
                  <a:pt x="1150" y="844"/>
                  <a:pt x="1150" y="575"/>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12" name="TextBox 11">
            <a:extLst>
              <a:ext uri="{FF2B5EF4-FFF2-40B4-BE49-F238E27FC236}">
                <a16:creationId xmlns:a16="http://schemas.microsoft.com/office/drawing/2014/main" id="{96E8AA70-3524-B24E-A3E2-CAB3E8211E4D}"/>
              </a:ext>
            </a:extLst>
          </p:cNvPr>
          <p:cNvSpPr txBox="1"/>
          <p:nvPr/>
        </p:nvSpPr>
        <p:spPr>
          <a:xfrm>
            <a:off x="2660621" y="3265510"/>
            <a:ext cx="2881758" cy="353943"/>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dirty="0">
                <a:ln>
                  <a:noFill/>
                </a:ln>
                <a:solidFill>
                  <a:prstClr val="white"/>
                </a:solidFill>
                <a:effectLst/>
                <a:uLnTx/>
                <a:uFillTx/>
                <a:latin typeface="Poppins" pitchFamily="2" charset="77"/>
                <a:ea typeface="+mn-ea"/>
                <a:cs typeface="Poppins" pitchFamily="2" charset="77"/>
              </a:rPr>
              <a:t>TITLE 01</a:t>
            </a:r>
          </a:p>
        </p:txBody>
      </p:sp>
      <p:sp>
        <p:nvSpPr>
          <p:cNvPr id="17" name="TextBox 16">
            <a:extLst>
              <a:ext uri="{FF2B5EF4-FFF2-40B4-BE49-F238E27FC236}">
                <a16:creationId xmlns:a16="http://schemas.microsoft.com/office/drawing/2014/main" id="{34F6C4A0-2402-234E-9631-949495D86992}"/>
              </a:ext>
            </a:extLst>
          </p:cNvPr>
          <p:cNvSpPr txBox="1"/>
          <p:nvPr/>
        </p:nvSpPr>
        <p:spPr>
          <a:xfrm>
            <a:off x="2604669" y="4053257"/>
            <a:ext cx="3101151" cy="784830"/>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t>
            </a:r>
            <a:r>
              <a:rPr kumimoji="0" lang="aa-ET"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on-face-to-face</a:t>
            </a:r>
            <a:r>
              <a:rPr kumimoji="0" lang="en-US"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aa-ET"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interactions with beneficiaries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19" name="TextBox 18">
            <a:extLst>
              <a:ext uri="{FF2B5EF4-FFF2-40B4-BE49-F238E27FC236}">
                <a16:creationId xmlns:a16="http://schemas.microsoft.com/office/drawing/2014/main" id="{33F34170-7647-2549-88E0-EC18E00B0F7C}"/>
              </a:ext>
            </a:extLst>
          </p:cNvPr>
          <p:cNvSpPr txBox="1"/>
          <p:nvPr/>
        </p:nvSpPr>
        <p:spPr>
          <a:xfrm>
            <a:off x="2564143" y="5682591"/>
            <a:ext cx="2881759" cy="553998"/>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aa-ET"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International exposure</a:t>
            </a:r>
            <a:r>
              <a:rPr kumimoji="0" lang="en-US"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to Jurisdictions of concern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EE8A8EB9-510F-B546-8C67-BC2BB79B6573}"/>
              </a:ext>
            </a:extLst>
          </p:cNvPr>
          <p:cNvSpPr txBox="1"/>
          <p:nvPr/>
        </p:nvSpPr>
        <p:spPr>
          <a:xfrm>
            <a:off x="2519068" y="2569162"/>
            <a:ext cx="2881759" cy="539378"/>
          </a:xfrm>
          <a:prstGeom prst="rect">
            <a:avLst/>
          </a:prstGeom>
          <a:noFill/>
        </p:spPr>
        <p:txBody>
          <a:bodyPr wrap="square" rtlCol="0">
            <a:spAutoFit/>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aa-ET" altLang="aa-E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Cross-border transactions</a:t>
            </a: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a:p>
            <a:pPr marL="0" marR="0" lvl="0" indent="0" algn="r" defTabSz="914400" rtl="0" eaLnBrk="1" fontAlgn="auto" latinLnBrk="0" hangingPunct="1">
              <a:lnSpc>
                <a:spcPts val="1800"/>
              </a:lnSpc>
              <a:spcBef>
                <a:spcPts val="0"/>
              </a:spcBef>
              <a:spcAft>
                <a:spcPts val="0"/>
              </a:spcAft>
              <a:buClrTx/>
              <a:buSzTx/>
              <a:buFontTx/>
              <a:buNone/>
              <a:tabLst/>
              <a:defRPr/>
            </a:pPr>
            <a:r>
              <a:rPr kumimoji="0" lang="en-US" sz="1200" b="0" i="0" u="none" strike="noStrike" kern="1200" cap="none" spc="-10" normalizeH="0" baseline="0" noProof="0" dirty="0">
                <a:ln>
                  <a:noFill/>
                </a:ln>
                <a:solidFill>
                  <a:prstClr val="white"/>
                </a:solidFill>
                <a:effectLst/>
                <a:uLnTx/>
                <a:uFillTx/>
                <a:latin typeface="Poppins" pitchFamily="2" charset="77"/>
                <a:ea typeface="+mn-ea"/>
                <a:cs typeface="Poppins" pitchFamily="2" charset="77"/>
              </a:rPr>
              <a:t>.</a:t>
            </a:r>
          </a:p>
        </p:txBody>
      </p:sp>
      <p:sp>
        <p:nvSpPr>
          <p:cNvPr id="23" name="TextBox 22">
            <a:extLst>
              <a:ext uri="{FF2B5EF4-FFF2-40B4-BE49-F238E27FC236}">
                <a16:creationId xmlns:a16="http://schemas.microsoft.com/office/drawing/2014/main" id="{CE5A1AF3-7099-2841-83F7-FD2F83F309CC}"/>
              </a:ext>
            </a:extLst>
          </p:cNvPr>
          <p:cNvSpPr txBox="1"/>
          <p:nvPr/>
        </p:nvSpPr>
        <p:spPr>
          <a:xfrm>
            <a:off x="6037363" y="2471847"/>
            <a:ext cx="3188443" cy="784830"/>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 known cases of TF involving TCSP operators in Mauritius</a:t>
            </a:r>
            <a:r>
              <a:rPr kumimoji="0" lang="en-US" sz="1200" b="0" i="0" u="none" strike="noStrike" kern="1200" cap="none" spc="-10" normalizeH="0" baseline="0" noProof="0" dirty="0">
                <a:ln>
                  <a:noFill/>
                </a:ln>
                <a:solidFill>
                  <a:prstClr val="white"/>
                </a:solidFill>
                <a:effectLst/>
                <a:uLnTx/>
                <a:uFillTx/>
                <a:latin typeface="Poppins" pitchFamily="2" charset="77"/>
                <a:ea typeface="+mn-ea"/>
                <a:cs typeface="Poppins" pitchFamily="2" charset="77"/>
              </a:rPr>
              <a:t>.</a:t>
            </a:r>
          </a:p>
        </p:txBody>
      </p:sp>
      <p:sp>
        <p:nvSpPr>
          <p:cNvPr id="24" name="TextBox 23">
            <a:extLst>
              <a:ext uri="{FF2B5EF4-FFF2-40B4-BE49-F238E27FC236}">
                <a16:creationId xmlns:a16="http://schemas.microsoft.com/office/drawing/2014/main" id="{C1F27FC1-C88E-0648-8B6D-25A906E650AC}"/>
              </a:ext>
            </a:extLst>
          </p:cNvPr>
          <p:cNvSpPr txBox="1"/>
          <p:nvPr/>
        </p:nvSpPr>
        <p:spPr>
          <a:xfrm>
            <a:off x="5988712" y="5526518"/>
            <a:ext cx="3286672" cy="92333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Low risk of funds being transferred out of Mauritius via TCSPs for terrorism</a:t>
            </a:r>
          </a:p>
        </p:txBody>
      </p:sp>
      <p:sp>
        <p:nvSpPr>
          <p:cNvPr id="25" name="TextBox 24">
            <a:extLst>
              <a:ext uri="{FF2B5EF4-FFF2-40B4-BE49-F238E27FC236}">
                <a16:creationId xmlns:a16="http://schemas.microsoft.com/office/drawing/2014/main" id="{DDAFBCAE-5D4E-DD4B-875A-064FA8AD0F2C}"/>
              </a:ext>
            </a:extLst>
          </p:cNvPr>
          <p:cNvSpPr txBox="1"/>
          <p:nvPr/>
        </p:nvSpPr>
        <p:spPr>
          <a:xfrm>
            <a:off x="5974651" y="3992124"/>
            <a:ext cx="2881759" cy="784830"/>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 involvement in cash transactions by MCs or QTs.</a:t>
            </a:r>
          </a:p>
        </p:txBody>
      </p:sp>
      <p:sp>
        <p:nvSpPr>
          <p:cNvPr id="2" name="TextBox 1">
            <a:extLst>
              <a:ext uri="{FF2B5EF4-FFF2-40B4-BE49-F238E27FC236}">
                <a16:creationId xmlns:a16="http://schemas.microsoft.com/office/drawing/2014/main" id="{68CB96BC-C776-2556-A3A5-B413B521AE59}"/>
              </a:ext>
            </a:extLst>
          </p:cNvPr>
          <p:cNvSpPr txBox="1"/>
          <p:nvPr/>
        </p:nvSpPr>
        <p:spPr>
          <a:xfrm>
            <a:off x="2073918" y="956290"/>
            <a:ext cx="77416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Trust Service Providers</a:t>
            </a:r>
            <a:endParaRPr kumimoji="0" lang="aa-ET"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A5E73F59-171B-AE60-C3F8-9AFE3CE53217}"/>
              </a:ext>
            </a:extLst>
          </p:cNvPr>
          <p:cNvSpPr txBox="1">
            <a:spLocks/>
          </p:cNvSpPr>
          <p:nvPr/>
        </p:nvSpPr>
        <p:spPr>
          <a:xfrm>
            <a:off x="0" y="0"/>
            <a:ext cx="12192000" cy="902369"/>
          </a:xfrm>
          <a:prstGeom prst="rect">
            <a:avLst/>
          </a:prstGeom>
          <a:solidFill>
            <a:schemeClr val="tx2">
              <a:lumMod val="90000"/>
              <a:lumOff val="1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b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TCSPs SECTOR </a:t>
            </a:r>
            <a: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TF VULNERABILITY and CONTROLS</a:t>
            </a:r>
            <a:b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endPar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endParaRPr>
          </a:p>
        </p:txBody>
      </p:sp>
      <p:sp>
        <p:nvSpPr>
          <p:cNvPr id="4" name="Freeform 542">
            <a:extLst>
              <a:ext uri="{FF2B5EF4-FFF2-40B4-BE49-F238E27FC236}">
                <a16:creationId xmlns:a16="http://schemas.microsoft.com/office/drawing/2014/main" id="{24DFE374-5475-788A-F522-AD9EADB7004F}"/>
              </a:ext>
            </a:extLst>
          </p:cNvPr>
          <p:cNvSpPr>
            <a:spLocks noChangeArrowheads="1"/>
          </p:cNvSpPr>
          <p:nvPr/>
        </p:nvSpPr>
        <p:spPr bwMode="auto">
          <a:xfrm>
            <a:off x="5989768" y="1555800"/>
            <a:ext cx="3853806" cy="533441"/>
          </a:xfrm>
          <a:prstGeom prst="roundRect">
            <a:avLst>
              <a:gd name="adj" fmla="val 50000"/>
            </a:avLst>
          </a:pr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
        <p:nvSpPr>
          <p:cNvPr id="5" name="TextBox 4">
            <a:extLst>
              <a:ext uri="{FF2B5EF4-FFF2-40B4-BE49-F238E27FC236}">
                <a16:creationId xmlns:a16="http://schemas.microsoft.com/office/drawing/2014/main" id="{2C5B650B-1205-2178-84EC-93006289DD93}"/>
              </a:ext>
            </a:extLst>
          </p:cNvPr>
          <p:cNvSpPr txBox="1"/>
          <p:nvPr/>
        </p:nvSpPr>
        <p:spPr>
          <a:xfrm>
            <a:off x="2467669" y="1624088"/>
            <a:ext cx="3074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Vulnerability</a:t>
            </a:r>
            <a:endParaRPr kumimoji="0" lang="aa-ET"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403276E2-E213-FF10-06B5-F7F9A3898C16}"/>
              </a:ext>
            </a:extLst>
          </p:cNvPr>
          <p:cNvSpPr txBox="1"/>
          <p:nvPr/>
        </p:nvSpPr>
        <p:spPr>
          <a:xfrm>
            <a:off x="6460512" y="1610211"/>
            <a:ext cx="2456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Mitigating factors</a:t>
            </a:r>
            <a:endParaRPr kumimoji="0" lang="aa-ET"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38302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9B69E-8EC8-A647-5838-D6A3357AE267}"/>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20B99C40-07A6-2031-C3C1-962C678CBA84}"/>
              </a:ext>
            </a:extLst>
          </p:cNvPr>
          <p:cNvGraphicFramePr>
            <a:graphicFrameLocks noGrp="1"/>
          </p:cNvGraphicFramePr>
          <p:nvPr>
            <p:ph idx="1"/>
            <p:extLst>
              <p:ext uri="{D42A27DB-BD31-4B8C-83A1-F6EECF244321}">
                <p14:modId xmlns:p14="http://schemas.microsoft.com/office/powerpoint/2010/main" val="2449759835"/>
              </p:ext>
            </p:extLst>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7CD54C3-6767-D05C-DADE-4D8C8726F717}"/>
              </a:ext>
            </a:extLst>
          </p:cNvPr>
          <p:cNvSpPr txBox="1">
            <a:spLocks/>
          </p:cNvSpPr>
          <p:nvPr/>
        </p:nvSpPr>
        <p:spPr>
          <a:xfrm>
            <a:off x="0" y="0"/>
            <a:ext cx="12191999" cy="1173389"/>
          </a:xfrm>
          <a:prstGeom prst="rect">
            <a:avLst/>
          </a:prstGeom>
          <a:solidFill>
            <a:schemeClr val="tx2">
              <a:lumMod val="90000"/>
              <a:lumOff val="1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TF </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RISKS ASSOCIATED WITH TCSPs SECTOR </a:t>
            </a:r>
          </a:p>
        </p:txBody>
      </p:sp>
    </p:spTree>
    <p:extLst>
      <p:ext uri="{BB962C8B-B14F-4D97-AF65-F5344CB8AC3E}">
        <p14:creationId xmlns:p14="http://schemas.microsoft.com/office/powerpoint/2010/main" val="38125344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344229" y="0"/>
            <a:ext cx="4847771" cy="6858000"/>
            <a:chOff x="5646056" y="0"/>
            <a:chExt cx="5428344" cy="6858000"/>
          </a:xfrm>
        </p:grpSpPr>
        <p:sp>
          <p:nvSpPr>
            <p:cNvPr id="14" name="Rectangle 13"/>
            <p:cNvSpPr/>
            <p:nvPr/>
          </p:nvSpPr>
          <p:spPr>
            <a:xfrm>
              <a:off x="5650165" y="101600"/>
              <a:ext cx="5424235"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646056" y="6749142"/>
              <a:ext cx="5428343" cy="108857"/>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a:off x="7344229" y="2883220"/>
            <a:ext cx="4847771" cy="3844151"/>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latin typeface="Bell MT" panose="02020503060305020303" pitchFamily="18" charset="0"/>
              </a:rPr>
              <a:t>MONEY LAUNDERING AND TERRORISM FINANCING RISK ASSOCIATED WITH DESIGNATED NON- FINANCIAL BUSINESS PROFESSIONS (DNFBPs)</a:t>
            </a:r>
            <a:endParaRPr lang="en-US" sz="3200" dirty="0"/>
          </a:p>
        </p:txBody>
      </p:sp>
      <p:sp>
        <p:nvSpPr>
          <p:cNvPr id="10" name="TextBox 9"/>
          <p:cNvSpPr txBox="1"/>
          <p:nvPr/>
        </p:nvSpPr>
        <p:spPr>
          <a:xfrm>
            <a:off x="1085850" y="2883220"/>
            <a:ext cx="5753100" cy="1292662"/>
          </a:xfrm>
          <a:prstGeom prst="rect">
            <a:avLst/>
          </a:prstGeom>
          <a:noFill/>
        </p:spPr>
        <p:txBody>
          <a:bodyPr wrap="square" rtlCol="0">
            <a:spAutoFit/>
          </a:bodyPr>
          <a:lstStyle/>
          <a:p>
            <a:pPr algn="ctr"/>
            <a:r>
              <a:rPr lang="en-GB" sz="2000" b="1" dirty="0">
                <a:latin typeface="Bell MT" panose="02020503060305020303" pitchFamily="18" charset="0"/>
              </a:rPr>
              <a:t>Mrs. </a:t>
            </a:r>
            <a:r>
              <a:rPr lang="en-GB" sz="2000" b="1" dirty="0" err="1">
                <a:latin typeface="Bell MT" panose="02020503060305020303" pitchFamily="18" charset="0"/>
              </a:rPr>
              <a:t>Sulakshna</a:t>
            </a:r>
            <a:r>
              <a:rPr lang="en-GB" sz="2000" b="1" dirty="0">
                <a:latin typeface="Bell MT" panose="02020503060305020303" pitchFamily="18" charset="0"/>
              </a:rPr>
              <a:t> GIGABHOY SAUHOBOA</a:t>
            </a:r>
          </a:p>
          <a:p>
            <a:pPr algn="ctr"/>
            <a:r>
              <a:rPr lang="en-US" sz="2000" b="1" dirty="0">
                <a:solidFill>
                  <a:prstClr val="white">
                    <a:lumMod val="50000"/>
                  </a:prstClr>
                </a:solidFill>
                <a:latin typeface="Bell MT" panose="02020503060305020303" pitchFamily="18" charset="0"/>
              </a:rPr>
              <a:t>Team leader for DNFBP Vulnerability Assessment Team </a:t>
            </a:r>
          </a:p>
          <a:p>
            <a:endParaRPr lang="en-GB" dirty="0">
              <a:solidFill>
                <a:prstClr val="black"/>
              </a:solidFill>
            </a:endParaRPr>
          </a:p>
        </p:txBody>
      </p:sp>
    </p:spTree>
    <p:extLst>
      <p:ext uri="{BB962C8B-B14F-4D97-AF65-F5344CB8AC3E}">
        <p14:creationId xmlns:p14="http://schemas.microsoft.com/office/powerpoint/2010/main" val="42536168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SECTORIAL ML RISK RATINGS AT A GLANCE</a:t>
            </a:r>
            <a:endParaRPr lang="en-GB" sz="3200" b="1" dirty="0">
              <a:solidFill>
                <a:schemeClr val="bg1"/>
              </a:solidFill>
              <a:latin typeface="Bell MT" panose="02020503060305020303"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3434040"/>
              </p:ext>
            </p:extLst>
          </p:nvPr>
        </p:nvGraphicFramePr>
        <p:xfrm>
          <a:off x="598833" y="2188494"/>
          <a:ext cx="9620111" cy="2860040"/>
        </p:xfrm>
        <a:graphic>
          <a:graphicData uri="http://schemas.openxmlformats.org/drawingml/2006/table">
            <a:tbl>
              <a:tblPr firstRow="1" bandRow="1">
                <a:tableStyleId>{5C22544A-7EE6-4342-B048-85BDC9FD1C3A}</a:tableStyleId>
              </a:tblPr>
              <a:tblGrid>
                <a:gridCol w="2360935">
                  <a:extLst>
                    <a:ext uri="{9D8B030D-6E8A-4147-A177-3AD203B41FA5}">
                      <a16:colId xmlns:a16="http://schemas.microsoft.com/office/drawing/2014/main" val="20000"/>
                    </a:ext>
                  </a:extLst>
                </a:gridCol>
                <a:gridCol w="3052936">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0">
                <a:tc>
                  <a:txBody>
                    <a:bodyPr/>
                    <a:lstStyle/>
                    <a:p>
                      <a:r>
                        <a:rPr lang="en-GB" dirty="0"/>
                        <a:t>DNFBP Sub sector</a:t>
                      </a:r>
                    </a:p>
                  </a:txBody>
                  <a:tcPr/>
                </a:tc>
                <a:tc>
                  <a:txBody>
                    <a:bodyPr/>
                    <a:lstStyle/>
                    <a:p>
                      <a:pPr algn="ctr"/>
                      <a:r>
                        <a:rPr lang="en-GB" dirty="0"/>
                        <a:t>Residual ML Vulnerability</a:t>
                      </a:r>
                    </a:p>
                  </a:txBody>
                  <a:tcPr/>
                </a:tc>
                <a:tc>
                  <a:txBody>
                    <a:bodyPr/>
                    <a:lstStyle/>
                    <a:p>
                      <a:pPr algn="ctr"/>
                      <a:r>
                        <a:rPr lang="en-GB" dirty="0"/>
                        <a:t>M</a:t>
                      </a:r>
                      <a:r>
                        <a:rPr lang="en-GB" baseline="0" dirty="0"/>
                        <a:t>L </a:t>
                      </a:r>
                      <a:r>
                        <a:rPr lang="en-GB" dirty="0"/>
                        <a:t>Threat</a:t>
                      </a:r>
                    </a:p>
                  </a:txBody>
                  <a:tcPr/>
                </a:tc>
                <a:tc>
                  <a:txBody>
                    <a:bodyPr/>
                    <a:lstStyle/>
                    <a:p>
                      <a:pPr algn="ctr"/>
                      <a:r>
                        <a:rPr lang="en-GB" dirty="0"/>
                        <a:t>ML Risk</a:t>
                      </a:r>
                    </a:p>
                  </a:txBody>
                  <a:tcPr/>
                </a:tc>
                <a:extLst>
                  <a:ext uri="{0D108BD9-81ED-4DB2-BD59-A6C34878D82A}">
                    <a16:rowId xmlns:a16="http://schemas.microsoft.com/office/drawing/2014/main" val="10000"/>
                  </a:ext>
                </a:extLst>
              </a:tr>
              <a:tr h="370840">
                <a:tc>
                  <a:txBody>
                    <a:bodyPr/>
                    <a:lstStyle/>
                    <a:p>
                      <a:r>
                        <a:rPr lang="en-GB" dirty="0"/>
                        <a:t>Gambling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Medium </a:t>
                      </a:r>
                    </a:p>
                  </a:txBody>
                  <a:tcPr>
                    <a:solidFill>
                      <a:srgbClr val="EED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High </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Medium High </a:t>
                      </a:r>
                    </a:p>
                  </a:txBody>
                  <a:tcPr>
                    <a:solidFill>
                      <a:srgbClr val="FF0000"/>
                    </a:solidFill>
                  </a:tcPr>
                </a:tc>
                <a:extLst>
                  <a:ext uri="{0D108BD9-81ED-4DB2-BD59-A6C34878D82A}">
                    <a16:rowId xmlns:a16="http://schemas.microsoft.com/office/drawing/2014/main" val="10001"/>
                  </a:ext>
                </a:extLst>
              </a:tr>
              <a:tr h="370840">
                <a:tc>
                  <a:txBody>
                    <a:bodyPr/>
                    <a:lstStyle/>
                    <a:p>
                      <a:r>
                        <a:rPr lang="en-GB" dirty="0"/>
                        <a:t>Real estate</a:t>
                      </a:r>
                    </a:p>
                  </a:txBody>
                  <a:tcPr/>
                </a:tc>
                <a:tc>
                  <a:txBody>
                    <a:bodyPr/>
                    <a:lstStyle/>
                    <a:p>
                      <a:pPr algn="ctr"/>
                      <a:r>
                        <a:rPr lang="en-GB" dirty="0">
                          <a:solidFill>
                            <a:schemeClr val="tx1"/>
                          </a:solidFill>
                        </a:rPr>
                        <a:t>High </a:t>
                      </a:r>
                    </a:p>
                  </a:txBody>
                  <a:tcPr>
                    <a:solidFill>
                      <a:srgbClr val="CC0000"/>
                    </a:solidFill>
                  </a:tcPr>
                </a:tc>
                <a:tc>
                  <a:txBody>
                    <a:bodyPr/>
                    <a:lstStyle/>
                    <a:p>
                      <a:pPr algn="ctr"/>
                      <a:r>
                        <a:rPr lang="en-GB" dirty="0">
                          <a:solidFill>
                            <a:schemeClr val="tx1"/>
                          </a:solidFill>
                        </a:rPr>
                        <a:t>Medium </a:t>
                      </a:r>
                    </a:p>
                  </a:txBody>
                  <a:tcPr>
                    <a:solidFill>
                      <a:srgbClr val="EED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Medium High </a:t>
                      </a:r>
                    </a:p>
                  </a:txBody>
                  <a:tcPr>
                    <a:solidFill>
                      <a:srgbClr val="FF0000"/>
                    </a:solidFill>
                  </a:tcPr>
                </a:tc>
                <a:extLst>
                  <a:ext uri="{0D108BD9-81ED-4DB2-BD59-A6C34878D82A}">
                    <a16:rowId xmlns:a16="http://schemas.microsoft.com/office/drawing/2014/main" val="10002"/>
                  </a:ext>
                </a:extLst>
              </a:tr>
              <a:tr h="370840">
                <a:tc>
                  <a:txBody>
                    <a:bodyPr/>
                    <a:lstStyle/>
                    <a:p>
                      <a:r>
                        <a:rPr lang="en-GB" dirty="0"/>
                        <a:t>DPMS</a:t>
                      </a:r>
                    </a:p>
                  </a:txBody>
                  <a:tcPr/>
                </a:tc>
                <a:tc>
                  <a:txBody>
                    <a:bodyPr/>
                    <a:lstStyle/>
                    <a:p>
                      <a:pPr algn="ctr"/>
                      <a:r>
                        <a:rPr lang="en-GB" dirty="0">
                          <a:solidFill>
                            <a:schemeClr val="tx1"/>
                          </a:solidFill>
                        </a:rPr>
                        <a:t>Medium </a:t>
                      </a:r>
                    </a:p>
                  </a:txBody>
                  <a:tcPr>
                    <a:solidFill>
                      <a:srgbClr val="EED412"/>
                    </a:solidFill>
                  </a:tcPr>
                </a:tc>
                <a:tc>
                  <a:txBody>
                    <a:bodyPr/>
                    <a:lstStyle/>
                    <a:p>
                      <a:pPr algn="ctr"/>
                      <a:r>
                        <a:rPr lang="en-GB" dirty="0">
                          <a:solidFill>
                            <a:schemeClr val="tx1"/>
                          </a:solidFill>
                        </a:rPr>
                        <a:t>Medium High </a:t>
                      </a:r>
                    </a:p>
                  </a:txBody>
                  <a:tcPr>
                    <a:solidFill>
                      <a:srgbClr val="FF0000"/>
                    </a:solidFill>
                  </a:tcPr>
                </a:tc>
                <a:tc>
                  <a:txBody>
                    <a:bodyPr/>
                    <a:lstStyle/>
                    <a:p>
                      <a:pPr algn="ctr"/>
                      <a:r>
                        <a:rPr lang="en-GB" dirty="0">
                          <a:solidFill>
                            <a:schemeClr val="tx1"/>
                          </a:solidFill>
                        </a:rPr>
                        <a:t>Medium High</a:t>
                      </a:r>
                    </a:p>
                  </a:txBody>
                  <a:tcPr>
                    <a:solidFill>
                      <a:srgbClr val="FF0000"/>
                    </a:solidFill>
                  </a:tcPr>
                </a:tc>
                <a:extLst>
                  <a:ext uri="{0D108BD9-81ED-4DB2-BD59-A6C34878D82A}">
                    <a16:rowId xmlns:a16="http://schemas.microsoft.com/office/drawing/2014/main" val="10003"/>
                  </a:ext>
                </a:extLst>
              </a:tr>
              <a:tr h="370840">
                <a:tc>
                  <a:txBody>
                    <a:bodyPr/>
                    <a:lstStyle/>
                    <a:p>
                      <a:r>
                        <a:rPr lang="en-GB" dirty="0"/>
                        <a:t>Legal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Medium </a:t>
                      </a:r>
                    </a:p>
                  </a:txBody>
                  <a:tcPr>
                    <a:solidFill>
                      <a:srgbClr val="EED412"/>
                    </a:solidFill>
                  </a:tcPr>
                </a:tc>
                <a:tc>
                  <a:txBody>
                    <a:bodyPr/>
                    <a:lstStyle/>
                    <a:p>
                      <a:pPr algn="ctr"/>
                      <a:r>
                        <a:rPr lang="en-GB" dirty="0">
                          <a:solidFill>
                            <a:schemeClr val="tx1"/>
                          </a:solidFill>
                        </a:rPr>
                        <a:t>Medium </a:t>
                      </a:r>
                    </a:p>
                  </a:txBody>
                  <a:tcPr>
                    <a:solidFill>
                      <a:srgbClr val="EED412"/>
                    </a:solidFill>
                  </a:tcPr>
                </a:tc>
                <a:tc>
                  <a:txBody>
                    <a:bodyPr/>
                    <a:lstStyle/>
                    <a:p>
                      <a:pPr algn="ctr"/>
                      <a:r>
                        <a:rPr lang="en-GB" dirty="0">
                          <a:solidFill>
                            <a:schemeClr val="tx1"/>
                          </a:solidFill>
                        </a:rPr>
                        <a:t>Medium</a:t>
                      </a:r>
                    </a:p>
                  </a:txBody>
                  <a:tcPr>
                    <a:solidFill>
                      <a:srgbClr val="EED412"/>
                    </a:solidFill>
                  </a:tcPr>
                </a:tc>
                <a:extLst>
                  <a:ext uri="{0D108BD9-81ED-4DB2-BD59-A6C34878D82A}">
                    <a16:rowId xmlns:a16="http://schemas.microsoft.com/office/drawing/2014/main" val="10004"/>
                  </a:ext>
                </a:extLst>
              </a:tr>
              <a:tr h="370840">
                <a:tc>
                  <a:txBody>
                    <a:bodyPr/>
                    <a:lstStyle/>
                    <a:p>
                      <a:r>
                        <a:rPr lang="en-GB" dirty="0"/>
                        <a:t>Notaries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Medium</a:t>
                      </a:r>
                    </a:p>
                  </a:txBody>
                  <a:tcPr>
                    <a:solidFill>
                      <a:srgbClr val="EED412"/>
                    </a:solidFill>
                  </a:tcPr>
                </a:tc>
                <a:tc>
                  <a:txBody>
                    <a:bodyPr/>
                    <a:lstStyle/>
                    <a:p>
                      <a:pPr marL="0" algn="ctr" defTabSz="914400" rtl="0" eaLnBrk="1" latinLnBrk="0" hangingPunct="1"/>
                      <a:r>
                        <a:rPr lang="en-GB" sz="1800" kern="1200" dirty="0">
                          <a:solidFill>
                            <a:schemeClr val="tx1"/>
                          </a:solidFill>
                          <a:latin typeface="+mn-lt"/>
                          <a:ea typeface="+mn-ea"/>
                          <a:cs typeface="+mn-cs"/>
                        </a:rPr>
                        <a:t>Medium High </a:t>
                      </a:r>
                    </a:p>
                  </a:txBody>
                  <a:tcPr>
                    <a:solidFill>
                      <a:srgbClr val="FF0000"/>
                    </a:solidFill>
                  </a:tcPr>
                </a:tc>
                <a:tc>
                  <a:txBody>
                    <a:bodyPr/>
                    <a:lstStyle/>
                    <a:p>
                      <a:pPr marL="0" algn="ctr" defTabSz="914400" rtl="0" eaLnBrk="1" latinLnBrk="0" hangingPunct="1"/>
                      <a:r>
                        <a:rPr lang="en-GB" sz="1800" kern="1200" dirty="0">
                          <a:solidFill>
                            <a:schemeClr val="tx1"/>
                          </a:solidFill>
                          <a:latin typeface="+mn-lt"/>
                          <a:ea typeface="+mn-ea"/>
                          <a:cs typeface="+mn-cs"/>
                        </a:rPr>
                        <a:t>Medium High </a:t>
                      </a:r>
                    </a:p>
                  </a:txBody>
                  <a:tcPr>
                    <a:solidFill>
                      <a:srgbClr val="FF0000"/>
                    </a:solidFill>
                  </a:tcPr>
                </a:tc>
                <a:extLst>
                  <a:ext uri="{0D108BD9-81ED-4DB2-BD59-A6C34878D82A}">
                    <a16:rowId xmlns:a16="http://schemas.microsoft.com/office/drawing/2014/main" val="607588580"/>
                  </a:ext>
                </a:extLst>
              </a:tr>
              <a:tr h="199787">
                <a:tc>
                  <a:txBody>
                    <a:bodyPr/>
                    <a:lstStyle/>
                    <a:p>
                      <a:r>
                        <a:rPr lang="en-GB" dirty="0"/>
                        <a:t>Accountancy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Medium low</a:t>
                      </a:r>
                    </a:p>
                    <a:p>
                      <a:pPr algn="ctr"/>
                      <a:endParaRPr lang="en-GB" dirty="0">
                        <a:solidFill>
                          <a:srgbClr val="FF0000"/>
                        </a:solidFill>
                      </a:endParaRPr>
                    </a:p>
                  </a:txBody>
                  <a:tcPr>
                    <a:solidFill>
                      <a:schemeClr val="accent6"/>
                    </a:solidFill>
                  </a:tcPr>
                </a:tc>
                <a:tc>
                  <a:txBody>
                    <a:bodyPr/>
                    <a:lstStyle/>
                    <a:p>
                      <a:pPr algn="ctr"/>
                      <a:r>
                        <a:rPr lang="en-GB" dirty="0"/>
                        <a:t>Medium</a:t>
                      </a:r>
                      <a:r>
                        <a:rPr lang="en-GB" baseline="0" dirty="0"/>
                        <a:t> </a:t>
                      </a:r>
                      <a:endParaRPr lang="en-GB" dirty="0"/>
                    </a:p>
                  </a:txBody>
                  <a:tcPr>
                    <a:solidFill>
                      <a:srgbClr val="EED412"/>
                    </a:solidFill>
                  </a:tcPr>
                </a:tc>
                <a:tc>
                  <a:txBody>
                    <a:bodyPr/>
                    <a:lstStyle/>
                    <a:p>
                      <a:pPr algn="ctr"/>
                      <a:r>
                        <a:rPr lang="en-GB" dirty="0"/>
                        <a:t>Medium </a:t>
                      </a:r>
                    </a:p>
                  </a:txBody>
                  <a:tcPr>
                    <a:solidFill>
                      <a:srgbClr val="EED41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19506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23B51-AD58-97D1-8CFC-60DA66489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E92B1-698B-6B77-6732-5328BDDF73B9}"/>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SECTORIAL TF RISK RATINGS AT A GLANCE</a:t>
            </a:r>
            <a:endParaRPr lang="en-GB" sz="3200" b="1" dirty="0">
              <a:solidFill>
                <a:schemeClr val="bg1"/>
              </a:solidFill>
              <a:latin typeface="Bell MT" panose="02020503060305020303"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2A0DEB14-FD23-54D6-B7EB-8A77F0B54AB1}"/>
              </a:ext>
            </a:extLst>
          </p:cNvPr>
          <p:cNvGraphicFramePr>
            <a:graphicFrameLocks noGrp="1"/>
          </p:cNvGraphicFramePr>
          <p:nvPr>
            <p:ph idx="1"/>
            <p:extLst>
              <p:ext uri="{D42A27DB-BD31-4B8C-83A1-F6EECF244321}">
                <p14:modId xmlns:p14="http://schemas.microsoft.com/office/powerpoint/2010/main" val="3040424485"/>
              </p:ext>
            </p:extLst>
          </p:nvPr>
        </p:nvGraphicFramePr>
        <p:xfrm>
          <a:off x="1083474" y="1779554"/>
          <a:ext cx="10025052" cy="2590800"/>
        </p:xfrm>
        <a:graphic>
          <a:graphicData uri="http://schemas.openxmlformats.org/drawingml/2006/table">
            <a:tbl>
              <a:tblPr firstRow="1" bandRow="1">
                <a:tableStyleId>{5C22544A-7EE6-4342-B048-85BDC9FD1C3A}</a:tableStyleId>
              </a:tblPr>
              <a:tblGrid>
                <a:gridCol w="2192589">
                  <a:extLst>
                    <a:ext uri="{9D8B030D-6E8A-4147-A177-3AD203B41FA5}">
                      <a16:colId xmlns:a16="http://schemas.microsoft.com/office/drawing/2014/main" val="20000"/>
                    </a:ext>
                  </a:extLst>
                </a:gridCol>
                <a:gridCol w="2990704">
                  <a:extLst>
                    <a:ext uri="{9D8B030D-6E8A-4147-A177-3AD203B41FA5}">
                      <a16:colId xmlns:a16="http://schemas.microsoft.com/office/drawing/2014/main" val="20002"/>
                    </a:ext>
                  </a:extLst>
                </a:gridCol>
                <a:gridCol w="2370705">
                  <a:extLst>
                    <a:ext uri="{9D8B030D-6E8A-4147-A177-3AD203B41FA5}">
                      <a16:colId xmlns:a16="http://schemas.microsoft.com/office/drawing/2014/main" val="20003"/>
                    </a:ext>
                  </a:extLst>
                </a:gridCol>
                <a:gridCol w="2471054">
                  <a:extLst>
                    <a:ext uri="{9D8B030D-6E8A-4147-A177-3AD203B41FA5}">
                      <a16:colId xmlns:a16="http://schemas.microsoft.com/office/drawing/2014/main" val="20004"/>
                    </a:ext>
                  </a:extLst>
                </a:gridCol>
              </a:tblGrid>
              <a:tr h="370840">
                <a:tc>
                  <a:txBody>
                    <a:bodyPr/>
                    <a:lstStyle/>
                    <a:p>
                      <a:pPr algn="ctr"/>
                      <a:r>
                        <a:rPr lang="en-GB" dirty="0"/>
                        <a:t>DNFBP Sub sector</a:t>
                      </a:r>
                    </a:p>
                  </a:txBody>
                  <a:tcPr/>
                </a:tc>
                <a:tc>
                  <a:txBody>
                    <a:bodyPr/>
                    <a:lstStyle/>
                    <a:p>
                      <a:pPr algn="ctr"/>
                      <a:r>
                        <a:rPr lang="en-GB" dirty="0">
                          <a:solidFill>
                            <a:srgbClr val="FF0000"/>
                          </a:solidFill>
                        </a:rPr>
                        <a:t>TF Vulnerability Rating</a:t>
                      </a:r>
                    </a:p>
                  </a:txBody>
                  <a:tcPr/>
                </a:tc>
                <a:tc>
                  <a:txBody>
                    <a:bodyPr/>
                    <a:lstStyle/>
                    <a:p>
                      <a:pPr algn="ctr"/>
                      <a:r>
                        <a:rPr lang="en-GB" baseline="0" dirty="0">
                          <a:solidFill>
                            <a:srgbClr val="FF0000"/>
                          </a:solidFill>
                        </a:rPr>
                        <a:t>TF </a:t>
                      </a:r>
                      <a:r>
                        <a:rPr lang="en-GB" dirty="0">
                          <a:solidFill>
                            <a:srgbClr val="FF0000"/>
                          </a:solidFill>
                        </a:rPr>
                        <a:t>Threats Rating</a:t>
                      </a:r>
                    </a:p>
                  </a:txBody>
                  <a:tcPr/>
                </a:tc>
                <a:tc>
                  <a:txBody>
                    <a:bodyPr/>
                    <a:lstStyle/>
                    <a:p>
                      <a:pPr algn="ctr"/>
                      <a:r>
                        <a:rPr lang="en-GB" dirty="0">
                          <a:solidFill>
                            <a:srgbClr val="FF0000"/>
                          </a:solidFill>
                        </a:rPr>
                        <a:t>TF Risk Rating</a:t>
                      </a:r>
                    </a:p>
                  </a:txBody>
                  <a:tcPr/>
                </a:tc>
                <a:extLst>
                  <a:ext uri="{0D108BD9-81ED-4DB2-BD59-A6C34878D82A}">
                    <a16:rowId xmlns:a16="http://schemas.microsoft.com/office/drawing/2014/main" val="10000"/>
                  </a:ext>
                </a:extLst>
              </a:tr>
              <a:tr h="370840">
                <a:tc>
                  <a:txBody>
                    <a:bodyPr/>
                    <a:lstStyle/>
                    <a:p>
                      <a:r>
                        <a:rPr lang="en-GB" dirty="0"/>
                        <a:t>Gambling</a:t>
                      </a:r>
                    </a:p>
                  </a:txBody>
                  <a:tcPr/>
                </a:tc>
                <a:tc>
                  <a:txBody>
                    <a:bodyPr/>
                    <a:lstStyle/>
                    <a:p>
                      <a:pPr algn="ctr"/>
                      <a:r>
                        <a:rPr lang="en-GB" dirty="0"/>
                        <a:t>Medium Low</a:t>
                      </a:r>
                    </a:p>
                  </a:txBody>
                  <a:tcPr>
                    <a:solidFill>
                      <a:schemeClr val="accent6"/>
                    </a:solidFill>
                  </a:tcPr>
                </a:tc>
                <a:tc>
                  <a:txBody>
                    <a:bodyPr/>
                    <a:lstStyle/>
                    <a:p>
                      <a:pPr algn="ctr"/>
                      <a:r>
                        <a:rPr lang="en-GB" dirty="0"/>
                        <a:t>Low</a:t>
                      </a:r>
                    </a:p>
                  </a:txBody>
                  <a:tcPr>
                    <a:solidFill>
                      <a:schemeClr val="accent6">
                        <a:lumMod val="75000"/>
                      </a:schemeClr>
                    </a:solidFill>
                  </a:tcPr>
                </a:tc>
                <a:tc>
                  <a:txBody>
                    <a:bodyPr/>
                    <a:lstStyle/>
                    <a:p>
                      <a:pPr algn="ctr"/>
                      <a:r>
                        <a:rPr lang="en-GB" dirty="0"/>
                        <a:t>Medium Low</a:t>
                      </a:r>
                    </a:p>
                  </a:txBody>
                  <a:tcPr>
                    <a:solidFill>
                      <a:schemeClr val="accent6"/>
                    </a:solidFill>
                  </a:tcPr>
                </a:tc>
                <a:extLst>
                  <a:ext uri="{0D108BD9-81ED-4DB2-BD59-A6C34878D82A}">
                    <a16:rowId xmlns:a16="http://schemas.microsoft.com/office/drawing/2014/main" val="10001"/>
                  </a:ext>
                </a:extLst>
              </a:tr>
              <a:tr h="370840">
                <a:tc>
                  <a:txBody>
                    <a:bodyPr/>
                    <a:lstStyle/>
                    <a:p>
                      <a:r>
                        <a:rPr lang="en-GB" dirty="0"/>
                        <a:t>Real estate</a:t>
                      </a:r>
                    </a:p>
                  </a:txBody>
                  <a:tcPr/>
                </a:tc>
                <a:tc>
                  <a:txBody>
                    <a:bodyPr/>
                    <a:lstStyle/>
                    <a:p>
                      <a:pPr algn="ctr"/>
                      <a:r>
                        <a:rPr lang="en-GB" dirty="0"/>
                        <a:t>Medium </a:t>
                      </a:r>
                    </a:p>
                  </a:txBody>
                  <a:tcPr>
                    <a:solidFill>
                      <a:srgbClr val="EED412"/>
                    </a:solidFill>
                  </a:tcPr>
                </a:tc>
                <a:tc>
                  <a:txBody>
                    <a:bodyPr/>
                    <a:lstStyle/>
                    <a:p>
                      <a:pPr algn="ctr"/>
                      <a:r>
                        <a:rPr lang="en-GB" dirty="0"/>
                        <a:t>Low</a:t>
                      </a:r>
                    </a:p>
                  </a:txBody>
                  <a:tcPr>
                    <a:solidFill>
                      <a:schemeClr val="accent6">
                        <a:lumMod val="75000"/>
                      </a:schemeClr>
                    </a:solidFill>
                  </a:tcPr>
                </a:tc>
                <a:tc>
                  <a:txBody>
                    <a:bodyPr/>
                    <a:lstStyle/>
                    <a:p>
                      <a:pPr algn="ctr"/>
                      <a:r>
                        <a:rPr lang="en-GB" dirty="0"/>
                        <a:t>Medium</a:t>
                      </a:r>
                      <a:r>
                        <a:rPr lang="en-GB" baseline="0" dirty="0"/>
                        <a:t> </a:t>
                      </a:r>
                      <a:r>
                        <a:rPr lang="en-GB" dirty="0"/>
                        <a:t>Low</a:t>
                      </a:r>
                    </a:p>
                  </a:txBody>
                  <a:tcPr>
                    <a:solidFill>
                      <a:schemeClr val="accent6"/>
                    </a:solidFill>
                  </a:tcPr>
                </a:tc>
                <a:extLst>
                  <a:ext uri="{0D108BD9-81ED-4DB2-BD59-A6C34878D82A}">
                    <a16:rowId xmlns:a16="http://schemas.microsoft.com/office/drawing/2014/main" val="10002"/>
                  </a:ext>
                </a:extLst>
              </a:tr>
              <a:tr h="370840">
                <a:tc>
                  <a:txBody>
                    <a:bodyPr/>
                    <a:lstStyle/>
                    <a:p>
                      <a:r>
                        <a:rPr lang="en-GB" dirty="0"/>
                        <a:t>Jewellery</a:t>
                      </a:r>
                      <a:r>
                        <a:rPr lang="en-GB" baseline="0" dirty="0"/>
                        <a:t> </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Medium-Low</a:t>
                      </a:r>
                    </a:p>
                  </a:txBody>
                  <a:tcPr>
                    <a:solidFill>
                      <a:schemeClr val="accent6"/>
                    </a:solidFill>
                  </a:tcPr>
                </a:tc>
                <a:tc>
                  <a:txBody>
                    <a:bodyPr/>
                    <a:lstStyle/>
                    <a:p>
                      <a:pPr algn="ctr"/>
                      <a:r>
                        <a:rPr lang="en-GB" dirty="0"/>
                        <a:t>Low</a:t>
                      </a:r>
                    </a:p>
                  </a:txBody>
                  <a:tcPr>
                    <a:solidFill>
                      <a:schemeClr val="accent6">
                        <a:lumMod val="75000"/>
                      </a:schemeClr>
                    </a:solidFill>
                  </a:tcPr>
                </a:tc>
                <a:tc>
                  <a:txBody>
                    <a:bodyPr/>
                    <a:lstStyle/>
                    <a:p>
                      <a:pPr algn="ctr"/>
                      <a:r>
                        <a:rPr lang="en-GB" dirty="0"/>
                        <a:t>Medium-Low</a:t>
                      </a:r>
                    </a:p>
                  </a:txBody>
                  <a:tcPr>
                    <a:solidFill>
                      <a:schemeClr val="accent6"/>
                    </a:solidFill>
                  </a:tcPr>
                </a:tc>
                <a:extLst>
                  <a:ext uri="{0D108BD9-81ED-4DB2-BD59-A6C34878D82A}">
                    <a16:rowId xmlns:a16="http://schemas.microsoft.com/office/drawing/2014/main" val="10003"/>
                  </a:ext>
                </a:extLst>
              </a:tr>
              <a:tr h="370840">
                <a:tc>
                  <a:txBody>
                    <a:bodyPr/>
                    <a:lstStyle/>
                    <a:p>
                      <a:r>
                        <a:rPr lang="en-GB" dirty="0"/>
                        <a:t>Legal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Low </a:t>
                      </a:r>
                    </a:p>
                  </a:txBody>
                  <a:tcPr>
                    <a:solidFill>
                      <a:schemeClr val="accent6">
                        <a:lumMod val="75000"/>
                      </a:schemeClr>
                    </a:solidFill>
                  </a:tcPr>
                </a:tc>
                <a:tc>
                  <a:txBody>
                    <a:bodyPr/>
                    <a:lstStyle/>
                    <a:p>
                      <a:pPr algn="ctr"/>
                      <a:r>
                        <a:rPr lang="en-GB" dirty="0"/>
                        <a:t>Low</a:t>
                      </a:r>
                    </a:p>
                  </a:txBody>
                  <a:tcPr>
                    <a:solidFill>
                      <a:schemeClr val="accent6">
                        <a:lumMod val="75000"/>
                      </a:schemeClr>
                    </a:solidFill>
                  </a:tcPr>
                </a:tc>
                <a:tc>
                  <a:txBody>
                    <a:bodyPr/>
                    <a:lstStyle/>
                    <a:p>
                      <a:pPr algn="ctr"/>
                      <a:r>
                        <a:rPr lang="en-GB" dirty="0"/>
                        <a:t>Low </a:t>
                      </a:r>
                    </a:p>
                  </a:txBody>
                  <a:tcPr>
                    <a:solidFill>
                      <a:schemeClr val="accent6">
                        <a:lumMod val="75000"/>
                      </a:schemeClr>
                    </a:solidFill>
                  </a:tcPr>
                </a:tc>
                <a:extLst>
                  <a:ext uri="{0D108BD9-81ED-4DB2-BD59-A6C34878D82A}">
                    <a16:rowId xmlns:a16="http://schemas.microsoft.com/office/drawing/2014/main" val="10004"/>
                  </a:ext>
                </a:extLst>
              </a:tr>
              <a:tr h="370840">
                <a:tc>
                  <a:txBody>
                    <a:bodyPr/>
                    <a:lstStyle/>
                    <a:p>
                      <a:r>
                        <a:rPr lang="en-GB" dirty="0"/>
                        <a:t>Notaries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Medium-Low</a:t>
                      </a:r>
                    </a:p>
                  </a:txBody>
                  <a:tcPr>
                    <a:solidFill>
                      <a:schemeClr val="accent6"/>
                    </a:solidFill>
                  </a:tcPr>
                </a:tc>
                <a:tc>
                  <a:txBody>
                    <a:bodyPr/>
                    <a:lstStyle/>
                    <a:p>
                      <a:pPr algn="ctr"/>
                      <a:r>
                        <a:rPr lang="en-GB" dirty="0"/>
                        <a:t>Low</a:t>
                      </a:r>
                    </a:p>
                  </a:txBody>
                  <a:tcPr>
                    <a:solidFill>
                      <a:schemeClr val="accent6">
                        <a:lumMod val="75000"/>
                      </a:schemeClr>
                    </a:solidFill>
                  </a:tcPr>
                </a:tc>
                <a:tc>
                  <a:txBody>
                    <a:bodyPr/>
                    <a:lstStyle/>
                    <a:p>
                      <a:pPr algn="ctr"/>
                      <a:r>
                        <a:rPr lang="en-GB" dirty="0"/>
                        <a:t>Medium-Low</a:t>
                      </a:r>
                    </a:p>
                  </a:txBody>
                  <a:tcPr>
                    <a:solidFill>
                      <a:schemeClr val="accent6"/>
                    </a:solidFill>
                  </a:tcPr>
                </a:tc>
                <a:extLst>
                  <a:ext uri="{0D108BD9-81ED-4DB2-BD59-A6C34878D82A}">
                    <a16:rowId xmlns:a16="http://schemas.microsoft.com/office/drawing/2014/main" val="607588580"/>
                  </a:ext>
                </a:extLst>
              </a:tr>
              <a:tr h="275175">
                <a:tc>
                  <a:txBody>
                    <a:bodyPr/>
                    <a:lstStyle/>
                    <a:p>
                      <a:r>
                        <a:rPr lang="en-GB" dirty="0"/>
                        <a:t>Accountancy</a:t>
                      </a:r>
                    </a:p>
                  </a:txBody>
                  <a:tcPr/>
                </a:tc>
                <a:tc>
                  <a:txBody>
                    <a:bodyPr/>
                    <a:lstStyle/>
                    <a:p>
                      <a:pPr algn="ctr"/>
                      <a:r>
                        <a:rPr lang="en-GB" dirty="0"/>
                        <a:t>Low</a:t>
                      </a:r>
                    </a:p>
                  </a:txBody>
                  <a:tcPr>
                    <a:solidFill>
                      <a:schemeClr val="accent6">
                        <a:lumMod val="75000"/>
                      </a:schemeClr>
                    </a:solidFill>
                  </a:tcPr>
                </a:tc>
                <a:tc>
                  <a:txBody>
                    <a:bodyPr/>
                    <a:lstStyle/>
                    <a:p>
                      <a:pPr algn="ctr"/>
                      <a:r>
                        <a:rPr lang="en-GB" dirty="0"/>
                        <a:t>Low</a:t>
                      </a:r>
                    </a:p>
                  </a:txBody>
                  <a:tcPr>
                    <a:solidFill>
                      <a:schemeClr val="accent6">
                        <a:lumMod val="75000"/>
                      </a:schemeClr>
                    </a:solidFill>
                  </a:tcPr>
                </a:tc>
                <a:tc>
                  <a:txBody>
                    <a:bodyPr/>
                    <a:lstStyle/>
                    <a:p>
                      <a:pPr algn="ctr"/>
                      <a:r>
                        <a:rPr lang="en-GB" dirty="0"/>
                        <a:t>Low</a:t>
                      </a:r>
                    </a:p>
                  </a:txBody>
                  <a:tcPr>
                    <a:solidFill>
                      <a:schemeClr val="accent6">
                        <a:lumMod val="7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36226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E6D2-6D5F-883F-98C6-DAE4C1BD3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FC041-7DC3-E3BB-9E3E-5B6CB28C7577}"/>
              </a:ext>
            </a:extLst>
          </p:cNvPr>
          <p:cNvSpPr>
            <a:spLocks noGrp="1"/>
          </p:cNvSpPr>
          <p:nvPr>
            <p:ph type="title"/>
          </p:nvPr>
        </p:nvSpPr>
        <p:spPr>
          <a:xfrm>
            <a:off x="0" y="24184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LEGAL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9302861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DCD4B-D1E8-6A84-E7F9-8E2B4859C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EC8B3-7837-AE45-ED03-FF4C7B5E8751}"/>
              </a:ext>
            </a:extLst>
          </p:cNvPr>
          <p:cNvSpPr>
            <a:spLocks noGrp="1"/>
          </p:cNvSpPr>
          <p:nvPr>
            <p:ph type="title"/>
          </p:nvPr>
        </p:nvSpPr>
        <p:spPr>
          <a:xfrm>
            <a:off x="0" y="-14747"/>
            <a:ext cx="12192000" cy="1132348"/>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rPr>
              <a:t>OVERVIEW OF THE LEGAL SECTOR</a:t>
            </a:r>
          </a:p>
        </p:txBody>
      </p:sp>
      <p:sp>
        <p:nvSpPr>
          <p:cNvPr id="3" name="Rectangle 2"/>
          <p:cNvSpPr/>
          <p:nvPr/>
        </p:nvSpPr>
        <p:spPr>
          <a:xfrm>
            <a:off x="1276351" y="2120834"/>
            <a:ext cx="10068282" cy="3877985"/>
          </a:xfrm>
          <a:prstGeom prst="rect">
            <a:avLst/>
          </a:prstGeom>
        </p:spPr>
        <p:txBody>
          <a:bodyPr wrap="square">
            <a:spAutoFit/>
          </a:bodyPr>
          <a:lstStyle/>
          <a:p>
            <a:pPr algn="just"/>
            <a:r>
              <a:rPr lang="en-US" sz="2100" dirty="0">
                <a:cs typeface="Times New Roman" panose="02020603050405020304" pitchFamily="18" charset="0"/>
              </a:rPr>
              <a:t>The legal sector includes law firms, barristers and attorneys.</a:t>
            </a:r>
          </a:p>
          <a:p>
            <a:pPr algn="just"/>
            <a:endParaRPr lang="en-US" sz="2100" dirty="0">
              <a:cs typeface="Times New Roman" panose="02020603050405020304" pitchFamily="18" charset="0"/>
            </a:endParaRPr>
          </a:p>
          <a:p>
            <a:pPr algn="just"/>
            <a:r>
              <a:rPr lang="en-US" sz="2100" dirty="0">
                <a:cs typeface="Times New Roman" panose="02020603050405020304" pitchFamily="18" charset="0"/>
              </a:rPr>
              <a:t>During the review period, 77 legal professionals were classified as reporting persons, including 16 Attorneys, 39 Barristers, and 22 Law Firms.</a:t>
            </a:r>
          </a:p>
          <a:p>
            <a:pPr algn="just"/>
            <a:endParaRPr lang="en-US" sz="2100" dirty="0">
              <a:cs typeface="Times New Roman" panose="02020603050405020304" pitchFamily="18" charset="0"/>
            </a:endParaRPr>
          </a:p>
          <a:p>
            <a:pPr algn="just"/>
            <a:r>
              <a:rPr lang="en-US" sz="2100" dirty="0">
                <a:cs typeface="Times New Roman" panose="02020603050405020304" pitchFamily="18" charset="0"/>
              </a:rPr>
              <a:t>It is to be noted that </a:t>
            </a:r>
            <a:r>
              <a:rPr lang="en-GB" sz="2100" dirty="0">
                <a:cs typeface="Times New Roman" panose="02020603050405020304" pitchFamily="18" charset="0"/>
              </a:rPr>
              <a:t>most legal professionals focused on litigation and advisory services, limiting exposure to prescribed activities.</a:t>
            </a:r>
            <a:endParaRPr lang="en-US" sz="2100" dirty="0">
              <a:cs typeface="Times New Roman" panose="02020603050405020304" pitchFamily="18" charset="0"/>
            </a:endParaRPr>
          </a:p>
          <a:p>
            <a:pPr algn="just"/>
            <a:endParaRPr lang="en-US" sz="2100" dirty="0">
              <a:cs typeface="Times New Roman" panose="02020603050405020304" pitchFamily="18" charset="0"/>
            </a:endParaRPr>
          </a:p>
          <a:p>
            <a:pPr algn="just"/>
            <a:r>
              <a:rPr lang="en-GB" sz="2100" dirty="0">
                <a:cs typeface="Times New Roman" panose="02020603050405020304" pitchFamily="18" charset="0"/>
              </a:rPr>
              <a:t>Clients include PEPs, high-risk businesses, and individuals with criminal backgrounds. The legal sector faces a </a:t>
            </a:r>
            <a:r>
              <a:rPr lang="en-GB" sz="2100" b="1" dirty="0">
                <a:solidFill>
                  <a:srgbClr val="FFCC00"/>
                </a:solidFill>
                <a:cs typeface="Times New Roman" panose="02020603050405020304" pitchFamily="18" charset="0"/>
              </a:rPr>
              <a:t>Medium</a:t>
            </a:r>
            <a:r>
              <a:rPr lang="en-GB" sz="2100" dirty="0">
                <a:cs typeface="Times New Roman" panose="02020603050405020304" pitchFamily="18" charset="0"/>
              </a:rPr>
              <a:t> ML risk, with vulnerabilities due to their diverse client base</a:t>
            </a:r>
            <a:endParaRPr lang="en-US" sz="2100" dirty="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316078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BFCE-7E19-6693-2605-78BBF3FF9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0BFEA-DBE9-CF8F-ACCF-70874F7E3CD3}"/>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r>
              <a:rPr lang="en-US" sz="3200" b="1" dirty="0">
                <a:solidFill>
                  <a:schemeClr val="bg1"/>
                </a:solidFill>
                <a:latin typeface="Bell MT" panose="02020503060305020303" pitchFamily="18" charset="0"/>
                <a:cs typeface="Times New Roman" panose="02020603050405020304" pitchFamily="18" charset="0"/>
              </a:rPr>
              <a:t>     ML THREAT ASSOCIATED WITH THE </a:t>
            </a:r>
            <a:r>
              <a:rPr lang="en-GB" sz="3200" b="1" dirty="0">
                <a:solidFill>
                  <a:schemeClr val="bg1"/>
                </a:solidFill>
                <a:latin typeface="Bell MT" panose="02020503060305020303" pitchFamily="18" charset="0"/>
              </a:rPr>
              <a:t>LEGAL SECTOR</a:t>
            </a: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Rectangle 2"/>
          <p:cNvSpPr/>
          <p:nvPr/>
        </p:nvSpPr>
        <p:spPr>
          <a:xfrm>
            <a:off x="1238250" y="2628517"/>
            <a:ext cx="9658349" cy="2631490"/>
          </a:xfrm>
          <a:prstGeom prst="rect">
            <a:avLst/>
          </a:prstGeom>
        </p:spPr>
        <p:txBody>
          <a:bodyPr wrap="square">
            <a:spAutoFit/>
          </a:bodyPr>
          <a:lstStyle/>
          <a:p>
            <a:endParaRPr lang="en-GB" sz="2100" dirty="0">
              <a:solidFill>
                <a:srgbClr val="FF0000"/>
              </a:solidFill>
              <a:cs typeface="Times New Roman" panose="02020603050405020304" pitchFamily="18" charset="0"/>
            </a:endParaRPr>
          </a:p>
          <a:p>
            <a:r>
              <a:rPr lang="en-GB" sz="2100" dirty="0">
                <a:cs typeface="Times New Roman" panose="02020603050405020304" pitchFamily="18" charset="0"/>
              </a:rPr>
              <a:t>The clients’ profile in this sector generally includes Politically Exposed Persons, clients in vulnerable businesses and professions, clients with criminal backgrounds, and clients whose activities are conducted in high-risk jurisdictions. </a:t>
            </a:r>
          </a:p>
          <a:p>
            <a:endParaRPr lang="en-US" sz="2100" dirty="0">
              <a:highlight>
                <a:srgbClr val="FFFF00"/>
              </a:highlight>
              <a:cs typeface="Times New Roman" panose="02020603050405020304" pitchFamily="18" charset="0"/>
            </a:endParaRPr>
          </a:p>
          <a:p>
            <a:endParaRPr lang="en-US" sz="2100" dirty="0">
              <a:highlight>
                <a:srgbClr val="FFFF00"/>
              </a:highlight>
              <a:cs typeface="Times New Roman" panose="02020603050405020304" pitchFamily="18" charset="0"/>
            </a:endParaRPr>
          </a:p>
          <a:p>
            <a:r>
              <a:rPr lang="en-GB" sz="2100" dirty="0">
                <a:cs typeface="Times New Roman" panose="02020603050405020304" pitchFamily="18" charset="0"/>
              </a:rPr>
              <a:t>Therefore,  ML threat associated with the Legal sector was rated </a:t>
            </a:r>
            <a:r>
              <a:rPr lang="en-GB" sz="2100" b="1" dirty="0">
                <a:solidFill>
                  <a:srgbClr val="FFCC00"/>
                </a:solidFill>
                <a:cs typeface="Times New Roman" panose="02020603050405020304" pitchFamily="18" charset="0"/>
              </a:rPr>
              <a:t>Medium</a:t>
            </a:r>
            <a:endParaRPr lang="en-US" sz="2100" b="1" dirty="0">
              <a:solidFill>
                <a:srgbClr val="FFCC00"/>
              </a:solidFill>
              <a:cs typeface="Times New Roman" panose="02020603050405020304" pitchFamily="18" charset="0"/>
            </a:endParaRPr>
          </a:p>
          <a:p>
            <a:endParaRPr lang="en-US" dirty="0">
              <a:solidFill>
                <a:srgbClr val="FF0000"/>
              </a:solidFill>
              <a:highlight>
                <a:srgbClr val="FFFF00"/>
              </a:highlight>
            </a:endParaRPr>
          </a:p>
        </p:txBody>
      </p:sp>
    </p:spTree>
    <p:extLst>
      <p:ext uri="{BB962C8B-B14F-4D97-AF65-F5344CB8AC3E}">
        <p14:creationId xmlns:p14="http://schemas.microsoft.com/office/powerpoint/2010/main" val="128083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16066"/>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cs typeface="Times New Roman" panose="02020603050405020304" pitchFamily="18" charset="0"/>
              </a:rPr>
            </a:br>
            <a:r>
              <a:rPr lang="en-GB" sz="3200" b="1" dirty="0">
                <a:solidFill>
                  <a:schemeClr val="bg1"/>
                </a:solidFill>
                <a:latin typeface="Bell MT" panose="02020503060305020303" pitchFamily="18" charset="0"/>
                <a:cs typeface="Times New Roman" panose="02020603050405020304" pitchFamily="18" charset="0"/>
              </a:rPr>
              <a:t>TRAFFICKING IN HUMAN BEINGS AND MIGRANT SMUGGLING/SEXUAL EXPLOITATION, INCLUDING SEXUAL EXPLOITATION OF CHILDREN</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p:cNvSpPr txBox="1"/>
          <p:nvPr/>
        </p:nvSpPr>
        <p:spPr>
          <a:xfrm>
            <a:off x="254000" y="2257292"/>
            <a:ext cx="11684000" cy="14965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4 cases of child exploitation</a:t>
            </a:r>
          </a:p>
          <a:p>
            <a:pPr marL="285750" indent="-285750">
              <a:lnSpc>
                <a:spcPct val="150000"/>
              </a:lnSpc>
              <a:buFont typeface="Arial" panose="020B0604020202020204" pitchFamily="34" charset="0"/>
              <a:buChar char="•"/>
            </a:pPr>
            <a:r>
              <a:rPr lang="en-US" sz="2100" dirty="0"/>
              <a:t>2 cases of human trafficking involving adults</a:t>
            </a:r>
          </a:p>
          <a:p>
            <a:pPr marL="285750" indent="-285750">
              <a:lnSpc>
                <a:spcPct val="150000"/>
              </a:lnSpc>
              <a:buFont typeface="Arial" panose="020B0604020202020204" pitchFamily="34" charset="0"/>
              <a:buChar char="•"/>
            </a:pPr>
            <a:r>
              <a:rPr lang="en-US" sz="2100" dirty="0"/>
              <a:t>No ML case associated with this predicate offence</a:t>
            </a:r>
            <a:endParaRPr lang="en-GB" sz="2100" dirty="0"/>
          </a:p>
        </p:txBody>
      </p:sp>
    </p:spTree>
    <p:extLst>
      <p:ext uri="{BB962C8B-B14F-4D97-AF65-F5344CB8AC3E}">
        <p14:creationId xmlns:p14="http://schemas.microsoft.com/office/powerpoint/2010/main" val="28102024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7905B-D589-D276-4F62-9BE78A816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46E52-AE2C-5FFC-4F3D-1B218F6AC10D}"/>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                  RESIDUAL ML VULNERABILITY RATINGS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Rectangle 2"/>
          <p:cNvSpPr/>
          <p:nvPr/>
        </p:nvSpPr>
        <p:spPr>
          <a:xfrm>
            <a:off x="1149040" y="1996069"/>
            <a:ext cx="9893920" cy="3323987"/>
          </a:xfrm>
          <a:prstGeom prst="rect">
            <a:avLst/>
          </a:prstGeom>
        </p:spPr>
        <p:txBody>
          <a:bodyPr wrap="square">
            <a:spAutoFit/>
          </a:bodyPr>
          <a:lstStyle/>
          <a:p>
            <a:r>
              <a:rPr lang="en-GB" sz="2100" kern="100" dirty="0">
                <a:ea typeface="Calibri" panose="020F0502020204030204" pitchFamily="34" charset="0"/>
              </a:rPr>
              <a:t>Legal professionals are subject to professional oversight through associations like the Mauritius Law Society and the Mauritius Bar Association and they are also bound by Codes of Ethic and AML obligations under FIAMLA.        </a:t>
            </a:r>
          </a:p>
          <a:p>
            <a:r>
              <a:rPr lang="en-GB" sz="2100" kern="100" dirty="0">
                <a:ea typeface="Calibri" panose="020F0502020204030204" pitchFamily="34" charset="0"/>
              </a:rPr>
              <a:t>                                                                                                                                                                      Inspection findings have shown that even though the legal professionals do have international clients in their portfolio, the amount being dealt do not appear to constitute a significant part of their work.                                    </a:t>
            </a:r>
          </a:p>
          <a:p>
            <a:endParaRPr lang="en-GB" sz="2100" kern="100" dirty="0">
              <a:ea typeface="Calibri" panose="020F0502020204030204" pitchFamily="34" charset="0"/>
            </a:endParaRPr>
          </a:p>
          <a:p>
            <a:r>
              <a:rPr lang="en-GB" sz="2100" kern="100" dirty="0">
                <a:ea typeface="Calibri" panose="020F0502020204030204" pitchFamily="34" charset="0"/>
              </a:rPr>
              <a:t>However, the nature of legal services still presents inherent ML risk justifying a rating of </a:t>
            </a:r>
            <a:r>
              <a:rPr lang="en-GB" sz="2100" b="1" dirty="0">
                <a:solidFill>
                  <a:srgbClr val="FFCC00"/>
                </a:solidFill>
                <a:cs typeface="Times New Roman" panose="02020603050405020304" pitchFamily="18" charset="0"/>
              </a:rPr>
              <a:t>Medium</a:t>
            </a:r>
            <a:r>
              <a:rPr lang="en-GB" sz="2100" b="1" kern="100" dirty="0">
                <a:ea typeface="Calibri" panose="020F0502020204030204" pitchFamily="34" charset="0"/>
              </a:rPr>
              <a:t>  </a:t>
            </a:r>
            <a:r>
              <a:rPr lang="en-GB" sz="2100" kern="100" dirty="0">
                <a:ea typeface="Calibri" panose="020F0502020204030204" pitchFamily="34" charset="0"/>
              </a:rPr>
              <a:t>residual ML vulnerability.</a:t>
            </a:r>
            <a:endParaRPr lang="en-US" sz="2100" b="1" dirty="0"/>
          </a:p>
        </p:txBody>
      </p:sp>
    </p:spTree>
    <p:extLst>
      <p:ext uri="{BB962C8B-B14F-4D97-AF65-F5344CB8AC3E}">
        <p14:creationId xmlns:p14="http://schemas.microsoft.com/office/powerpoint/2010/main" val="401628595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ABFD-F2D7-E4E3-7399-3C57553E176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5DB40DE-DDF6-D56A-4834-8D725374049A}"/>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lvl1pPr>
              <a:lnSpc>
                <a:spcPct val="107000"/>
              </a:lnSpc>
              <a:spcBef>
                <a:spcPct val="0"/>
              </a:spcBef>
              <a:buNone/>
              <a:defRPr sz="3200" b="1">
                <a:solidFill>
                  <a:schemeClr val="bg1"/>
                </a:solidFill>
                <a:latin typeface="Bell MT" panose="02020503060305020303" pitchFamily="18" charset="0"/>
                <a:ea typeface="+mj-ea"/>
                <a:cs typeface="Times New Roman" panose="02020603050405020304" pitchFamily="18" charset="0"/>
              </a:defRPr>
            </a:lvl1pPr>
          </a:lstStyle>
          <a:p>
            <a:r>
              <a:rPr lang="en-GB" dirty="0"/>
              <a:t>           ML RISK ASSOCIATED WITH THE </a:t>
            </a:r>
            <a:r>
              <a:rPr lang="en-GB" sz="3200" b="1" dirty="0">
                <a:solidFill>
                  <a:schemeClr val="bg1"/>
                </a:solidFill>
                <a:latin typeface="Bell MT" panose="02020503060305020303" pitchFamily="18" charset="0"/>
              </a:rPr>
              <a:t>LEGAL SECTOR</a:t>
            </a:r>
            <a:endParaRPr lang="en-GB" dirty="0"/>
          </a:p>
        </p:txBody>
      </p:sp>
      <p:sp>
        <p:nvSpPr>
          <p:cNvPr id="2" name="Rectangle 1"/>
          <p:cNvSpPr/>
          <p:nvPr/>
        </p:nvSpPr>
        <p:spPr>
          <a:xfrm>
            <a:off x="1495425" y="2065288"/>
            <a:ext cx="9201149" cy="3000821"/>
          </a:xfrm>
          <a:prstGeom prst="rect">
            <a:avLst/>
          </a:prstGeom>
        </p:spPr>
        <p:txBody>
          <a:bodyPr wrap="square">
            <a:spAutoFit/>
          </a:bodyPr>
          <a:lstStyle/>
          <a:p>
            <a:endParaRPr lang="en-US" sz="2100" dirty="0"/>
          </a:p>
          <a:p>
            <a:r>
              <a:rPr lang="en-GB" sz="2100" dirty="0">
                <a:cs typeface="Times New Roman" panose="02020603050405020304" pitchFamily="18" charset="0"/>
              </a:rPr>
              <a:t>Legal professionals have widened their services from conventional drafting of contracts, legal advice to providing trusteeship services and management of corporate entities.</a:t>
            </a:r>
          </a:p>
          <a:p>
            <a:endParaRPr lang="en-GB" sz="2100" dirty="0">
              <a:cs typeface="Times New Roman" panose="02020603050405020304" pitchFamily="18" charset="0"/>
            </a:endParaRPr>
          </a:p>
          <a:p>
            <a:r>
              <a:rPr lang="en-GB" sz="2100" dirty="0">
                <a:cs typeface="Times New Roman" panose="02020603050405020304" pitchFamily="18" charset="0"/>
              </a:rPr>
              <a:t>Given the diverse client base with different risk profiles, the legal sector is deemed vulnerable to being exploited for money laundering offences.</a:t>
            </a:r>
            <a:endParaRPr lang="en-US" sz="2100" dirty="0">
              <a:cs typeface="Times New Roman" panose="02020603050405020304" pitchFamily="18" charset="0"/>
            </a:endParaRPr>
          </a:p>
          <a:p>
            <a:endParaRPr lang="en-US" sz="2100" dirty="0">
              <a:cs typeface="Times New Roman" panose="02020603050405020304" pitchFamily="18" charset="0"/>
            </a:endParaRPr>
          </a:p>
          <a:p>
            <a:r>
              <a:rPr lang="en-US" sz="2100" dirty="0">
                <a:cs typeface="Times New Roman" panose="02020603050405020304" pitchFamily="18" charset="0"/>
              </a:rPr>
              <a:t>The ML Risk of the legal sector is rated as </a:t>
            </a:r>
            <a:r>
              <a:rPr lang="en-US" sz="2100" b="1" dirty="0">
                <a:solidFill>
                  <a:srgbClr val="FFCC00"/>
                </a:solidFill>
                <a:cs typeface="Times New Roman" panose="02020603050405020304" pitchFamily="18" charset="0"/>
              </a:rPr>
              <a:t>Medium </a:t>
            </a:r>
          </a:p>
        </p:txBody>
      </p:sp>
    </p:spTree>
    <p:extLst>
      <p:ext uri="{BB962C8B-B14F-4D97-AF65-F5344CB8AC3E}">
        <p14:creationId xmlns:p14="http://schemas.microsoft.com/office/powerpoint/2010/main" val="33990391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5993-8705-B70B-9AEE-204C5009B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0F702-B042-845E-EAE2-D80BDE9676C4}"/>
              </a:ext>
            </a:extLst>
          </p:cNvPr>
          <p:cNvSpPr>
            <a:spLocks noGrp="1"/>
          </p:cNvSpPr>
          <p:nvPr>
            <p:ph type="title"/>
          </p:nvPr>
        </p:nvSpPr>
        <p:spPr>
          <a:xfrm>
            <a:off x="0" y="24565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LEGAL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3184064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66F5-EB1E-1471-8892-5E919AECAC25}"/>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EA073E21-70A6-C02D-C680-574038C035CA}"/>
              </a:ext>
            </a:extLst>
          </p:cNvPr>
          <p:cNvSpPr txBox="1">
            <a:spLocks noChangeArrowheads="1"/>
          </p:cNvSpPr>
          <p:nvPr/>
        </p:nvSpPr>
        <p:spPr bwMode="auto">
          <a:xfrm>
            <a:off x="0" y="0"/>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TF THREAT ASSOCIATED WITH THE </a:t>
            </a:r>
            <a:r>
              <a:rPr lang="en-GB" sz="3200" b="1" dirty="0">
                <a:solidFill>
                  <a:schemeClr val="bg1"/>
                </a:solidFill>
                <a:latin typeface="Bell MT" panose="02020503060305020303" pitchFamily="18" charset="0"/>
              </a:rPr>
              <a:t>LEGAL SECTOR</a:t>
            </a:r>
            <a:endParaRPr lang="en-US" dirty="0"/>
          </a:p>
        </p:txBody>
      </p:sp>
      <p:sp>
        <p:nvSpPr>
          <p:cNvPr id="8" name="Rectangle 7"/>
          <p:cNvSpPr/>
          <p:nvPr/>
        </p:nvSpPr>
        <p:spPr>
          <a:xfrm>
            <a:off x="1257300" y="2327169"/>
            <a:ext cx="9639299" cy="1708160"/>
          </a:xfrm>
          <a:prstGeom prst="rect">
            <a:avLst/>
          </a:prstGeom>
        </p:spPr>
        <p:txBody>
          <a:bodyPr wrap="square">
            <a:spAutoFit/>
          </a:bodyPr>
          <a:lstStyle/>
          <a:p>
            <a:pPr algn="just"/>
            <a:r>
              <a:rPr lang="en-GB" sz="2100" dirty="0">
                <a:cs typeface="Times New Roman" panose="02020603050405020304" pitchFamily="18" charset="0"/>
              </a:rPr>
              <a:t>The proficiency of legal practitioners may  be exploited knowingly or unknowingly for terrorism/TF purposes. </a:t>
            </a:r>
          </a:p>
          <a:p>
            <a:pPr algn="just"/>
            <a:endParaRPr lang="en-GB" sz="2100" dirty="0">
              <a:cs typeface="Times New Roman" panose="02020603050405020304" pitchFamily="18" charset="0"/>
            </a:endParaRPr>
          </a:p>
          <a:p>
            <a:pPr algn="just"/>
            <a:r>
              <a:rPr lang="en-GB" sz="2100" dirty="0">
                <a:cs typeface="Times New Roman" panose="02020603050405020304" pitchFamily="18" charset="0"/>
              </a:rPr>
              <a:t>However, the absence of any known or reported TF activity involving legal practitioners indicates a </a:t>
            </a:r>
            <a:r>
              <a:rPr lang="en-GB" sz="2100" b="1" dirty="0">
                <a:solidFill>
                  <a:schemeClr val="accent6">
                    <a:lumMod val="75000"/>
                  </a:schemeClr>
                </a:solidFill>
                <a:cs typeface="Times New Roman" panose="02020603050405020304" pitchFamily="18" charset="0"/>
              </a:rPr>
              <a:t>Low</a:t>
            </a:r>
            <a:r>
              <a:rPr lang="en-GB" sz="2100" b="1" dirty="0">
                <a:cs typeface="Times New Roman" panose="02020603050405020304" pitchFamily="18" charset="0"/>
              </a:rPr>
              <a:t> </a:t>
            </a:r>
            <a:r>
              <a:rPr lang="en-GB" sz="2100" dirty="0">
                <a:cs typeface="Times New Roman" panose="02020603050405020304" pitchFamily="18" charset="0"/>
              </a:rPr>
              <a:t>TF threat.</a:t>
            </a:r>
            <a:endParaRPr lang="en-US" sz="2100" b="1" dirty="0">
              <a:cs typeface="Times New Roman" panose="02020603050405020304" pitchFamily="18" charset="0"/>
            </a:endParaRPr>
          </a:p>
        </p:txBody>
      </p:sp>
    </p:spTree>
    <p:extLst>
      <p:ext uri="{BB962C8B-B14F-4D97-AF65-F5344CB8AC3E}">
        <p14:creationId xmlns:p14="http://schemas.microsoft.com/office/powerpoint/2010/main" val="266588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AE080-9329-A929-A7D0-D36400A5C19B}"/>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5B86343A-6CD7-E823-1108-1A84B202AF7F}"/>
              </a:ext>
            </a:extLst>
          </p:cNvPr>
          <p:cNvSpPr txBox="1">
            <a:spLocks noChangeArrowheads="1"/>
          </p:cNvSpPr>
          <p:nvPr/>
        </p:nvSpPr>
        <p:spPr bwMode="auto">
          <a:xfrm>
            <a:off x="-1" y="-58057"/>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RESIDUAL TF VULNERABILITY</a:t>
            </a:r>
          </a:p>
        </p:txBody>
      </p:sp>
      <p:sp>
        <p:nvSpPr>
          <p:cNvPr id="2" name="Rectangle 1"/>
          <p:cNvSpPr/>
          <p:nvPr/>
        </p:nvSpPr>
        <p:spPr>
          <a:xfrm>
            <a:off x="1219200" y="2021522"/>
            <a:ext cx="9352413" cy="2031325"/>
          </a:xfrm>
          <a:prstGeom prst="rect">
            <a:avLst/>
          </a:prstGeom>
        </p:spPr>
        <p:txBody>
          <a:bodyPr wrap="square">
            <a:spAutoFit/>
          </a:bodyPr>
          <a:lstStyle/>
          <a:p>
            <a:pPr algn="just"/>
            <a:r>
              <a:rPr lang="en-GB" sz="2100" dirty="0">
                <a:cs typeface="Times New Roman" panose="02020603050405020304" pitchFamily="18" charset="0"/>
              </a:rPr>
              <a:t>Terrorist groups or terrorist financiers may avail of the services offered by professionals in this sector for disguising, storing, moving and using terrorism related funds. </a:t>
            </a:r>
          </a:p>
          <a:p>
            <a:pPr algn="just"/>
            <a:endParaRPr lang="en-US" sz="2100" dirty="0">
              <a:cs typeface="Times New Roman" panose="02020603050405020304" pitchFamily="18" charset="0"/>
            </a:endParaRPr>
          </a:p>
          <a:p>
            <a:pPr algn="just"/>
            <a:r>
              <a:rPr lang="en-US" sz="2100" dirty="0">
                <a:cs typeface="Times New Roman" panose="02020603050405020304" pitchFamily="18" charset="0"/>
              </a:rPr>
              <a:t>However, no such cases have been found domestically, so</a:t>
            </a:r>
            <a:r>
              <a:rPr lang="en-US" sz="2100" dirty="0">
                <a:solidFill>
                  <a:srgbClr val="FF0000"/>
                </a:solidFill>
                <a:cs typeface="Times New Roman" panose="02020603050405020304" pitchFamily="18" charset="0"/>
              </a:rPr>
              <a:t> </a:t>
            </a:r>
            <a:r>
              <a:rPr lang="en-US" sz="2100" dirty="0">
                <a:cs typeface="Times New Roman" panose="02020603050405020304" pitchFamily="18" charset="0"/>
              </a:rPr>
              <a:t>the residual TF vulnerability for the legal profession is considered </a:t>
            </a:r>
            <a:r>
              <a:rPr lang="en-US" sz="2100" b="1" dirty="0">
                <a:solidFill>
                  <a:schemeClr val="accent6">
                    <a:lumMod val="75000"/>
                  </a:schemeClr>
                </a:solidFill>
                <a:cs typeface="Times New Roman" panose="02020603050405020304" pitchFamily="18" charset="0"/>
              </a:rPr>
              <a:t>Low</a:t>
            </a:r>
          </a:p>
        </p:txBody>
      </p:sp>
    </p:spTree>
    <p:extLst>
      <p:ext uri="{BB962C8B-B14F-4D97-AF65-F5344CB8AC3E}">
        <p14:creationId xmlns:p14="http://schemas.microsoft.com/office/powerpoint/2010/main" val="3350677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A32E-1CBB-1A30-340B-945A69CD9F2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D240558-A0B3-7E07-31A5-89A19035EA61}"/>
              </a:ext>
            </a:extLst>
          </p:cNvPr>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dirty="0"/>
              <a:t>TF RISK ASSOCIATED WITH THE </a:t>
            </a:r>
            <a:r>
              <a:rPr lang="en-GB" sz="3600" b="1" dirty="0">
                <a:solidFill>
                  <a:schemeClr val="bg1"/>
                </a:solidFill>
                <a:latin typeface="Bell MT" panose="02020503060305020303" pitchFamily="18" charset="0"/>
              </a:rPr>
              <a:t>LEGAL SECTOR</a:t>
            </a:r>
            <a:endParaRPr lang="en-GB" dirty="0"/>
          </a:p>
        </p:txBody>
      </p:sp>
      <p:sp>
        <p:nvSpPr>
          <p:cNvPr id="3" name="Content Placeholder 2"/>
          <p:cNvSpPr>
            <a:spLocks noGrp="1"/>
          </p:cNvSpPr>
          <p:nvPr>
            <p:ph idx="1"/>
          </p:nvPr>
        </p:nvSpPr>
        <p:spPr>
          <a:xfrm>
            <a:off x="1787857" y="2115403"/>
            <a:ext cx="8297839" cy="3534769"/>
          </a:xfrm>
        </p:spPr>
        <p:txBody>
          <a:bodyPr>
            <a:noAutofit/>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100" dirty="0">
                <a:cs typeface="Times New Roman" panose="02020603050405020304" pitchFamily="18" charset="0"/>
              </a:rPr>
              <a:t>For the period under review, there were no reported case for TF.</a:t>
            </a:r>
          </a:p>
          <a:p>
            <a:pPr marL="0" indent="0">
              <a:buNone/>
            </a:pPr>
            <a:endParaRPr lang="en-US" sz="2100" dirty="0">
              <a:cs typeface="Times New Roman" panose="02020603050405020304" pitchFamily="18" charset="0"/>
            </a:endParaRPr>
          </a:p>
          <a:p>
            <a:pPr marL="0" lvl="0" indent="0">
              <a:buNone/>
            </a:pPr>
            <a:r>
              <a:rPr lang="en-US" sz="2100" dirty="0">
                <a:solidFill>
                  <a:prstClr val="black"/>
                </a:solidFill>
                <a:cs typeface="Times New Roman" panose="02020603050405020304" pitchFamily="18" charset="0"/>
              </a:rPr>
              <a:t>The TF risk in this sector is rated as </a:t>
            </a:r>
            <a:r>
              <a:rPr lang="en-US" sz="2100" b="1" dirty="0">
                <a:solidFill>
                  <a:schemeClr val="accent6">
                    <a:lumMod val="75000"/>
                  </a:schemeClr>
                </a:solidFill>
                <a:cs typeface="Times New Roman" panose="02020603050405020304" pitchFamily="18" charset="0"/>
              </a:rPr>
              <a:t>Low</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6478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1693-605E-05E0-310D-EC820C8C5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BD3DE-B833-E5AA-C5CE-840615FB1961}"/>
              </a:ext>
            </a:extLst>
          </p:cNvPr>
          <p:cNvSpPr>
            <a:spLocks noGrp="1"/>
          </p:cNvSpPr>
          <p:nvPr>
            <p:ph type="title"/>
          </p:nvPr>
        </p:nvSpPr>
        <p:spPr>
          <a:xfrm>
            <a:off x="0" y="23993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NOTARIES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2013108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D17B8-26A9-B738-4D12-2D778BED4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35A8B-5135-9519-6024-A91C624EF291}"/>
              </a:ext>
            </a:extLst>
          </p:cNvPr>
          <p:cNvSpPr>
            <a:spLocks noGrp="1"/>
          </p:cNvSpPr>
          <p:nvPr>
            <p:ph type="title"/>
          </p:nvPr>
        </p:nvSpPr>
        <p:spPr>
          <a:xfrm>
            <a:off x="0" y="-14747"/>
            <a:ext cx="12192000" cy="1132348"/>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rPr>
              <a:t>OVERVIEW OF THE NOTARIES SECTOR</a:t>
            </a:r>
          </a:p>
        </p:txBody>
      </p:sp>
      <p:sp>
        <p:nvSpPr>
          <p:cNvPr id="3" name="TextBox 2">
            <a:extLst>
              <a:ext uri="{FF2B5EF4-FFF2-40B4-BE49-F238E27FC236}">
                <a16:creationId xmlns:a16="http://schemas.microsoft.com/office/drawing/2014/main" id="{BBF17BB9-2D05-F45A-3421-41097DFB300F}"/>
              </a:ext>
            </a:extLst>
          </p:cNvPr>
          <p:cNvSpPr txBox="1"/>
          <p:nvPr/>
        </p:nvSpPr>
        <p:spPr>
          <a:xfrm>
            <a:off x="1062038" y="2100713"/>
            <a:ext cx="9953624" cy="3924151"/>
          </a:xfrm>
          <a:prstGeom prst="rect">
            <a:avLst/>
          </a:prstGeom>
          <a:noFill/>
        </p:spPr>
        <p:txBody>
          <a:bodyPr wrap="square" rtlCol="0">
            <a:spAutoFit/>
          </a:bodyPr>
          <a:lstStyle/>
          <a:p>
            <a:pPr marL="285750" indent="-285750">
              <a:buFont typeface="Arial" panose="020B0604020202020204" pitchFamily="34" charset="0"/>
              <a:buChar char="•"/>
            </a:pPr>
            <a:r>
              <a:rPr lang="x-none" sz="2100" dirty="0">
                <a:effectLst/>
                <a:ea typeface="Calibri" panose="020F0502020204030204" pitchFamily="34" charset="0"/>
              </a:rPr>
              <a:t>Notaries are registered with the Chamber of Notaries and are normally governed by the Notaries Act 2008 and their code of ethics (“code de </a:t>
            </a:r>
            <a:r>
              <a:rPr lang="x-none" sz="2100" dirty="0" err="1">
                <a:effectLst/>
                <a:ea typeface="Calibri" panose="020F0502020204030204" pitchFamily="34" charset="0"/>
              </a:rPr>
              <a:t>deontologie</a:t>
            </a:r>
            <a:r>
              <a:rPr lang="x-none" sz="2100" dirty="0">
                <a:effectLst/>
                <a:ea typeface="Calibri" panose="020F0502020204030204" pitchFamily="34" charset="0"/>
              </a:rPr>
              <a:t>”). </a:t>
            </a:r>
            <a:endParaRPr lang="en-GB" sz="2100" dirty="0">
              <a:effectLst/>
              <a:ea typeface="Calibri" panose="020F0502020204030204" pitchFamily="34" charset="0"/>
            </a:endParaRPr>
          </a:p>
          <a:p>
            <a:endParaRPr lang="en-GB" sz="2100" dirty="0">
              <a:effectLst/>
              <a:ea typeface="Calibri" panose="020F0502020204030204" pitchFamily="34" charset="0"/>
            </a:endParaRPr>
          </a:p>
          <a:p>
            <a:pPr marL="285750" indent="-285750">
              <a:buFont typeface="Arial" panose="020B0604020202020204" pitchFamily="34" charset="0"/>
              <a:buChar char="•"/>
            </a:pPr>
            <a:r>
              <a:rPr lang="x-none" sz="2100" dirty="0">
                <a:effectLst/>
                <a:ea typeface="Calibri" panose="020F0502020204030204" pitchFamily="34" charset="0"/>
              </a:rPr>
              <a:t>Notaries have a very distinct role as compared to other professionals in the legal profession sector. More specifically, they are the only one within that sector to be engaged in the buying and selling of real estate namely in the finalisation of the real estate transactions by providing a duly signed notarial deed. </a:t>
            </a:r>
            <a:endParaRPr lang="en-GB" sz="2100" dirty="0">
              <a:effectLst/>
              <a:ea typeface="Calibri" panose="020F0502020204030204" pitchFamily="34" charset="0"/>
            </a:endParaRPr>
          </a:p>
          <a:p>
            <a:pPr marL="285750" indent="-285750">
              <a:buFont typeface="Arial" panose="020B0604020202020204" pitchFamily="34" charset="0"/>
              <a:buChar char="•"/>
            </a:pPr>
            <a:endParaRPr lang="en-GB" sz="2100" dirty="0">
              <a:ea typeface="Calibri" panose="020F0502020204030204" pitchFamily="34" charset="0"/>
            </a:endParaRPr>
          </a:p>
          <a:p>
            <a:pPr marL="285750" indent="-285750">
              <a:buFont typeface="Arial" panose="020B0604020202020204" pitchFamily="34" charset="0"/>
              <a:buChar char="•"/>
            </a:pPr>
            <a:r>
              <a:rPr lang="en-GB" sz="2100" kern="100" dirty="0">
                <a:ea typeface="Calibri" panose="020F0502020204030204" pitchFamily="34" charset="0"/>
                <a:cs typeface="Arial" panose="020B0604020202020204" pitchFamily="34" charset="0"/>
              </a:rPr>
              <a:t>T</a:t>
            </a:r>
            <a:r>
              <a:rPr lang="x-none" sz="2100" kern="100" dirty="0">
                <a:effectLst/>
                <a:ea typeface="Calibri" panose="020F0502020204030204" pitchFamily="34" charset="0"/>
                <a:cs typeface="Arial" panose="020B0604020202020204" pitchFamily="34" charset="0"/>
              </a:rPr>
              <a:t>hey have to interact with key stakeholders in the </a:t>
            </a:r>
            <a:r>
              <a:rPr lang="en-GB" sz="2100" kern="100" dirty="0">
                <a:effectLst/>
                <a:ea typeface="Calibri" panose="020F0502020204030204" pitchFamily="34" charset="0"/>
                <a:cs typeface="Arial" panose="020B0604020202020204" pitchFamily="34" charset="0"/>
              </a:rPr>
              <a:t>R</a:t>
            </a:r>
            <a:r>
              <a:rPr lang="x-none" sz="2100" kern="100" dirty="0">
                <a:effectLst/>
                <a:ea typeface="Calibri" panose="020F0502020204030204" pitchFamily="34" charset="0"/>
                <a:cs typeface="Arial" panose="020B0604020202020204" pitchFamily="34" charset="0"/>
              </a:rPr>
              <a:t>eal </a:t>
            </a:r>
            <a:r>
              <a:rPr lang="en-GB" sz="2100" kern="100" dirty="0">
                <a:effectLst/>
                <a:ea typeface="Calibri" panose="020F0502020204030204" pitchFamily="34" charset="0"/>
                <a:cs typeface="Arial" panose="020B0604020202020204" pitchFamily="34" charset="0"/>
              </a:rPr>
              <a:t>E</a:t>
            </a:r>
            <a:r>
              <a:rPr lang="x-none" sz="2100" kern="100" dirty="0">
                <a:effectLst/>
                <a:ea typeface="Calibri" panose="020F0502020204030204" pitchFamily="34" charset="0"/>
                <a:cs typeface="Arial" panose="020B0604020202020204" pitchFamily="34" charset="0"/>
              </a:rPr>
              <a:t>state </a:t>
            </a:r>
            <a:r>
              <a:rPr lang="en-GB" sz="2100" kern="100" dirty="0">
                <a:effectLst/>
                <a:ea typeface="Calibri" panose="020F0502020204030204" pitchFamily="34" charset="0"/>
                <a:cs typeface="Arial" panose="020B0604020202020204" pitchFamily="34" charset="0"/>
              </a:rPr>
              <a:t>S</a:t>
            </a:r>
            <a:r>
              <a:rPr lang="x-none" sz="2100" kern="100" dirty="0">
                <a:effectLst/>
                <a:ea typeface="Calibri" panose="020F0502020204030204" pitchFamily="34" charset="0"/>
                <a:cs typeface="Arial" panose="020B0604020202020204" pitchFamily="34" charset="0"/>
              </a:rPr>
              <a:t>ector and given exposure</a:t>
            </a:r>
            <a:r>
              <a:rPr lang="en-GB" sz="2100" kern="100" dirty="0">
                <a:effectLst/>
                <a:ea typeface="Calibri" panose="020F0502020204030204" pitchFamily="34" charset="0"/>
                <a:cs typeface="Arial" panose="020B0604020202020204" pitchFamily="34" charset="0"/>
              </a:rPr>
              <a:t> of Real Estate Sector</a:t>
            </a:r>
            <a:r>
              <a:rPr lang="x-none" sz="2100" kern="100" dirty="0">
                <a:effectLst/>
                <a:ea typeface="Calibri" panose="020F0502020204030204" pitchFamily="34" charset="0"/>
                <a:cs typeface="Arial" panose="020B0604020202020204" pitchFamily="34" charset="0"/>
              </a:rPr>
              <a:t> to money laundering, it would be expected that same has an incidence on the vulnerability of the Notary’s profession.</a:t>
            </a:r>
          </a:p>
          <a:p>
            <a:pPr marL="285750" indent="-285750">
              <a:buFont typeface="Arial" panose="020B0604020202020204" pitchFamily="34" charset="0"/>
              <a:buChar char="•"/>
            </a:pPr>
            <a:endParaRPr lang="en-GB"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765950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BC83-5EF2-5902-A56E-332A5CE36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819C0-3DAB-7C54-F478-175523582914}"/>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r>
              <a:rPr lang="en-US" sz="3200" b="1" dirty="0">
                <a:solidFill>
                  <a:schemeClr val="bg1"/>
                </a:solidFill>
                <a:latin typeface="Bell MT" panose="02020503060305020303" pitchFamily="18" charset="0"/>
                <a:cs typeface="Times New Roman" panose="02020603050405020304" pitchFamily="18" charset="0"/>
              </a:rPr>
              <a:t>  ML THREAT ASSOCIATED WITH THE </a:t>
            </a:r>
            <a:r>
              <a:rPr lang="en-GB" sz="3200" b="1" dirty="0">
                <a:solidFill>
                  <a:schemeClr val="bg1"/>
                </a:solidFill>
                <a:latin typeface="Bell MT" panose="02020503060305020303" pitchFamily="18" charset="0"/>
              </a:rPr>
              <a:t>NOTARIES SECTOR</a:t>
            </a: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D508F75-CC0B-ECCA-832F-01428326EAB2}"/>
              </a:ext>
            </a:extLst>
          </p:cNvPr>
          <p:cNvSpPr txBox="1"/>
          <p:nvPr/>
        </p:nvSpPr>
        <p:spPr>
          <a:xfrm>
            <a:off x="942975" y="1633788"/>
            <a:ext cx="9829799" cy="4872168"/>
          </a:xfrm>
          <a:prstGeom prst="rect">
            <a:avLst/>
          </a:prstGeom>
          <a:noFill/>
        </p:spPr>
        <p:txBody>
          <a:bodyPr wrap="square" rtlCol="0">
            <a:spAutoFit/>
          </a:bodyPr>
          <a:lstStyle/>
          <a:p>
            <a:pPr marL="285750" marR="60325" indent="-285750" algn="just">
              <a:lnSpc>
                <a:spcPct val="107000"/>
              </a:lnSpc>
              <a:spcAft>
                <a:spcPts val="800"/>
              </a:spcAft>
              <a:buFont typeface="Arial" panose="020B0604020202020204" pitchFamily="34" charset="0"/>
              <a:buChar char="•"/>
            </a:pPr>
            <a:r>
              <a:rPr lang="x-none" sz="2100" kern="100" dirty="0">
                <a:effectLst/>
                <a:ea typeface="Calibri" panose="020F0502020204030204" pitchFamily="34" charset="0"/>
                <a:cs typeface="Arial" panose="020B0604020202020204" pitchFamily="34" charset="0"/>
              </a:rPr>
              <a:t>As gatekeepers, notaries are exposed to tremendous amounts of information, and act on behalf of their customers in many transactions. Some of these transactions are highly vulnerable to ML due to the nature of the product or service that are offered. </a:t>
            </a:r>
            <a:endParaRPr lang="en-GB" sz="2100" kern="100" dirty="0">
              <a:effectLst/>
              <a:ea typeface="Calibri" panose="020F0502020204030204" pitchFamily="34" charset="0"/>
              <a:cs typeface="Arial" panose="020B0604020202020204" pitchFamily="34" charset="0"/>
            </a:endParaRPr>
          </a:p>
          <a:p>
            <a:pPr marL="285750" marR="60325" indent="-285750" algn="just">
              <a:lnSpc>
                <a:spcPct val="107000"/>
              </a:lnSpc>
              <a:spcAft>
                <a:spcPts val="800"/>
              </a:spcAft>
              <a:buFont typeface="Arial" panose="020B0604020202020204" pitchFamily="34" charset="0"/>
              <a:buChar char="•"/>
            </a:pPr>
            <a:r>
              <a:rPr lang="en-GB" sz="2100" kern="100" dirty="0">
                <a:ea typeface="Calibri" panose="020F0502020204030204" pitchFamily="34" charset="0"/>
                <a:cs typeface="Arial" panose="020B0604020202020204" pitchFamily="34" charset="0"/>
              </a:rPr>
              <a:t>F</a:t>
            </a:r>
            <a:r>
              <a:rPr lang="x-none" sz="2100" kern="100" dirty="0" err="1">
                <a:effectLst/>
                <a:ea typeface="Calibri" panose="020F0502020204030204" pitchFamily="34" charset="0"/>
                <a:cs typeface="Arial" panose="020B0604020202020204" pitchFamily="34" charset="0"/>
              </a:rPr>
              <a:t>ollowing</a:t>
            </a:r>
            <a:r>
              <a:rPr lang="x-none" sz="2100" kern="100" dirty="0">
                <a:effectLst/>
                <a:ea typeface="Calibri" panose="020F0502020204030204" pitchFamily="34" charset="0"/>
                <a:cs typeface="Arial" panose="020B0604020202020204" pitchFamily="34" charset="0"/>
              </a:rPr>
              <a:t> the legislative amendments of the Anti-money laundering and combatting the financing of terrorism (Miscellaneous provisions) Act 2020, though notaries can still accept cash for the legal services they provide, cash consideration is no longer acceptable for acquisition of immovable property and same should be carried out by way of bankers cheque.</a:t>
            </a:r>
            <a:endParaRPr lang="en-GB" sz="2100" kern="100" dirty="0">
              <a:effectLst/>
              <a:ea typeface="Calibri" panose="020F0502020204030204" pitchFamily="34" charset="0"/>
              <a:cs typeface="Arial" panose="020B0604020202020204" pitchFamily="34" charset="0"/>
            </a:endParaRPr>
          </a:p>
          <a:p>
            <a:pPr marL="285750" marR="60325" indent="-285750" algn="just">
              <a:lnSpc>
                <a:spcPct val="107000"/>
              </a:lnSpc>
              <a:spcAft>
                <a:spcPts val="800"/>
              </a:spcAft>
              <a:buFont typeface="Arial" panose="020B0604020202020204" pitchFamily="34" charset="0"/>
              <a:buChar char="•"/>
            </a:pPr>
            <a:r>
              <a:rPr lang="x-none" sz="2100" dirty="0">
                <a:effectLst/>
                <a:ea typeface="Calibri" panose="020F0502020204030204" pitchFamily="34" charset="0"/>
              </a:rPr>
              <a:t>The cases involving Notaries</a:t>
            </a:r>
            <a:r>
              <a:rPr lang="en-GB" sz="2100" dirty="0">
                <a:effectLst/>
                <a:ea typeface="Calibri" panose="020F0502020204030204" pitchFamily="34" charset="0"/>
              </a:rPr>
              <a:t> were </a:t>
            </a:r>
            <a:r>
              <a:rPr lang="x-none" sz="2100" dirty="0">
                <a:effectLst/>
                <a:ea typeface="Calibri" panose="020F0502020204030204" pitchFamily="34" charset="0"/>
              </a:rPr>
              <a:t>mostly linked to the </a:t>
            </a:r>
            <a:r>
              <a:rPr lang="en-GB" sz="2100" dirty="0">
                <a:effectLst/>
                <a:ea typeface="Calibri" panose="020F0502020204030204" pitchFamily="34" charset="0"/>
              </a:rPr>
              <a:t>R</a:t>
            </a:r>
            <a:r>
              <a:rPr lang="x-none" sz="2100" dirty="0">
                <a:effectLst/>
                <a:ea typeface="Calibri" panose="020F0502020204030204" pitchFamily="34" charset="0"/>
              </a:rPr>
              <a:t>eal </a:t>
            </a:r>
            <a:r>
              <a:rPr lang="en-GB" sz="2100" dirty="0">
                <a:ea typeface="Calibri" panose="020F0502020204030204" pitchFamily="34" charset="0"/>
              </a:rPr>
              <a:t>E</a:t>
            </a:r>
            <a:r>
              <a:rPr lang="x-none" sz="2100" dirty="0">
                <a:effectLst/>
                <a:ea typeface="Calibri" panose="020F0502020204030204" pitchFamily="34" charset="0"/>
              </a:rPr>
              <a:t>state </a:t>
            </a:r>
            <a:r>
              <a:rPr lang="en-GB" sz="2100" dirty="0">
                <a:ea typeface="Calibri" panose="020F0502020204030204" pitchFamily="34" charset="0"/>
              </a:rPr>
              <a:t>S</a:t>
            </a:r>
            <a:r>
              <a:rPr lang="x-none" sz="2100" dirty="0">
                <a:effectLst/>
                <a:ea typeface="Calibri" panose="020F0502020204030204" pitchFamily="34" charset="0"/>
              </a:rPr>
              <a:t>ector where the services of the Notaries were hired for the acquisition of immovable properties</a:t>
            </a:r>
            <a:r>
              <a:rPr lang="en-GB" sz="2100" kern="100" dirty="0">
                <a:ea typeface="Calibri" panose="020F0502020204030204" pitchFamily="34" charset="0"/>
                <a:cs typeface="Arial" panose="020B0604020202020204" pitchFamily="34" charset="0"/>
              </a:rPr>
              <a:t>.</a:t>
            </a:r>
          </a:p>
          <a:p>
            <a:pPr marL="285750" marR="60325" indent="-285750" algn="just">
              <a:lnSpc>
                <a:spcPct val="107000"/>
              </a:lnSpc>
              <a:spcAft>
                <a:spcPts val="800"/>
              </a:spcAft>
              <a:buFont typeface="Arial" panose="020B0604020202020204" pitchFamily="34" charset="0"/>
              <a:buChar char="•"/>
            </a:pPr>
            <a:r>
              <a:rPr lang="en-GB" sz="2100" kern="100" dirty="0">
                <a:ea typeface="Calibri" panose="020F0502020204030204" pitchFamily="34" charset="0"/>
                <a:cs typeface="Arial" panose="020B0604020202020204" pitchFamily="34" charset="0"/>
              </a:rPr>
              <a:t>In some cases, </a:t>
            </a:r>
            <a:r>
              <a:rPr lang="x-none" sz="2100" kern="100" dirty="0">
                <a:effectLst/>
                <a:ea typeface="Calibri" panose="020F0502020204030204" pitchFamily="34" charset="0"/>
                <a:cs typeface="Arial" panose="020B0604020202020204" pitchFamily="34" charset="0"/>
              </a:rPr>
              <a:t> funds were fraudulently transferred to the personal bank accounts of the clients or that of their close relatives and the funds were subsequently used to acquire properties. </a:t>
            </a:r>
            <a:r>
              <a:rPr lang="en-GB" sz="2100" kern="100" dirty="0">
                <a:ea typeface="Calibri" panose="020F0502020204030204" pitchFamily="34" charset="0"/>
                <a:cs typeface="Arial" panose="020B0604020202020204" pitchFamily="34" charset="0"/>
              </a:rPr>
              <a:t>Due to these, the ML threat was rated </a:t>
            </a:r>
            <a:r>
              <a:rPr lang="en-GB" sz="2100" b="1" kern="100" dirty="0">
                <a:solidFill>
                  <a:srgbClr val="FF0000"/>
                </a:solidFill>
                <a:ea typeface="Calibri" panose="020F0502020204030204" pitchFamily="34" charset="0"/>
                <a:cs typeface="Arial" panose="020B0604020202020204" pitchFamily="34" charset="0"/>
              </a:rPr>
              <a:t>Medium-High.</a:t>
            </a:r>
          </a:p>
        </p:txBody>
      </p:sp>
    </p:spTree>
    <p:extLst>
      <p:ext uri="{BB962C8B-B14F-4D97-AF65-F5344CB8AC3E}">
        <p14:creationId xmlns:p14="http://schemas.microsoft.com/office/powerpoint/2010/main" val="13581393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CB67-5023-60A1-A4CE-E32BB3D92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14B78-1A1B-FBC2-288A-A493F6481F89}"/>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                  RESIDUAL ML VULNERABILITY RATINGS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BBE5A61-4602-8194-D7A4-4D76BDBA814C}"/>
              </a:ext>
            </a:extLst>
          </p:cNvPr>
          <p:cNvSpPr txBox="1"/>
          <p:nvPr/>
        </p:nvSpPr>
        <p:spPr>
          <a:xfrm>
            <a:off x="699909" y="3244334"/>
            <a:ext cx="10792182" cy="738664"/>
          </a:xfrm>
          <a:prstGeom prst="rect">
            <a:avLst/>
          </a:prstGeom>
          <a:noFill/>
        </p:spPr>
        <p:txBody>
          <a:bodyPr wrap="square" rtlCol="0">
            <a:spAutoFit/>
          </a:bodyPr>
          <a:lstStyle/>
          <a:p>
            <a:r>
              <a:rPr lang="en-GB" sz="2100" kern="100" dirty="0">
                <a:effectLst/>
                <a:ea typeface="Calibri" panose="020F0502020204030204" pitchFamily="34" charset="0"/>
                <a:cs typeface="Arial" panose="020B0604020202020204" pitchFamily="34" charset="0"/>
              </a:rPr>
              <a:t> Based on the trends in recent years and ongoing cases, the ML Vulnerability level was rated as </a:t>
            </a:r>
            <a:r>
              <a:rPr lang="en-GB" sz="2100" b="1" kern="100" dirty="0">
                <a:solidFill>
                  <a:srgbClr val="EED412"/>
                </a:solidFill>
                <a:effectLst/>
                <a:ea typeface="Calibri" panose="020F0502020204030204" pitchFamily="34" charset="0"/>
                <a:cs typeface="Arial" panose="020B0604020202020204" pitchFamily="34" charset="0"/>
              </a:rPr>
              <a:t>Medium</a:t>
            </a:r>
            <a:r>
              <a:rPr lang="en-GB" sz="2100" kern="100" dirty="0">
                <a:solidFill>
                  <a:srgbClr val="EED412"/>
                </a:solidFill>
                <a:effectLst/>
                <a:ea typeface="Calibri" panose="020F0502020204030204" pitchFamily="34" charset="0"/>
                <a:cs typeface="Arial" panose="020B0604020202020204" pitchFamily="34" charset="0"/>
              </a:rPr>
              <a:t>. </a:t>
            </a:r>
            <a:endParaRPr lang="x-none" sz="2100" dirty="0">
              <a:solidFill>
                <a:srgbClr val="EED412"/>
              </a:solidFill>
            </a:endParaRPr>
          </a:p>
        </p:txBody>
      </p:sp>
    </p:spTree>
    <p:extLst>
      <p:ext uri="{BB962C8B-B14F-4D97-AF65-F5344CB8AC3E}">
        <p14:creationId xmlns:p14="http://schemas.microsoft.com/office/powerpoint/2010/main" val="67732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85142"/>
            <a:ext cx="10392229" cy="1692771"/>
          </a:xfrm>
          <a:prstGeom prst="rect">
            <a:avLst/>
          </a:prstGeom>
          <a:noFill/>
        </p:spPr>
        <p:txBody>
          <a:bodyPr wrap="square" rtlCol="0">
            <a:spAutoFit/>
          </a:bodyPr>
          <a:lstStyle/>
          <a:p>
            <a:r>
              <a:rPr lang="en-US" sz="3600" dirty="0">
                <a:solidFill>
                  <a:schemeClr val="accent6"/>
                </a:solidFill>
                <a:latin typeface="Bell MT" panose="02020503060305020303" pitchFamily="18" charset="0"/>
              </a:rPr>
              <a:t>Predicate Offences identified as </a:t>
            </a:r>
            <a:r>
              <a:rPr lang="en-US" sz="3600" b="1" u="sng" dirty="0">
                <a:solidFill>
                  <a:schemeClr val="accent6"/>
                </a:solidFill>
                <a:latin typeface="Bell MT" panose="02020503060305020303" pitchFamily="18" charset="0"/>
              </a:rPr>
              <a:t>MEDIUM-LOW</a:t>
            </a:r>
            <a:r>
              <a:rPr lang="en-US" sz="3600" b="1" dirty="0">
                <a:solidFill>
                  <a:schemeClr val="accent6"/>
                </a:solidFill>
                <a:latin typeface="Bell MT" panose="02020503060305020303" pitchFamily="18" charset="0"/>
              </a:rPr>
              <a:t> </a:t>
            </a:r>
            <a:r>
              <a:rPr lang="en-US" sz="3600" dirty="0">
                <a:solidFill>
                  <a:schemeClr val="accent6"/>
                </a:solidFill>
                <a:latin typeface="Bell MT" panose="02020503060305020303" pitchFamily="18" charset="0"/>
              </a:rPr>
              <a:t>Money Laundering Threats</a:t>
            </a:r>
            <a:endParaRPr lang="en-GB" sz="3600" dirty="0">
              <a:solidFill>
                <a:schemeClr val="accent6"/>
              </a:solidFill>
              <a:latin typeface="Bell MT" panose="02020503060305020303" pitchFamily="18" charset="0"/>
            </a:endParaRPr>
          </a:p>
          <a:p>
            <a:endParaRPr lang="en-GB" sz="3200" dirty="0">
              <a:solidFill>
                <a:schemeClr val="accent6"/>
              </a:solidFill>
              <a:latin typeface="Bell MT" panose="02020503060305020303" pitchFamily="18" charset="0"/>
            </a:endParaRPr>
          </a:p>
        </p:txBody>
      </p:sp>
    </p:spTree>
    <p:extLst>
      <p:ext uri="{BB962C8B-B14F-4D97-AF65-F5344CB8AC3E}">
        <p14:creationId xmlns:p14="http://schemas.microsoft.com/office/powerpoint/2010/main" val="6253001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483B-C859-80C4-C05E-379732D9BC4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6F4FED8-0028-8809-963A-35E3CC920C9C}"/>
              </a:ext>
            </a:extLst>
          </p:cNvPr>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lvl1pPr>
              <a:lnSpc>
                <a:spcPct val="107000"/>
              </a:lnSpc>
              <a:spcBef>
                <a:spcPct val="0"/>
              </a:spcBef>
              <a:buNone/>
              <a:defRPr sz="3200" b="1">
                <a:solidFill>
                  <a:schemeClr val="bg1"/>
                </a:solidFill>
                <a:latin typeface="Bell MT" panose="02020503060305020303" pitchFamily="18" charset="0"/>
                <a:ea typeface="+mj-ea"/>
                <a:cs typeface="Times New Roman" panose="02020603050405020304" pitchFamily="18" charset="0"/>
              </a:defRPr>
            </a:lvl1pPr>
          </a:lstStyle>
          <a:p>
            <a:r>
              <a:rPr lang="en-GB" dirty="0"/>
              <a:t>ML RISK ASSOCIATED WITH THE </a:t>
            </a:r>
            <a:r>
              <a:rPr lang="en-GB" sz="3200" b="1" dirty="0">
                <a:solidFill>
                  <a:schemeClr val="bg1"/>
                </a:solidFill>
                <a:latin typeface="Bell MT" panose="02020503060305020303" pitchFamily="18" charset="0"/>
              </a:rPr>
              <a:t>NOTARIES SECTOR</a:t>
            </a:r>
            <a:endParaRPr lang="en-GB" dirty="0"/>
          </a:p>
        </p:txBody>
      </p:sp>
      <p:sp>
        <p:nvSpPr>
          <p:cNvPr id="2" name="TextBox 1">
            <a:extLst>
              <a:ext uri="{FF2B5EF4-FFF2-40B4-BE49-F238E27FC236}">
                <a16:creationId xmlns:a16="http://schemas.microsoft.com/office/drawing/2014/main" id="{802A91AC-E6F1-D101-FA99-CC2531B433CB}"/>
              </a:ext>
            </a:extLst>
          </p:cNvPr>
          <p:cNvSpPr txBox="1"/>
          <p:nvPr/>
        </p:nvSpPr>
        <p:spPr>
          <a:xfrm>
            <a:off x="938725" y="2171700"/>
            <a:ext cx="10258424" cy="3323987"/>
          </a:xfrm>
          <a:prstGeom prst="rect">
            <a:avLst/>
          </a:prstGeom>
          <a:noFill/>
        </p:spPr>
        <p:txBody>
          <a:bodyPr wrap="square" rtlCol="0">
            <a:spAutoFit/>
          </a:bodyPr>
          <a:lstStyle/>
          <a:p>
            <a:pPr marL="285750" indent="-285750">
              <a:buFont typeface="Arial" panose="020B0604020202020204" pitchFamily="34" charset="0"/>
              <a:buChar char="•"/>
            </a:pPr>
            <a:r>
              <a:rPr lang="en-GB" sz="2100" dirty="0">
                <a:ea typeface="Calibri" panose="020F0502020204030204" pitchFamily="34" charset="0"/>
              </a:rPr>
              <a:t>S</a:t>
            </a:r>
            <a:r>
              <a:rPr lang="en-GB" sz="2100" dirty="0">
                <a:effectLst/>
                <a:ea typeface="Calibri" panose="020F0502020204030204" pitchFamily="34" charset="0"/>
              </a:rPr>
              <a:t>everal typologies published by international bodies demonstrated that the legal profession, including notaries, was tagged as professional enablers to ML offences given that they acted as gatekeepers to the international financial system and could play a key role in facilitating illicit financial flows by lending their expertise.                                </a:t>
            </a:r>
          </a:p>
          <a:p>
            <a:pPr marL="285750" indent="-285750">
              <a:buFont typeface="Arial" panose="020B0604020202020204" pitchFamily="34" charset="0"/>
              <a:buChar char="•"/>
            </a:pPr>
            <a:endParaRPr lang="en-GB" sz="2100" dirty="0">
              <a:ea typeface="Calibri" panose="020F0502020204030204" pitchFamily="34" charset="0"/>
            </a:endParaRPr>
          </a:p>
          <a:p>
            <a:pPr marL="285750" indent="-285750">
              <a:buFont typeface="Arial" panose="020B0604020202020204" pitchFamily="34" charset="0"/>
              <a:buChar char="•"/>
            </a:pPr>
            <a:r>
              <a:rPr lang="en-GB" sz="2100" dirty="0">
                <a:effectLst/>
                <a:ea typeface="Calibri" panose="020F0502020204030204" pitchFamily="34" charset="0"/>
              </a:rPr>
              <a:t>It was found in some cases where Notaries were engaged for property acquisitions, they failed to detect that the source of their clients' funds which originated from illicit activities</a:t>
            </a:r>
            <a:r>
              <a:rPr lang="x-none" sz="2100" kern="100" dirty="0">
                <a:effectLst/>
                <a:ea typeface="Calibri" panose="020F0502020204030204" pitchFamily="34" charset="0"/>
                <a:cs typeface="Arial" panose="020B0604020202020204" pitchFamily="34" charset="0"/>
              </a:rPr>
              <a:t>.</a:t>
            </a:r>
          </a:p>
          <a:p>
            <a:pPr marL="285750" indent="-285750">
              <a:buFont typeface="Arial" panose="020B0604020202020204" pitchFamily="34" charset="0"/>
              <a:buChar char="•"/>
            </a:pPr>
            <a:endParaRPr lang="en-GB" sz="2100" dirty="0">
              <a:ea typeface="Calibri" panose="020F0502020204030204" pitchFamily="34" charset="0"/>
            </a:endParaRPr>
          </a:p>
          <a:p>
            <a:pPr marL="285750" indent="-285750">
              <a:buFont typeface="Arial" panose="020B0604020202020204" pitchFamily="34" charset="0"/>
              <a:buChar char="•"/>
            </a:pPr>
            <a:r>
              <a:rPr lang="en-GB" sz="2100" dirty="0">
                <a:ea typeface="Calibri" panose="020F0502020204030204" pitchFamily="34" charset="0"/>
              </a:rPr>
              <a:t>Overall, the ML risk associated to this sector was rated as </a:t>
            </a:r>
            <a:r>
              <a:rPr lang="en-GB" sz="2100" b="1" dirty="0">
                <a:solidFill>
                  <a:srgbClr val="FF0000"/>
                </a:solidFill>
                <a:ea typeface="Calibri" panose="020F0502020204030204" pitchFamily="34" charset="0"/>
              </a:rPr>
              <a:t>Medium-High.</a:t>
            </a:r>
            <a:r>
              <a:rPr lang="en-GB" sz="2100" dirty="0">
                <a:ea typeface="Calibri" panose="020F0502020204030204" pitchFamily="34" charset="0"/>
              </a:rPr>
              <a:t> </a:t>
            </a:r>
            <a:endParaRPr lang="x-none" sz="2100" dirty="0"/>
          </a:p>
        </p:txBody>
      </p:sp>
    </p:spTree>
    <p:extLst>
      <p:ext uri="{BB962C8B-B14F-4D97-AF65-F5344CB8AC3E}">
        <p14:creationId xmlns:p14="http://schemas.microsoft.com/office/powerpoint/2010/main" val="16254055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5EBDF-5AC1-7370-B44B-ED1D50162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79ECA-23C6-0EF3-CAAF-0F16514EA3A8}"/>
              </a:ext>
            </a:extLst>
          </p:cNvPr>
          <p:cNvSpPr>
            <a:spLocks noGrp="1"/>
          </p:cNvSpPr>
          <p:nvPr>
            <p:ph type="title"/>
          </p:nvPr>
        </p:nvSpPr>
        <p:spPr>
          <a:xfrm>
            <a:off x="0" y="23231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NOTARIES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6126934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1BD9B-BBA7-7636-D539-DCF319D3391D}"/>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0240BF3C-46F3-2FEE-9A92-882CF7A06625}"/>
              </a:ext>
            </a:extLst>
          </p:cNvPr>
          <p:cNvSpPr txBox="1">
            <a:spLocks noChangeArrowheads="1"/>
          </p:cNvSpPr>
          <p:nvPr/>
        </p:nvSpPr>
        <p:spPr bwMode="auto">
          <a:xfrm>
            <a:off x="0" y="0"/>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TF THREAT ASSOCIATED WITH THE </a:t>
            </a:r>
            <a:r>
              <a:rPr lang="en-GB" sz="3200" b="1" dirty="0">
                <a:solidFill>
                  <a:schemeClr val="bg1"/>
                </a:solidFill>
                <a:latin typeface="Bell MT" panose="02020503060305020303" pitchFamily="18" charset="0"/>
              </a:rPr>
              <a:t>NOTARIES SECTOR</a:t>
            </a:r>
            <a:endParaRPr lang="en-US" dirty="0"/>
          </a:p>
        </p:txBody>
      </p:sp>
      <p:sp>
        <p:nvSpPr>
          <p:cNvPr id="2" name="TextBox 1">
            <a:extLst>
              <a:ext uri="{FF2B5EF4-FFF2-40B4-BE49-F238E27FC236}">
                <a16:creationId xmlns:a16="http://schemas.microsoft.com/office/drawing/2014/main" id="{6F8EF033-1210-24C6-1CB1-4159E4715F2D}"/>
              </a:ext>
            </a:extLst>
          </p:cNvPr>
          <p:cNvSpPr txBox="1"/>
          <p:nvPr/>
        </p:nvSpPr>
        <p:spPr>
          <a:xfrm>
            <a:off x="1085850" y="2405643"/>
            <a:ext cx="10248899" cy="1338828"/>
          </a:xfrm>
          <a:prstGeom prst="rect">
            <a:avLst/>
          </a:prstGeom>
          <a:noFill/>
        </p:spPr>
        <p:txBody>
          <a:bodyPr wrap="square" rtlCol="0">
            <a:spAutoFit/>
          </a:bodyPr>
          <a:lstStyle/>
          <a:p>
            <a:endParaRPr lang="en-GB" sz="2100" dirty="0">
              <a:ea typeface="Calibri" panose="020F0502020204030204" pitchFamily="34" charset="0"/>
            </a:endParaRPr>
          </a:p>
          <a:p>
            <a:r>
              <a:rPr lang="x-none" sz="2100" kern="100" dirty="0">
                <a:effectLst/>
                <a:ea typeface="Calibri" panose="020F0502020204030204" pitchFamily="34" charset="0"/>
                <a:cs typeface="Arial" panose="020B0604020202020204" pitchFamily="34" charset="0"/>
              </a:rPr>
              <a:t>During the period under review, there were no reported instances where Notaries have been personally involved or found in facilitating TF.</a:t>
            </a:r>
            <a:r>
              <a:rPr lang="en-GB" sz="2100" kern="100" dirty="0">
                <a:ea typeface="Calibri" panose="020F0502020204030204" pitchFamily="34" charset="0"/>
                <a:cs typeface="Arial" panose="020B0604020202020204" pitchFamily="34" charset="0"/>
              </a:rPr>
              <a:t> </a:t>
            </a:r>
            <a:r>
              <a:rPr lang="en-US" sz="2100" kern="100" dirty="0">
                <a:effectLst/>
                <a:ea typeface="Times New Roman" panose="02020603050405020304" pitchFamily="18" charset="0"/>
                <a:cs typeface="Arial" panose="020B0604020202020204" pitchFamily="34" charset="0"/>
              </a:rPr>
              <a:t>Hence, the level in this sector is rated</a:t>
            </a:r>
            <a:r>
              <a:rPr lang="x-none" sz="2100" b="1" kern="100" dirty="0">
                <a:effectLst/>
                <a:ea typeface="Times New Roman" panose="02020603050405020304" pitchFamily="18" charset="0"/>
                <a:cs typeface="Arial" panose="020B0604020202020204" pitchFamily="34" charset="0"/>
              </a:rPr>
              <a:t> </a:t>
            </a:r>
            <a:r>
              <a:rPr lang="x-none" sz="2100" b="1" kern="100" dirty="0">
                <a:solidFill>
                  <a:schemeClr val="accent6">
                    <a:lumMod val="75000"/>
                  </a:schemeClr>
                </a:solidFill>
                <a:effectLst/>
                <a:ea typeface="Times New Roman" panose="02020603050405020304" pitchFamily="18" charset="0"/>
                <a:cs typeface="Arial" panose="020B0604020202020204" pitchFamily="34" charset="0"/>
              </a:rPr>
              <a:t>L</a:t>
            </a:r>
            <a:r>
              <a:rPr lang="en-US" sz="2100" b="1" kern="100" dirty="0">
                <a:solidFill>
                  <a:schemeClr val="accent6">
                    <a:lumMod val="75000"/>
                  </a:schemeClr>
                </a:solidFill>
                <a:ea typeface="Times New Roman" panose="02020603050405020304" pitchFamily="18" charset="0"/>
                <a:cs typeface="Arial" panose="020B0604020202020204" pitchFamily="34" charset="0"/>
              </a:rPr>
              <a:t>ow</a:t>
            </a:r>
            <a:r>
              <a:rPr lang="x-none" sz="2100" kern="100" dirty="0">
                <a:solidFill>
                  <a:schemeClr val="accent6">
                    <a:lumMod val="75000"/>
                  </a:schemeClr>
                </a:solidFill>
                <a:effectLst/>
                <a:ea typeface="Times New Roman" panose="02020603050405020304" pitchFamily="18" charset="0"/>
                <a:cs typeface="Arial" panose="020B0604020202020204" pitchFamily="34" charset="0"/>
              </a:rPr>
              <a:t>.</a:t>
            </a:r>
            <a:endParaRPr lang="x-none" sz="2100" kern="100" dirty="0">
              <a:solidFill>
                <a:schemeClr val="accent6">
                  <a:lumMod val="75000"/>
                </a:schemeClr>
              </a:solidFill>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x-none" dirty="0"/>
          </a:p>
        </p:txBody>
      </p:sp>
    </p:spTree>
    <p:extLst>
      <p:ext uri="{BB962C8B-B14F-4D97-AF65-F5344CB8AC3E}">
        <p14:creationId xmlns:p14="http://schemas.microsoft.com/office/powerpoint/2010/main" val="1892144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0D67-DB5E-FA36-C5F0-81B66FB9529D}"/>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CD69CB25-17A0-0F9E-64CE-CA5E1CE326A5}"/>
              </a:ext>
            </a:extLst>
          </p:cNvPr>
          <p:cNvSpPr txBox="1">
            <a:spLocks noChangeArrowheads="1"/>
          </p:cNvSpPr>
          <p:nvPr/>
        </p:nvSpPr>
        <p:spPr bwMode="auto">
          <a:xfrm>
            <a:off x="-1" y="-58057"/>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RESIDUAL TF VULNERABILITY</a:t>
            </a:r>
          </a:p>
        </p:txBody>
      </p:sp>
      <p:sp>
        <p:nvSpPr>
          <p:cNvPr id="2" name="TextBox 1">
            <a:extLst>
              <a:ext uri="{FF2B5EF4-FFF2-40B4-BE49-F238E27FC236}">
                <a16:creationId xmlns:a16="http://schemas.microsoft.com/office/drawing/2014/main" id="{C283EE0E-B6D5-9724-F4DD-8D19CCCD389F}"/>
              </a:ext>
            </a:extLst>
          </p:cNvPr>
          <p:cNvSpPr txBox="1"/>
          <p:nvPr/>
        </p:nvSpPr>
        <p:spPr>
          <a:xfrm>
            <a:off x="923924" y="1971675"/>
            <a:ext cx="10344150" cy="1384995"/>
          </a:xfrm>
          <a:prstGeom prst="rect">
            <a:avLst/>
          </a:prstGeom>
          <a:noFill/>
        </p:spPr>
        <p:txBody>
          <a:bodyPr wrap="square" rtlCol="0">
            <a:spAutoFit/>
          </a:bodyPr>
          <a:lstStyle/>
          <a:p>
            <a:r>
              <a:rPr lang="en-GB" sz="2100" dirty="0">
                <a:effectLst/>
                <a:cs typeface="Times New Roman" panose="02020603050405020304" pitchFamily="18" charset="0"/>
              </a:rPr>
              <a:t>There was no domestic cases, but international exposure and typologies highlight the sector’s potential susceptibility.</a:t>
            </a:r>
          </a:p>
          <a:p>
            <a:endParaRPr lang="en-GB" sz="2100" dirty="0">
              <a:effectLst/>
              <a:cs typeface="Times New Roman" panose="02020603050405020304" pitchFamily="18" charset="0"/>
            </a:endParaRPr>
          </a:p>
          <a:p>
            <a:r>
              <a:rPr lang="en-GB" sz="2100" dirty="0">
                <a:ea typeface="Calibri" panose="020F0502020204030204" pitchFamily="34" charset="0"/>
              </a:rPr>
              <a:t>The residual TF Vulnerability level was rated </a:t>
            </a:r>
            <a:r>
              <a:rPr lang="en-GB" sz="2100" b="1" dirty="0">
                <a:solidFill>
                  <a:schemeClr val="accent6"/>
                </a:solidFill>
                <a:ea typeface="Calibri" panose="020F0502020204030204" pitchFamily="34" charset="0"/>
              </a:rPr>
              <a:t>Medium-Low. </a:t>
            </a:r>
            <a:endParaRPr lang="x-none" sz="2100" b="1" dirty="0">
              <a:solidFill>
                <a:schemeClr val="accent6"/>
              </a:solidFill>
            </a:endParaRPr>
          </a:p>
        </p:txBody>
      </p:sp>
    </p:spTree>
    <p:extLst>
      <p:ext uri="{BB962C8B-B14F-4D97-AF65-F5344CB8AC3E}">
        <p14:creationId xmlns:p14="http://schemas.microsoft.com/office/powerpoint/2010/main" val="32529110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5746-9451-ACF0-BD56-F225CF2811AE}"/>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3A24578-FFC1-D196-AEF3-8DED8B215B76}"/>
              </a:ext>
            </a:extLst>
          </p:cNvPr>
          <p:cNvGraphicFramePr>
            <a:graphicFrameLocks noGrp="1"/>
          </p:cNvGraphicFramePr>
          <p:nvPr>
            <p:ph idx="1"/>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FFB493E6-17E3-F7F7-291B-B2FD00FA66F0}"/>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dirty="0"/>
              <a:t>TF RISK ASSOCIATED WITH THE </a:t>
            </a:r>
            <a:r>
              <a:rPr lang="en-GB" sz="3600" b="1" dirty="0">
                <a:solidFill>
                  <a:schemeClr val="bg1"/>
                </a:solidFill>
                <a:latin typeface="Bell MT" panose="02020503060305020303" pitchFamily="18" charset="0"/>
              </a:rPr>
              <a:t>NOTARIES SECTOR</a:t>
            </a:r>
            <a:endParaRPr lang="en-GB" dirty="0"/>
          </a:p>
        </p:txBody>
      </p:sp>
      <p:sp>
        <p:nvSpPr>
          <p:cNvPr id="3" name="TextBox 2">
            <a:extLst>
              <a:ext uri="{FF2B5EF4-FFF2-40B4-BE49-F238E27FC236}">
                <a16:creationId xmlns:a16="http://schemas.microsoft.com/office/drawing/2014/main" id="{2BB430A0-AF6B-FD1F-9F02-A81103AF7125}"/>
              </a:ext>
            </a:extLst>
          </p:cNvPr>
          <p:cNvSpPr txBox="1"/>
          <p:nvPr/>
        </p:nvSpPr>
        <p:spPr>
          <a:xfrm>
            <a:off x="1683834" y="2705100"/>
            <a:ext cx="9136566" cy="2009461"/>
          </a:xfrm>
          <a:prstGeom prst="rect">
            <a:avLst/>
          </a:prstGeom>
          <a:noFill/>
        </p:spPr>
        <p:txBody>
          <a:bodyPr wrap="square" rtlCol="0">
            <a:spAutoFit/>
          </a:bodyPr>
          <a:lstStyle/>
          <a:p>
            <a:pPr marR="60325" algn="just">
              <a:lnSpc>
                <a:spcPct val="107000"/>
              </a:lnSpc>
              <a:spcAft>
                <a:spcPts val="800"/>
              </a:spcAft>
              <a:tabLst>
                <a:tab pos="180340" algn="l"/>
              </a:tabLst>
            </a:pPr>
            <a:r>
              <a:rPr lang="x-none" sz="2100" kern="100" dirty="0">
                <a:effectLst/>
                <a:ea typeface="Calibri" panose="020F0502020204030204" pitchFamily="34" charset="0"/>
                <a:cs typeface="Arial" panose="020B0604020202020204" pitchFamily="34" charset="0"/>
              </a:rPr>
              <a:t>On an international landscape, there exists cases for TF where Notaries were involved. However, on the domestic front, no such cases have been identified for Notaries during the assessed period.</a:t>
            </a:r>
            <a:endParaRPr lang="en-GB" sz="2100" kern="100" dirty="0">
              <a:effectLst/>
              <a:ea typeface="Calibri" panose="020F0502020204030204" pitchFamily="34" charset="0"/>
              <a:cs typeface="Arial" panose="020B0604020202020204" pitchFamily="34" charset="0"/>
            </a:endParaRPr>
          </a:p>
          <a:p>
            <a:pPr marL="285750" marR="60325" indent="-285750" algn="just">
              <a:lnSpc>
                <a:spcPct val="107000"/>
              </a:lnSpc>
              <a:spcAft>
                <a:spcPts val="800"/>
              </a:spcAft>
              <a:buFont typeface="Arial" panose="020B0604020202020204" pitchFamily="34" charset="0"/>
              <a:buChar char="•"/>
              <a:tabLst>
                <a:tab pos="180340" algn="l"/>
              </a:tabLst>
            </a:pPr>
            <a:endParaRPr lang="en-GB" sz="2100" kern="100" dirty="0">
              <a:ea typeface="Calibri" panose="020F0502020204030204" pitchFamily="34" charset="0"/>
              <a:cs typeface="Arial" panose="020B0604020202020204" pitchFamily="34" charset="0"/>
            </a:endParaRPr>
          </a:p>
          <a:p>
            <a:pPr marR="60325" algn="just">
              <a:lnSpc>
                <a:spcPct val="107000"/>
              </a:lnSpc>
              <a:spcAft>
                <a:spcPts val="800"/>
              </a:spcAft>
              <a:tabLst>
                <a:tab pos="180340" algn="l"/>
              </a:tabLst>
            </a:pPr>
            <a:r>
              <a:rPr lang="en-GB" sz="2100" kern="100" dirty="0">
                <a:effectLst/>
                <a:ea typeface="Calibri" panose="020F0502020204030204" pitchFamily="34" charset="0"/>
                <a:cs typeface="Arial" panose="020B0604020202020204" pitchFamily="34" charset="0"/>
              </a:rPr>
              <a:t>As a result, the TF risk for the Notaries sector was rated </a:t>
            </a:r>
            <a:r>
              <a:rPr lang="en-GB" sz="2100" b="1" kern="100" dirty="0">
                <a:solidFill>
                  <a:schemeClr val="accent6"/>
                </a:solidFill>
                <a:effectLst/>
                <a:ea typeface="Calibri" panose="020F0502020204030204" pitchFamily="34" charset="0"/>
                <a:cs typeface="Arial" panose="020B0604020202020204" pitchFamily="34" charset="0"/>
              </a:rPr>
              <a:t>Medium-Low. </a:t>
            </a:r>
            <a:endParaRPr lang="x-none" sz="2100" b="1" kern="100" dirty="0">
              <a:solidFill>
                <a:schemeClr val="accent6"/>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23058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44358-758B-5BC6-CBD2-54C1A6922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18860-6AC9-E71D-891B-D6EB7E909A9E}"/>
              </a:ext>
            </a:extLst>
          </p:cNvPr>
          <p:cNvSpPr>
            <a:spLocks noGrp="1"/>
          </p:cNvSpPr>
          <p:nvPr>
            <p:ph type="title"/>
          </p:nvPr>
        </p:nvSpPr>
        <p:spPr>
          <a:xfrm>
            <a:off x="0" y="23422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REAL ESTATE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59010382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83E4-E3B3-ABB1-71CF-A12B0706A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4E2A3-C8C9-4C76-D8D4-5A6AB8F48844}"/>
              </a:ext>
            </a:extLst>
          </p:cNvPr>
          <p:cNvSpPr>
            <a:spLocks noGrp="1"/>
          </p:cNvSpPr>
          <p:nvPr>
            <p:ph type="title"/>
          </p:nvPr>
        </p:nvSpPr>
        <p:spPr>
          <a:xfrm>
            <a:off x="0" y="-14747"/>
            <a:ext cx="12192000" cy="1132348"/>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rPr>
              <a:t>OVERVIEW OF THE REAL ESTATE SECTOR</a:t>
            </a:r>
          </a:p>
        </p:txBody>
      </p:sp>
      <p:sp>
        <p:nvSpPr>
          <p:cNvPr id="3" name="Rectangle 2"/>
          <p:cNvSpPr/>
          <p:nvPr/>
        </p:nvSpPr>
        <p:spPr>
          <a:xfrm>
            <a:off x="1255594" y="2019868"/>
            <a:ext cx="9253182" cy="3924151"/>
          </a:xfrm>
          <a:prstGeom prst="rect">
            <a:avLst/>
          </a:prstGeom>
        </p:spPr>
        <p:txBody>
          <a:bodyPr wrap="square">
            <a:spAutoFit/>
          </a:bodyPr>
          <a:lstStyle/>
          <a:p>
            <a:pPr marL="285750" indent="-285750" algn="just">
              <a:buFont typeface="Arial" panose="020B0604020202020204" pitchFamily="34" charset="0"/>
              <a:buChar char="•"/>
            </a:pPr>
            <a:r>
              <a:rPr lang="en-US" sz="2100" dirty="0">
                <a:cs typeface="Times New Roman" panose="02020603050405020304" pitchFamily="18" charset="0"/>
              </a:rPr>
              <a:t>Since May 2019, the real estate sector has been regulated for AML/CFT purposes under the FIAMLA, with the FIU as its supervisory body.</a:t>
            </a: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GB" sz="2100" dirty="0">
                <a:cs typeface="Times New Roman" panose="02020603050405020304" pitchFamily="18" charset="0"/>
              </a:rPr>
              <a:t>418 Real Estate Agents, Land Promoters and Property Developers were under the purview of the FIU for AML/CFT purposes.</a:t>
            </a:r>
            <a:endParaRPr lang="en-US" sz="2100" dirty="0">
              <a:cs typeface="Times New Roman" panose="02020603050405020304" pitchFamily="18" charset="0"/>
            </a:endParaRP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dirty="0">
                <a:cs typeface="Times New Roman" panose="02020603050405020304" pitchFamily="18" charset="0"/>
              </a:rPr>
              <a:t>The real estate sector remain susceptible to unlawful property purchases through intermediaries. </a:t>
            </a:r>
          </a:p>
          <a:p>
            <a:pPr marL="285750" indent="-285750" algn="just">
              <a:buFont typeface="Arial" panose="020B0604020202020204" pitchFamily="34" charset="0"/>
              <a:buChar char="•"/>
            </a:pPr>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dirty="0">
                <a:cs typeface="Times New Roman" panose="02020603050405020304" pitchFamily="18" charset="0"/>
              </a:rPr>
              <a:t>It faces a </a:t>
            </a:r>
            <a:r>
              <a:rPr lang="en-US" sz="2100" b="1" dirty="0">
                <a:solidFill>
                  <a:srgbClr val="FF0000"/>
                </a:solidFill>
                <a:cs typeface="Times New Roman" panose="02020603050405020304" pitchFamily="18" charset="0"/>
              </a:rPr>
              <a:t>Medium-High</a:t>
            </a:r>
            <a:r>
              <a:rPr lang="en-US" sz="2100" dirty="0">
                <a:cs typeface="Times New Roman" panose="02020603050405020304" pitchFamily="18" charset="0"/>
              </a:rPr>
              <a:t> </a:t>
            </a:r>
            <a:r>
              <a:rPr lang="en-US" sz="2100" b="1" dirty="0">
                <a:cs typeface="Times New Roman" panose="02020603050405020304" pitchFamily="18" charset="0"/>
              </a:rPr>
              <a:t>ML risk</a:t>
            </a:r>
            <a:r>
              <a:rPr lang="en-US" sz="2100" dirty="0">
                <a:cs typeface="Times New Roman" panose="02020603050405020304" pitchFamily="18" charset="0"/>
              </a:rPr>
              <a:t>, with offenders utilizing fraud, embezzlement and drug profits to conceal illicit wealth.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59663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3EFF-373F-EDCC-9718-67FA8C0C7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FAC74-B67E-5561-64A2-13A951495DB4}"/>
              </a:ext>
            </a:extLst>
          </p:cNvPr>
          <p:cNvSpPr>
            <a:spLocks noGrp="1"/>
          </p:cNvSpPr>
          <p:nvPr>
            <p:ph type="title"/>
          </p:nvPr>
        </p:nvSpPr>
        <p:spPr>
          <a:xfrm>
            <a:off x="-36394" y="0"/>
            <a:ext cx="12192000" cy="132556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cs typeface="Times New Roman" panose="02020603050405020304" pitchFamily="18" charset="0"/>
              </a:rPr>
              <a:t>ML THREAT ASSOCIATED WITH THE </a:t>
            </a:r>
            <a:r>
              <a:rPr lang="en-GB" sz="3200" b="1" dirty="0">
                <a:solidFill>
                  <a:schemeClr val="bg1"/>
                </a:solidFill>
                <a:latin typeface="Bell MT" panose="02020503060305020303" pitchFamily="18" charset="0"/>
              </a:rPr>
              <a:t>REAL ESTATE SECTOR</a:t>
            </a:r>
            <a:endParaRPr lang="en-GB" sz="3200" b="1" dirty="0">
              <a:solidFill>
                <a:schemeClr val="bg1"/>
              </a:solidFill>
              <a:latin typeface="Bell MT" panose="02020503060305020303" pitchFamily="18" charset="0"/>
              <a:cs typeface="Times New Roman" panose="02020603050405020304" pitchFamily="18" charset="0"/>
            </a:endParaRPr>
          </a:p>
        </p:txBody>
      </p:sp>
      <p:sp>
        <p:nvSpPr>
          <p:cNvPr id="6" name="Rectangle 5"/>
          <p:cNvSpPr/>
          <p:nvPr/>
        </p:nvSpPr>
        <p:spPr>
          <a:xfrm>
            <a:off x="800100" y="1638301"/>
            <a:ext cx="10877550" cy="4801314"/>
          </a:xfrm>
          <a:prstGeom prst="rect">
            <a:avLst/>
          </a:prstGeom>
        </p:spPr>
        <p:txBody>
          <a:bodyPr wrap="square">
            <a:spAutoFit/>
          </a:bodyPr>
          <a:lstStyle/>
          <a:p>
            <a:r>
              <a:rPr lang="en-US" sz="2100" dirty="0">
                <a:cs typeface="Times New Roman" panose="02020603050405020304" pitchFamily="18" charset="0"/>
              </a:rPr>
              <a:t>Real estate is a popular choice for investment, but it also attracts criminals who use real estate in their illicit activities or to launder their criminal profits.</a:t>
            </a:r>
          </a:p>
          <a:p>
            <a:endParaRPr lang="en-US" sz="2100" dirty="0">
              <a:cs typeface="Times New Roman" panose="02020603050405020304" pitchFamily="18" charset="0"/>
            </a:endParaRPr>
          </a:p>
          <a:p>
            <a:r>
              <a:rPr lang="en-US" sz="2100" dirty="0">
                <a:cs typeface="Times New Roman" panose="02020603050405020304" pitchFamily="18" charset="0"/>
              </a:rPr>
              <a:t>Perpetrators often deceive victims:-</a:t>
            </a:r>
          </a:p>
          <a:p>
            <a:endParaRPr lang="en-US" sz="2100" dirty="0">
              <a:cs typeface="Times New Roman" panose="02020603050405020304" pitchFamily="18" charset="0"/>
            </a:endParaRPr>
          </a:p>
          <a:p>
            <a:pPr marL="742950" lvl="1" indent="-285750">
              <a:buFont typeface="Wingdings" panose="05000000000000000000" pitchFamily="2" charset="2"/>
              <a:buChar char="Ø"/>
            </a:pPr>
            <a:r>
              <a:rPr lang="en-US" sz="2100" dirty="0">
                <a:cs typeface="Times New Roman" panose="02020603050405020304" pitchFamily="18" charset="0"/>
              </a:rPr>
              <a:t> through social media or pose as real estate dealers</a:t>
            </a:r>
          </a:p>
          <a:p>
            <a:pPr lvl="1"/>
            <a:endParaRPr lang="en-US" sz="2100" dirty="0">
              <a:cs typeface="Times New Roman" panose="02020603050405020304" pitchFamily="18" charset="0"/>
            </a:endParaRPr>
          </a:p>
          <a:p>
            <a:pPr marL="742950" lvl="1" indent="-285750">
              <a:buFont typeface="Wingdings" panose="05000000000000000000" pitchFamily="2" charset="2"/>
              <a:buChar char="Ø"/>
            </a:pPr>
            <a:r>
              <a:rPr lang="en-US" sz="2100" dirty="0">
                <a:cs typeface="Times New Roman" panose="02020603050405020304" pitchFamily="18" charset="0"/>
              </a:rPr>
              <a:t>By using fraudulent pretenses to create fictitious operations and obtain funds.</a:t>
            </a:r>
          </a:p>
          <a:p>
            <a:pPr lvl="1"/>
            <a:endParaRPr lang="en-US" sz="2100" dirty="0">
              <a:cs typeface="Times New Roman" panose="02020603050405020304" pitchFamily="18" charset="0"/>
            </a:endParaRPr>
          </a:p>
          <a:p>
            <a:endParaRPr lang="en-US" sz="2100" dirty="0">
              <a:cs typeface="Times New Roman" panose="02020603050405020304" pitchFamily="18" charset="0"/>
            </a:endParaRPr>
          </a:p>
          <a:p>
            <a:r>
              <a:rPr lang="en-US" sz="2100" dirty="0">
                <a:cs typeface="Times New Roman" panose="02020603050405020304" pitchFamily="18" charset="0"/>
              </a:rPr>
              <a:t>The ML threat in the real estate sector exists both nationally and internationally and is assessed as</a:t>
            </a:r>
            <a:r>
              <a:rPr lang="en-US" sz="2100" b="1" dirty="0">
                <a:cs typeface="Times New Roman" panose="02020603050405020304" pitchFamily="18" charset="0"/>
              </a:rPr>
              <a:t> </a:t>
            </a:r>
            <a:r>
              <a:rPr lang="en-US" sz="2100" b="1" dirty="0">
                <a:solidFill>
                  <a:srgbClr val="EED412"/>
                </a:solidFill>
                <a:cs typeface="Times New Roman" panose="02020603050405020304" pitchFamily="18" charset="0"/>
              </a:rPr>
              <a:t>Medium</a:t>
            </a:r>
            <a:r>
              <a:rPr lang="en-US" sz="2100" dirty="0">
                <a:solidFill>
                  <a:srgbClr val="EED412"/>
                </a:solidFill>
                <a:cs typeface="Times New Roman" panose="02020603050405020304" pitchFamily="18" charset="0"/>
              </a:rPr>
              <a:t>.</a:t>
            </a:r>
          </a:p>
          <a:p>
            <a:endParaRPr lang="en-US" dirty="0"/>
          </a:p>
          <a:p>
            <a:endParaRPr lang="en-US" dirty="0"/>
          </a:p>
          <a:p>
            <a:endParaRPr lang="en-US" dirty="0"/>
          </a:p>
        </p:txBody>
      </p:sp>
    </p:spTree>
    <p:extLst>
      <p:ext uri="{BB962C8B-B14F-4D97-AF65-F5344CB8AC3E}">
        <p14:creationId xmlns:p14="http://schemas.microsoft.com/office/powerpoint/2010/main" val="14490955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F921-0765-C025-1310-A5A15B428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0486A-988D-B151-8079-4F71ECDE104E}"/>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                RESIDUAL ML VULNERABILITY RATINGS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Rectangle 2"/>
          <p:cNvSpPr/>
          <p:nvPr/>
        </p:nvSpPr>
        <p:spPr>
          <a:xfrm>
            <a:off x="1219200" y="1962151"/>
            <a:ext cx="10125433" cy="2354491"/>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en-GB" sz="2100" dirty="0">
                <a:cs typeface="Times New Roman" panose="02020603050405020304" pitchFamily="18" charset="0"/>
              </a:rPr>
              <a:t>Following legislative improvements, </a:t>
            </a:r>
            <a:r>
              <a:rPr kumimoji="0" lang="en-GB" sz="2100" b="0" i="0" u="none" strike="noStrike" kern="1200" cap="none" spc="0" normalizeH="0" baseline="0" noProof="0" dirty="0">
                <a:ln>
                  <a:noFill/>
                </a:ln>
                <a:solidFill>
                  <a:prstClr val="black"/>
                </a:solidFill>
                <a:effectLst/>
                <a:uLnTx/>
                <a:uFillTx/>
                <a:cs typeface="Times New Roman" panose="02020603050405020304" pitchFamily="18" charset="0"/>
              </a:rPr>
              <a:t>"Hors Vue du </a:t>
            </a:r>
            <a:r>
              <a:rPr kumimoji="0" lang="en-GB" sz="2100" b="0" i="0" u="none" strike="noStrike" kern="1200" cap="none" spc="0" normalizeH="0" baseline="0" noProof="0" dirty="0" err="1">
                <a:ln>
                  <a:noFill/>
                </a:ln>
                <a:solidFill>
                  <a:prstClr val="black"/>
                </a:solidFill>
                <a:effectLst/>
                <a:uLnTx/>
                <a:uFillTx/>
                <a:cs typeface="Times New Roman" panose="02020603050405020304" pitchFamily="18" charset="0"/>
              </a:rPr>
              <a:t>Notaire</a:t>
            </a:r>
            <a:r>
              <a:rPr kumimoji="0" lang="en-GB" sz="2100" b="0" i="0" u="none" strike="noStrike" kern="1200" cap="none" spc="0" normalizeH="0" baseline="0" noProof="0" dirty="0">
                <a:ln>
                  <a:noFill/>
                </a:ln>
                <a:solidFill>
                  <a:prstClr val="black"/>
                </a:solidFill>
                <a:effectLst/>
                <a:uLnTx/>
                <a:uFillTx/>
                <a:cs typeface="Times New Roman" panose="02020603050405020304" pitchFamily="18" charset="0"/>
              </a:rPr>
              <a:t>" transactions are no longer permitted, and all real estate sales must go through a notary's account.</a:t>
            </a:r>
          </a:p>
          <a:p>
            <a:pPr marL="0" marR="0" lvl="0" indent="0" algn="l" defTabSz="914400" rtl="0" eaLnBrk="1" fontAlgn="auto" latinLnBrk="0" hangingPunct="1">
              <a:spcBef>
                <a:spcPts val="0"/>
              </a:spcBef>
              <a:spcAft>
                <a:spcPts val="0"/>
              </a:spcAft>
              <a:buClrTx/>
              <a:buSzTx/>
              <a:buFontTx/>
              <a:buNone/>
              <a:tabLst/>
              <a:defRPr/>
            </a:pPr>
            <a:endParaRPr lang="en-GB" sz="2100" dirty="0">
              <a:solidFill>
                <a:prstClr val="black"/>
              </a:solidFill>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lang="en-GB" sz="2100" dirty="0">
                <a:solidFill>
                  <a:prstClr val="black"/>
                </a:solidFill>
                <a:cs typeface="Times New Roman" panose="02020603050405020304" pitchFamily="18" charset="0"/>
              </a:rPr>
              <a:t>However</a:t>
            </a:r>
            <a:r>
              <a:rPr lang="en-GB" sz="2100" dirty="0">
                <a:cs typeface="Times New Roman" panose="02020603050405020304" pitchFamily="18" charset="0"/>
              </a:rPr>
              <a:t>, gaps and vulnerabilities persist within the sector.</a:t>
            </a:r>
            <a:endParaRPr lang="en-US" sz="2100" dirty="0">
              <a:cs typeface="Times New Roman" panose="02020603050405020304" pitchFamily="18" charset="0"/>
            </a:endParaRPr>
          </a:p>
          <a:p>
            <a:endParaRPr lang="en-US" sz="2100" dirty="0">
              <a:cs typeface="Times New Roman" panose="02020603050405020304" pitchFamily="18" charset="0"/>
            </a:endParaRPr>
          </a:p>
          <a:p>
            <a:r>
              <a:rPr lang="en-US" sz="2100" dirty="0">
                <a:cs typeface="Times New Roman" panose="02020603050405020304" pitchFamily="18" charset="0"/>
              </a:rPr>
              <a:t>The residual ML vulnerability level was rated as  </a:t>
            </a:r>
            <a:r>
              <a:rPr lang="en-US" sz="2100" b="1" dirty="0">
                <a:solidFill>
                  <a:srgbClr val="C00000"/>
                </a:solidFill>
                <a:cs typeface="Times New Roman" panose="02020603050405020304" pitchFamily="18" charset="0"/>
              </a:rPr>
              <a:t>High</a:t>
            </a:r>
            <a:r>
              <a:rPr lang="en-US" sz="2100" dirty="0">
                <a:cs typeface="Times New Roman" panose="02020603050405020304" pitchFamily="18" charset="0"/>
              </a:rPr>
              <a:t>, highlighting the significant risk of illicit financial activities through real estate transactions.</a:t>
            </a:r>
          </a:p>
        </p:txBody>
      </p:sp>
    </p:spTree>
    <p:extLst>
      <p:ext uri="{BB962C8B-B14F-4D97-AF65-F5344CB8AC3E}">
        <p14:creationId xmlns:p14="http://schemas.microsoft.com/office/powerpoint/2010/main" val="14680471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C035-5756-BFA0-2669-6A2B255DB4D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FCE26AD-8F15-E738-356F-F46928D49968}"/>
              </a:ext>
            </a:extLst>
          </p:cNvPr>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lvl1pPr>
              <a:lnSpc>
                <a:spcPct val="107000"/>
              </a:lnSpc>
              <a:spcBef>
                <a:spcPct val="0"/>
              </a:spcBef>
              <a:buNone/>
              <a:defRPr sz="3200" b="1">
                <a:solidFill>
                  <a:schemeClr val="bg1"/>
                </a:solidFill>
                <a:latin typeface="Bell MT" panose="02020503060305020303" pitchFamily="18" charset="0"/>
                <a:ea typeface="+mj-ea"/>
                <a:cs typeface="Times New Roman" panose="02020603050405020304" pitchFamily="18" charset="0"/>
              </a:defRPr>
            </a:lvl1pPr>
          </a:lstStyle>
          <a:p>
            <a:pPr algn="ctr"/>
            <a:r>
              <a:rPr lang="en-GB" dirty="0"/>
              <a:t>ML RISK ASSOCIATED WITH THE </a:t>
            </a:r>
            <a:r>
              <a:rPr lang="en-GB" sz="3200" b="1" dirty="0">
                <a:solidFill>
                  <a:schemeClr val="bg1"/>
                </a:solidFill>
                <a:latin typeface="Bell MT" panose="02020503060305020303" pitchFamily="18" charset="0"/>
              </a:rPr>
              <a:t>REAL ESTATE SECTOR</a:t>
            </a:r>
            <a:endParaRPr lang="en-GB" dirty="0"/>
          </a:p>
        </p:txBody>
      </p:sp>
      <p:sp>
        <p:nvSpPr>
          <p:cNvPr id="2" name="Rectangle 1"/>
          <p:cNvSpPr/>
          <p:nvPr/>
        </p:nvSpPr>
        <p:spPr>
          <a:xfrm>
            <a:off x="876300" y="1982945"/>
            <a:ext cx="10320849" cy="3970318"/>
          </a:xfrm>
          <a:prstGeom prst="rect">
            <a:avLst/>
          </a:prstGeom>
        </p:spPr>
        <p:txBody>
          <a:bodyPr wrap="square">
            <a:spAutoFit/>
          </a:bodyPr>
          <a:lstStyle/>
          <a:p>
            <a:pPr marR="60325" algn="just"/>
            <a:r>
              <a:rPr lang="en-US" sz="2100" kern="100" dirty="0">
                <a:ea typeface="Calibri" panose="020F0502020204030204" pitchFamily="34" charset="0"/>
                <a:cs typeface="Times New Roman" panose="02020603050405020304" pitchFamily="18" charset="0"/>
              </a:rPr>
              <a:t>Investigation revealed that:-</a:t>
            </a:r>
          </a:p>
          <a:p>
            <a:pPr marR="60325" algn="just"/>
            <a:endParaRPr lang="en-US" sz="2100" kern="100" dirty="0">
              <a:ea typeface="Calibri" panose="020F0502020204030204" pitchFamily="34" charset="0"/>
              <a:cs typeface="Times New Roman" panose="02020603050405020304" pitchFamily="18" charset="0"/>
            </a:endParaRPr>
          </a:p>
          <a:p>
            <a:pPr marL="285750" marR="60325" indent="-285750" algn="just">
              <a:buFont typeface="Wingdings" panose="05000000000000000000" pitchFamily="2" charset="2"/>
              <a:buChar char="Ø"/>
            </a:pPr>
            <a:r>
              <a:rPr lang="en-US" sz="2100" kern="100" dirty="0">
                <a:ea typeface="Calibri" panose="020F0502020204030204" pitchFamily="34" charset="0"/>
                <a:cs typeface="Times New Roman" panose="02020603050405020304" pitchFamily="18" charset="0"/>
              </a:rPr>
              <a:t> drug traffickers used bank loans to purchase bare land and build luxury properties, repaying loans with mixed illicit and legitimate proceeds to obscure the financial trail.</a:t>
            </a:r>
          </a:p>
          <a:p>
            <a:pPr marR="60325" algn="just"/>
            <a:endParaRPr lang="en-US" sz="2100" kern="100" dirty="0">
              <a:ea typeface="Calibri" panose="020F0502020204030204" pitchFamily="34" charset="0"/>
              <a:cs typeface="Times New Roman" panose="02020603050405020304" pitchFamily="18" charset="0"/>
            </a:endParaRPr>
          </a:p>
          <a:p>
            <a:pPr marL="285750" marR="60325" indent="-285750" algn="just">
              <a:buFont typeface="Wingdings" panose="05000000000000000000" pitchFamily="2" charset="2"/>
              <a:buChar char="Ø"/>
            </a:pPr>
            <a:r>
              <a:rPr lang="en-US" sz="2100" kern="100" dirty="0">
                <a:ea typeface="Calibri" panose="020F0502020204030204" pitchFamily="34" charset="0"/>
                <a:cs typeface="Times New Roman" panose="02020603050405020304" pitchFamily="18" charset="0"/>
              </a:rPr>
              <a:t>Foreigners, including high risk clients have acquired properties in Mauritius.</a:t>
            </a:r>
          </a:p>
          <a:p>
            <a:pPr marL="285750" marR="60325" indent="-285750" algn="just">
              <a:buFont typeface="Wingdings" panose="05000000000000000000" pitchFamily="2" charset="2"/>
              <a:buChar char="Ø"/>
            </a:pPr>
            <a:endParaRPr lang="en-GB" sz="2100" kern="100" dirty="0">
              <a:ea typeface="Calibri" panose="020F0502020204030204" pitchFamily="34" charset="0"/>
              <a:cs typeface="Times New Roman" panose="02020603050405020304" pitchFamily="18" charset="0"/>
            </a:endParaRPr>
          </a:p>
          <a:p>
            <a:pPr marR="60325" algn="just"/>
            <a:r>
              <a:rPr lang="en-US" sz="2100" kern="100" dirty="0">
                <a:ea typeface="Calibri" panose="020F0502020204030204" pitchFamily="34" charset="0"/>
                <a:cs typeface="Times New Roman" panose="02020603050405020304" pitchFamily="18" charset="0"/>
              </a:rPr>
              <a:t>Since July 2020, cash transactions for real estate are banned and all transactions must go through notaries, who are reporting persons.</a:t>
            </a:r>
            <a:endParaRPr lang="en-GB" sz="2100" kern="100" dirty="0">
              <a:ea typeface="Calibri" panose="020F0502020204030204" pitchFamily="34" charset="0"/>
              <a:cs typeface="Times New Roman" panose="02020603050405020304" pitchFamily="18" charset="0"/>
            </a:endParaRPr>
          </a:p>
          <a:p>
            <a:pPr marR="60325" algn="just"/>
            <a:endParaRPr lang="en-GB" sz="2100" kern="100" dirty="0">
              <a:ea typeface="Calibri" panose="020F0502020204030204" pitchFamily="34" charset="0"/>
              <a:cs typeface="Times New Roman" panose="02020603050405020304" pitchFamily="18" charset="0"/>
            </a:endParaRPr>
          </a:p>
          <a:p>
            <a:pPr marR="60325" algn="just"/>
            <a:r>
              <a:rPr lang="en-GB" sz="2100" kern="100" dirty="0">
                <a:ea typeface="Calibri" panose="020F0502020204030204" pitchFamily="34" charset="0"/>
                <a:cs typeface="Times New Roman" panose="02020603050405020304" pitchFamily="18" charset="0"/>
              </a:rPr>
              <a:t>Considering ML threat which was rated </a:t>
            </a:r>
            <a:r>
              <a:rPr lang="en-GB" sz="2100" b="1" kern="100" dirty="0">
                <a:solidFill>
                  <a:srgbClr val="EED412"/>
                </a:solidFill>
                <a:ea typeface="Calibri" panose="020F0502020204030204" pitchFamily="34" charset="0"/>
                <a:cs typeface="Times New Roman" panose="02020603050405020304" pitchFamily="18" charset="0"/>
              </a:rPr>
              <a:t>Medium</a:t>
            </a:r>
            <a:r>
              <a:rPr lang="en-GB" sz="2100" b="1" kern="100" dirty="0">
                <a:ea typeface="Calibri" panose="020F0502020204030204" pitchFamily="34" charset="0"/>
                <a:cs typeface="Times New Roman" panose="02020603050405020304" pitchFamily="18" charset="0"/>
              </a:rPr>
              <a:t> </a:t>
            </a:r>
            <a:r>
              <a:rPr lang="en-GB" sz="2100" kern="100" dirty="0">
                <a:ea typeface="Calibri" panose="020F0502020204030204" pitchFamily="34" charset="0"/>
                <a:cs typeface="Times New Roman" panose="02020603050405020304" pitchFamily="18" charset="0"/>
              </a:rPr>
              <a:t>and residual vulnerability level which was rated </a:t>
            </a:r>
            <a:r>
              <a:rPr lang="en-GB" sz="2100" b="1" kern="100" dirty="0">
                <a:solidFill>
                  <a:srgbClr val="C00000"/>
                </a:solidFill>
                <a:ea typeface="Calibri" panose="020F0502020204030204" pitchFamily="34" charset="0"/>
                <a:cs typeface="Times New Roman" panose="02020603050405020304" pitchFamily="18" charset="0"/>
              </a:rPr>
              <a:t>High</a:t>
            </a:r>
            <a:r>
              <a:rPr lang="en-GB" sz="2100" kern="100" dirty="0">
                <a:ea typeface="Calibri" panose="020F0502020204030204" pitchFamily="34" charset="0"/>
                <a:cs typeface="Times New Roman" panose="02020603050405020304" pitchFamily="18" charset="0"/>
              </a:rPr>
              <a:t>, the final ML risk was </a:t>
            </a:r>
            <a:r>
              <a:rPr lang="en-GB" sz="2100" b="1" kern="100" dirty="0">
                <a:solidFill>
                  <a:srgbClr val="FF0000"/>
                </a:solidFill>
                <a:ea typeface="Calibri" panose="020F0502020204030204" pitchFamily="34" charset="0"/>
                <a:cs typeface="Times New Roman" panose="02020603050405020304" pitchFamily="18" charset="0"/>
              </a:rPr>
              <a:t>Medium-High</a:t>
            </a:r>
            <a:r>
              <a:rPr lang="en-GB" sz="2100" b="1" kern="100" dirty="0">
                <a:ea typeface="Calibri" panose="020F0502020204030204" pitchFamily="34" charset="0"/>
                <a:cs typeface="Times New Roman" panose="02020603050405020304" pitchFamily="18" charset="0"/>
              </a:rPr>
              <a:t>.</a:t>
            </a:r>
            <a:endParaRPr lang="en-US" sz="21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542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spcAft>
                <a:spcPts val="0"/>
              </a:spcAft>
            </a:pPr>
            <a:br>
              <a:rPr lang="en-GB" sz="3200" b="1" dirty="0">
                <a:solidFill>
                  <a:schemeClr val="bg1"/>
                </a:solidFill>
                <a:latin typeface="Bell MT" panose="02020503060305020303" pitchFamily="18" charset="0"/>
                <a:cs typeface="Times New Roman" panose="02020603050405020304" pitchFamily="18" charset="0"/>
              </a:rPr>
            </a:br>
            <a:r>
              <a:rPr lang="en-GB" sz="3200" b="1" dirty="0">
                <a:solidFill>
                  <a:schemeClr val="bg1"/>
                </a:solidFill>
                <a:latin typeface="Bell MT" panose="02020503060305020303" pitchFamily="18" charset="0"/>
                <a:cs typeface="Times New Roman" panose="02020603050405020304" pitchFamily="18" charset="0"/>
              </a:rPr>
              <a:t>ENVIRONMENTAL CRIME- ILLEGAL FISHING</a:t>
            </a:r>
            <a:br>
              <a:rPr lang="en-GB" sz="3200" b="1" dirty="0">
                <a:solidFill>
                  <a:schemeClr val="bg1"/>
                </a:solidFill>
                <a:latin typeface="Bell MT" panose="02020503060305020303" pitchFamily="18" charset="0"/>
                <a:cs typeface="Times New Roman" panose="02020603050405020304" pitchFamily="18" charset="0"/>
              </a:rPr>
            </a:br>
            <a:endParaRPr lang="en-GB" sz="3200" dirty="0">
              <a:solidFill>
                <a:schemeClr val="bg1"/>
              </a:solidFill>
              <a:latin typeface="Bell MT" panose="02020503060305020303" pitchFamily="18" charset="0"/>
            </a:endParaRPr>
          </a:p>
        </p:txBody>
      </p:sp>
      <p:sp>
        <p:nvSpPr>
          <p:cNvPr id="3" name="TextBox 2"/>
          <p:cNvSpPr txBox="1"/>
          <p:nvPr/>
        </p:nvSpPr>
        <p:spPr>
          <a:xfrm>
            <a:off x="188686" y="1422400"/>
            <a:ext cx="11684000" cy="26545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Two categories namely those committed in the lagoon and those committed in the high seas within the Mauritian Exclusive Economic Zone</a:t>
            </a:r>
          </a:p>
          <a:p>
            <a:pPr marL="285750" indent="-285750">
              <a:lnSpc>
                <a:spcPct val="150000"/>
              </a:lnSpc>
              <a:buFont typeface="Arial" panose="020B0604020202020204" pitchFamily="34" charset="0"/>
              <a:buChar char="•"/>
            </a:pPr>
            <a:r>
              <a:rPr lang="en-US" sz="2100" dirty="0"/>
              <a:t>Only one instance of illegal fishing detected</a:t>
            </a:r>
          </a:p>
          <a:p>
            <a:pPr marL="342900" indent="-342900">
              <a:buFont typeface="+mj-lt"/>
              <a:buAutoNum type="arabicPeriod" startAt="5"/>
            </a:pPr>
            <a:endParaRPr lang="en-US" dirty="0"/>
          </a:p>
          <a:p>
            <a:endParaRPr lang="en-GB" dirty="0"/>
          </a:p>
          <a:p>
            <a:endParaRPr lang="en-GB" dirty="0"/>
          </a:p>
          <a:p>
            <a:endParaRPr lang="en-GB" dirty="0"/>
          </a:p>
        </p:txBody>
      </p:sp>
    </p:spTree>
    <p:extLst>
      <p:ext uri="{BB962C8B-B14F-4D97-AF65-F5344CB8AC3E}">
        <p14:creationId xmlns:p14="http://schemas.microsoft.com/office/powerpoint/2010/main" val="8959698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7BCC6-6FD8-C538-A2C8-5E570C7BC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173A5-1781-8A10-51FD-2F177E359C43}"/>
              </a:ext>
            </a:extLst>
          </p:cNvPr>
          <p:cNvSpPr>
            <a:spLocks noGrp="1"/>
          </p:cNvSpPr>
          <p:nvPr>
            <p:ph type="title"/>
          </p:nvPr>
        </p:nvSpPr>
        <p:spPr>
          <a:xfrm>
            <a:off x="0" y="23993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REAL ESTATE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638432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ABE67-0F80-0DA2-2BC1-0D9787F4B5CD}"/>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B4453CC5-B103-B613-E887-3D03C2132D5D}"/>
              </a:ext>
            </a:extLst>
          </p:cNvPr>
          <p:cNvSpPr txBox="1">
            <a:spLocks noChangeArrowheads="1"/>
          </p:cNvSpPr>
          <p:nvPr/>
        </p:nvSpPr>
        <p:spPr bwMode="auto">
          <a:xfrm>
            <a:off x="0" y="0"/>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TF THREAT ASSOCIATED WITH THE </a:t>
            </a:r>
            <a:r>
              <a:rPr lang="en-GB" sz="3200" b="1" dirty="0">
                <a:solidFill>
                  <a:schemeClr val="bg1"/>
                </a:solidFill>
                <a:latin typeface="Bell MT" panose="02020503060305020303" pitchFamily="18" charset="0"/>
              </a:rPr>
              <a:t>REAL ESTATE SECTOR</a:t>
            </a:r>
            <a:endParaRPr lang="en-US" dirty="0"/>
          </a:p>
        </p:txBody>
      </p:sp>
      <p:sp>
        <p:nvSpPr>
          <p:cNvPr id="3" name="Rectangle 2"/>
          <p:cNvSpPr/>
          <p:nvPr/>
        </p:nvSpPr>
        <p:spPr>
          <a:xfrm>
            <a:off x="1009650" y="2006222"/>
            <a:ext cx="10187499" cy="2031325"/>
          </a:xfrm>
          <a:prstGeom prst="rect">
            <a:avLst/>
          </a:prstGeom>
        </p:spPr>
        <p:txBody>
          <a:bodyPr wrap="square">
            <a:spAutoFit/>
          </a:bodyPr>
          <a:lstStyle/>
          <a:p>
            <a:endParaRPr lang="en-US" sz="2100" dirty="0">
              <a:latin typeface="Times New Roman" panose="02020603050405020304" pitchFamily="18" charset="0"/>
              <a:cs typeface="Times New Roman" panose="02020603050405020304" pitchFamily="18" charset="0"/>
            </a:endParaRPr>
          </a:p>
          <a:p>
            <a:r>
              <a:rPr lang="en-US" sz="2100" dirty="0">
                <a:cs typeface="Times New Roman" panose="02020603050405020304" pitchFamily="18" charset="0"/>
              </a:rPr>
              <a:t>As at date, there has been no domestic and international intelligence pointing towards the use of the Mauritian real estate sector for TF purposes. There</a:t>
            </a:r>
            <a:r>
              <a:rPr lang="en-US" sz="2100" strike="sngStrike" dirty="0">
                <a:cs typeface="Times New Roman" panose="02020603050405020304" pitchFamily="18" charset="0"/>
              </a:rPr>
              <a:t> </a:t>
            </a:r>
            <a:r>
              <a:rPr lang="en-US" sz="2100" dirty="0">
                <a:cs typeface="Times New Roman" panose="02020603050405020304" pitchFamily="18" charset="0"/>
              </a:rPr>
              <a:t> is also no evidence linking the real estate sector investments with any terrorist groups/ financiers. </a:t>
            </a:r>
          </a:p>
          <a:p>
            <a:endParaRPr lang="en-US" sz="2100" dirty="0">
              <a:cs typeface="Times New Roman" panose="02020603050405020304" pitchFamily="18" charset="0"/>
            </a:endParaRPr>
          </a:p>
          <a:p>
            <a:r>
              <a:rPr lang="en-US" sz="2100" dirty="0">
                <a:cs typeface="Times New Roman" panose="02020603050405020304" pitchFamily="18" charset="0"/>
              </a:rPr>
              <a:t>Hence, the TF threat in this sector is rated </a:t>
            </a:r>
            <a:r>
              <a:rPr lang="en-US" sz="2100" b="1" dirty="0">
                <a:solidFill>
                  <a:schemeClr val="accent6">
                    <a:lumMod val="75000"/>
                  </a:schemeClr>
                </a:solidFill>
                <a:cs typeface="Times New Roman" panose="02020603050405020304" pitchFamily="18" charset="0"/>
              </a:rPr>
              <a:t>Low.</a:t>
            </a:r>
          </a:p>
        </p:txBody>
      </p:sp>
    </p:spTree>
    <p:extLst>
      <p:ext uri="{BB962C8B-B14F-4D97-AF65-F5344CB8AC3E}">
        <p14:creationId xmlns:p14="http://schemas.microsoft.com/office/powerpoint/2010/main" val="563037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7DDD-2CA5-2575-EB5D-A1E5081C1552}"/>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B1B97B99-199E-505B-4E8C-310C23C64964}"/>
              </a:ext>
            </a:extLst>
          </p:cNvPr>
          <p:cNvSpPr txBox="1">
            <a:spLocks noChangeArrowheads="1"/>
          </p:cNvSpPr>
          <p:nvPr/>
        </p:nvSpPr>
        <p:spPr bwMode="auto">
          <a:xfrm>
            <a:off x="-1" y="-58057"/>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RESIDUAL TF VULNERABILITY</a:t>
            </a:r>
          </a:p>
        </p:txBody>
      </p:sp>
      <p:sp>
        <p:nvSpPr>
          <p:cNvPr id="2" name="Rectangle 1"/>
          <p:cNvSpPr/>
          <p:nvPr/>
        </p:nvSpPr>
        <p:spPr>
          <a:xfrm>
            <a:off x="742950" y="1462071"/>
            <a:ext cx="10395206" cy="3647152"/>
          </a:xfrm>
          <a:prstGeom prst="rect">
            <a:avLst/>
          </a:prstGeom>
        </p:spPr>
        <p:txBody>
          <a:bodyPr wrap="square">
            <a:spAutoFit/>
          </a:bodyPr>
          <a:lstStyle/>
          <a:p>
            <a:endParaRPr lang="en-US" sz="2100" dirty="0">
              <a:cs typeface="Times New Roman" panose="02020603050405020304" pitchFamily="18" charset="0"/>
            </a:endParaRPr>
          </a:p>
          <a:p>
            <a:pPr algn="just"/>
            <a:r>
              <a:rPr lang="en-GB" sz="2100" dirty="0">
                <a:cs typeface="Times New Roman" panose="02020603050405020304" pitchFamily="18" charset="0"/>
              </a:rPr>
              <a:t>Although no direct evidence of TF cases was observed during the review period, vulnerabilities exist primarily due to:-</a:t>
            </a:r>
          </a:p>
          <a:p>
            <a:pPr algn="just"/>
            <a:endParaRPr lang="en-GB" sz="2100" dirty="0">
              <a:cs typeface="Times New Roman" panose="02020603050405020304" pitchFamily="18" charset="0"/>
            </a:endParaRPr>
          </a:p>
          <a:p>
            <a:pPr marL="742950" lvl="1" indent="-285750" algn="just">
              <a:buFont typeface="Arial" panose="020B0604020202020204" pitchFamily="34" charset="0"/>
              <a:buChar char="•"/>
            </a:pPr>
            <a:r>
              <a:rPr lang="en-GB" sz="2100" dirty="0">
                <a:cs typeface="Times New Roman" panose="02020603050405020304" pitchFamily="18" charset="0"/>
              </a:rPr>
              <a:t>the attractiveness to global investors, </a:t>
            </a:r>
          </a:p>
          <a:p>
            <a:pPr marL="742950" lvl="1" indent="-285750" algn="just">
              <a:buFont typeface="Arial" panose="020B0604020202020204" pitchFamily="34" charset="0"/>
              <a:buChar char="•"/>
            </a:pPr>
            <a:r>
              <a:rPr lang="en-GB" sz="2100" dirty="0">
                <a:cs typeface="Times New Roman" panose="02020603050405020304" pitchFamily="18" charset="0"/>
              </a:rPr>
              <a:t>use of intermediaries, </a:t>
            </a:r>
          </a:p>
          <a:p>
            <a:pPr marL="742950" lvl="1" indent="-285750" algn="just">
              <a:buFont typeface="Arial" panose="020B0604020202020204" pitchFamily="34" charset="0"/>
              <a:buChar char="•"/>
            </a:pPr>
            <a:r>
              <a:rPr lang="en-GB" sz="2100" dirty="0">
                <a:cs typeface="Times New Roman" panose="02020603050405020304" pitchFamily="18" charset="0"/>
              </a:rPr>
              <a:t>high-value transactions, and</a:t>
            </a:r>
          </a:p>
          <a:p>
            <a:pPr marL="742950" lvl="1" indent="-285750" algn="just">
              <a:buFont typeface="Arial" panose="020B0604020202020204" pitchFamily="34" charset="0"/>
              <a:buChar char="•"/>
            </a:pPr>
            <a:r>
              <a:rPr lang="en-GB" sz="2100" dirty="0">
                <a:cs typeface="Times New Roman" panose="02020603050405020304" pitchFamily="18" charset="0"/>
              </a:rPr>
              <a:t>the existence of TF threats at national and international levels.</a:t>
            </a:r>
            <a:endParaRPr lang="en-US" sz="2100" dirty="0">
              <a:cs typeface="Times New Roman" panose="02020603050405020304" pitchFamily="18" charset="0"/>
            </a:endParaRPr>
          </a:p>
          <a:p>
            <a:pPr algn="just"/>
            <a:endParaRPr lang="en-US" sz="2100" dirty="0">
              <a:cs typeface="Times New Roman" panose="02020603050405020304" pitchFamily="18" charset="0"/>
            </a:endParaRPr>
          </a:p>
          <a:p>
            <a:pPr algn="just"/>
            <a:r>
              <a:rPr lang="en-US" sz="2100" dirty="0">
                <a:cs typeface="Times New Roman" panose="02020603050405020304" pitchFamily="18" charset="0"/>
              </a:rPr>
              <a:t>The residual TF vulnerability of the Real Estate Sector to terrorism financing was rated </a:t>
            </a:r>
            <a:r>
              <a:rPr lang="en-US" sz="2100" b="1" dirty="0">
                <a:solidFill>
                  <a:srgbClr val="FFCC00"/>
                </a:solidFill>
                <a:cs typeface="Times New Roman" panose="02020603050405020304" pitchFamily="18" charset="0"/>
              </a:rPr>
              <a:t>Medium. </a:t>
            </a:r>
          </a:p>
        </p:txBody>
      </p:sp>
    </p:spTree>
    <p:extLst>
      <p:ext uri="{BB962C8B-B14F-4D97-AF65-F5344CB8AC3E}">
        <p14:creationId xmlns:p14="http://schemas.microsoft.com/office/powerpoint/2010/main" val="14125317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973CC-32DE-3BC1-BD5E-784E580145F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B497F85-B952-66D9-FEB7-AFE292913180}"/>
              </a:ext>
            </a:extLst>
          </p:cNvPr>
          <p:cNvSpPr txBox="1">
            <a:spLocks/>
          </p:cNvSpPr>
          <p:nvPr/>
        </p:nvSpPr>
        <p:spPr>
          <a:xfrm>
            <a:off x="0"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dirty="0"/>
              <a:t>TF RISK ASSOCIATED WITH THE </a:t>
            </a:r>
            <a:r>
              <a:rPr lang="en-GB" sz="3600" b="1" dirty="0">
                <a:solidFill>
                  <a:schemeClr val="bg1"/>
                </a:solidFill>
                <a:latin typeface="Bell MT" panose="02020503060305020303" pitchFamily="18" charset="0"/>
              </a:rPr>
              <a:t>REAL ESTATE SECTOR</a:t>
            </a:r>
            <a:endParaRPr lang="en-GB" dirty="0"/>
          </a:p>
        </p:txBody>
      </p:sp>
      <p:sp>
        <p:nvSpPr>
          <p:cNvPr id="6" name="Rectangle 5"/>
          <p:cNvSpPr/>
          <p:nvPr/>
        </p:nvSpPr>
        <p:spPr>
          <a:xfrm>
            <a:off x="895350" y="2121173"/>
            <a:ext cx="10096500" cy="3000821"/>
          </a:xfrm>
          <a:prstGeom prst="rect">
            <a:avLst/>
          </a:prstGeom>
        </p:spPr>
        <p:txBody>
          <a:bodyPr wrap="square">
            <a:spAutoFit/>
          </a:bodyPr>
          <a:lstStyle/>
          <a:p>
            <a:r>
              <a:rPr lang="en-US" sz="2100" dirty="0">
                <a:cs typeface="Times New Roman" panose="02020603050405020304" pitchFamily="18" charset="0"/>
              </a:rPr>
              <a:t>For the period 2018-2022, no TF cases were identified for the Real Estate Sector.</a:t>
            </a:r>
          </a:p>
          <a:p>
            <a:endParaRPr lang="en-US" sz="2100" dirty="0">
              <a:cs typeface="Times New Roman" panose="02020603050405020304" pitchFamily="18" charset="0"/>
            </a:endParaRPr>
          </a:p>
          <a:p>
            <a:r>
              <a:rPr lang="en-US" sz="2100" dirty="0">
                <a:cs typeface="Times New Roman" panose="02020603050405020304" pitchFamily="18" charset="0"/>
              </a:rPr>
              <a:t> The sector has been subject to regular and intensive outreach between 2020-2022. </a:t>
            </a:r>
          </a:p>
          <a:p>
            <a:endParaRPr lang="en-US" sz="2100" dirty="0">
              <a:cs typeface="Times New Roman" panose="02020603050405020304" pitchFamily="18" charset="0"/>
            </a:endParaRPr>
          </a:p>
          <a:p>
            <a:r>
              <a:rPr lang="en-US" sz="2100" dirty="0">
                <a:cs typeface="Times New Roman" panose="02020603050405020304" pitchFamily="18" charset="0"/>
              </a:rPr>
              <a:t>Considering that the TF Threat associated with the Real Estate Sector was rated as </a:t>
            </a:r>
            <a:r>
              <a:rPr lang="en-US" sz="2100" b="1" dirty="0">
                <a:solidFill>
                  <a:schemeClr val="accent6">
                    <a:lumMod val="75000"/>
                  </a:schemeClr>
                </a:solidFill>
                <a:cs typeface="Times New Roman" panose="02020603050405020304" pitchFamily="18" charset="0"/>
              </a:rPr>
              <a:t>Low</a:t>
            </a:r>
            <a:r>
              <a:rPr lang="en-US" sz="2100" dirty="0">
                <a:solidFill>
                  <a:schemeClr val="accent6">
                    <a:lumMod val="75000"/>
                  </a:schemeClr>
                </a:solidFill>
                <a:cs typeface="Times New Roman" panose="02020603050405020304" pitchFamily="18" charset="0"/>
              </a:rPr>
              <a:t> </a:t>
            </a:r>
            <a:r>
              <a:rPr lang="en-US" sz="2100" dirty="0">
                <a:cs typeface="Times New Roman" panose="02020603050405020304" pitchFamily="18" charset="0"/>
              </a:rPr>
              <a:t>while the residual TF vulnerability level was assessed as </a:t>
            </a:r>
            <a:r>
              <a:rPr lang="en-US" sz="2100" b="1" dirty="0">
                <a:solidFill>
                  <a:srgbClr val="EED412"/>
                </a:solidFill>
                <a:cs typeface="Times New Roman" panose="02020603050405020304" pitchFamily="18" charset="0"/>
              </a:rPr>
              <a:t>Medium</a:t>
            </a:r>
            <a:r>
              <a:rPr lang="en-US" sz="2100" dirty="0">
                <a:solidFill>
                  <a:srgbClr val="EED412"/>
                </a:solidFill>
                <a:cs typeface="Times New Roman" panose="02020603050405020304" pitchFamily="18" charset="0"/>
              </a:rPr>
              <a:t>.</a:t>
            </a:r>
            <a:r>
              <a:rPr lang="en-US" sz="2100" dirty="0">
                <a:cs typeface="Times New Roman" panose="02020603050405020304" pitchFamily="18" charset="0"/>
              </a:rPr>
              <a:t> </a:t>
            </a:r>
          </a:p>
          <a:p>
            <a:endParaRPr lang="en-US" sz="2100" dirty="0">
              <a:cs typeface="Times New Roman" panose="02020603050405020304" pitchFamily="18" charset="0"/>
            </a:endParaRPr>
          </a:p>
          <a:p>
            <a:endParaRPr lang="en-US" sz="2100" dirty="0">
              <a:cs typeface="Times New Roman" panose="02020603050405020304" pitchFamily="18" charset="0"/>
            </a:endParaRPr>
          </a:p>
          <a:p>
            <a:r>
              <a:rPr lang="en-US" sz="2100" dirty="0">
                <a:cs typeface="Times New Roman" panose="02020603050405020304" pitchFamily="18" charset="0"/>
              </a:rPr>
              <a:t>The TF risk was rated as </a:t>
            </a:r>
            <a:r>
              <a:rPr lang="en-US" sz="2100" b="1" dirty="0">
                <a:solidFill>
                  <a:schemeClr val="accent6"/>
                </a:solidFill>
                <a:cs typeface="Times New Roman" panose="02020603050405020304" pitchFamily="18" charset="0"/>
              </a:rPr>
              <a:t>Medium-Low.</a:t>
            </a:r>
            <a:r>
              <a:rPr lang="en-US" sz="2100" b="1" dirty="0">
                <a:cs typeface="Times New Roman" panose="02020603050405020304" pitchFamily="18" charset="0"/>
              </a:rPr>
              <a:t> </a:t>
            </a:r>
          </a:p>
        </p:txBody>
      </p:sp>
    </p:spTree>
    <p:extLst>
      <p:ext uri="{BB962C8B-B14F-4D97-AF65-F5344CB8AC3E}">
        <p14:creationId xmlns:p14="http://schemas.microsoft.com/office/powerpoint/2010/main" val="3588776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24E76-A644-2BF2-7EDC-3C4ACE3C2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F2476-ABDA-E695-965C-C91D27CC7EE6}"/>
              </a:ext>
            </a:extLst>
          </p:cNvPr>
          <p:cNvSpPr>
            <a:spLocks noGrp="1"/>
          </p:cNvSpPr>
          <p:nvPr>
            <p:ph type="title"/>
          </p:nvPr>
        </p:nvSpPr>
        <p:spPr>
          <a:xfrm>
            <a:off x="0" y="2339926"/>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DPMS (JEWELLERY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7942184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6275-B59F-20E7-01F5-074360900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38A54-A025-A8E6-E7E0-F1964042E20A}"/>
              </a:ext>
            </a:extLst>
          </p:cNvPr>
          <p:cNvSpPr>
            <a:spLocks noGrp="1"/>
          </p:cNvSpPr>
          <p:nvPr>
            <p:ph type="title"/>
          </p:nvPr>
        </p:nvSpPr>
        <p:spPr>
          <a:xfrm>
            <a:off x="0" y="-14747"/>
            <a:ext cx="12192000" cy="1132348"/>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rPr>
              <a:t>OVERVIEW OF THE JEWELLERY SECTOR</a:t>
            </a:r>
          </a:p>
        </p:txBody>
      </p:sp>
      <p:sp>
        <p:nvSpPr>
          <p:cNvPr id="3" name="Rectangle 2">
            <a:extLst>
              <a:ext uri="{FF2B5EF4-FFF2-40B4-BE49-F238E27FC236}">
                <a16:creationId xmlns:a16="http://schemas.microsoft.com/office/drawing/2014/main" id="{D1C33BAD-3CCC-2DA2-28CE-8FB66F443E8D}"/>
              </a:ext>
            </a:extLst>
          </p:cNvPr>
          <p:cNvSpPr/>
          <p:nvPr/>
        </p:nvSpPr>
        <p:spPr>
          <a:xfrm>
            <a:off x="1255594" y="2019868"/>
            <a:ext cx="9253182" cy="3924151"/>
          </a:xfrm>
          <a:prstGeom prst="rect">
            <a:avLst/>
          </a:prstGeom>
        </p:spPr>
        <p:txBody>
          <a:bodyPr wrap="square">
            <a:spAutoFit/>
          </a:bodyPr>
          <a:lstStyle/>
          <a:p>
            <a:pPr marL="285750" indent="-285750" algn="just">
              <a:buFont typeface="Arial" panose="020B0604020202020204" pitchFamily="34" charset="0"/>
              <a:buChar char="•"/>
            </a:pPr>
            <a:r>
              <a:rPr lang="en-US" sz="2100" dirty="0">
                <a:cs typeface="Times New Roman" panose="02020603050405020304" pitchFamily="18" charset="0"/>
              </a:rPr>
              <a:t>The sector </a:t>
            </a:r>
            <a:r>
              <a:rPr lang="en-US" sz="2100" dirty="0">
                <a:effectLst/>
                <a:ea typeface="Calibri" panose="020F0502020204030204" pitchFamily="34" charset="0"/>
              </a:rPr>
              <a:t>has grown to become the top third manufacturing sector in the country and has a direct contribution to Mauritius GDP on an average of 0.4% for the period 2018-2022.</a:t>
            </a: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dirty="0">
                <a:cs typeface="Times New Roman" panose="02020603050405020304" pitchFamily="18" charset="0"/>
              </a:rPr>
              <a:t>The sector includes around </a:t>
            </a:r>
            <a:r>
              <a:rPr lang="en-US" sz="2100" b="1" dirty="0">
                <a:cs typeface="Times New Roman" panose="02020603050405020304" pitchFamily="18" charset="0"/>
              </a:rPr>
              <a:t>319</a:t>
            </a:r>
            <a:r>
              <a:rPr lang="en-US" sz="2100" dirty="0">
                <a:cs typeface="Times New Roman" panose="02020603050405020304" pitchFamily="18" charset="0"/>
              </a:rPr>
              <a:t> reporting persons as of August 2022.</a:t>
            </a: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dirty="0">
                <a:effectLst/>
                <a:ea typeface="Calibri" panose="020F0502020204030204" pitchFamily="34" charset="0"/>
              </a:rPr>
              <a:t>The </a:t>
            </a:r>
            <a:r>
              <a:rPr lang="en-US" sz="2100" dirty="0" err="1">
                <a:effectLst/>
                <a:ea typeface="Calibri" panose="020F0502020204030204" pitchFamily="34" charset="0"/>
              </a:rPr>
              <a:t>Jewellery</a:t>
            </a:r>
            <a:r>
              <a:rPr lang="en-US" sz="2100" dirty="0">
                <a:effectLst/>
                <a:ea typeface="Calibri" panose="020F0502020204030204" pitchFamily="34" charset="0"/>
              </a:rPr>
              <a:t> Act regulates the dealings (purchase, manufacture and sales) in precious metals, namely, gold, silver, palladium and platinum and </a:t>
            </a:r>
            <a:r>
              <a:rPr lang="en-US" sz="2100" dirty="0" err="1">
                <a:effectLst/>
                <a:ea typeface="Calibri" panose="020F0502020204030204" pitchFamily="34" charset="0"/>
              </a:rPr>
              <a:t>jewellery</a:t>
            </a:r>
            <a:r>
              <a:rPr lang="en-US" sz="2100" dirty="0">
                <a:effectLst/>
                <a:ea typeface="Calibri" panose="020F0502020204030204" pitchFamily="34" charset="0"/>
              </a:rPr>
              <a:t> made from these precious metals, and of precious and semi-precious stones for DPMS</a:t>
            </a:r>
            <a:r>
              <a:rPr lang="en-US" sz="2100" dirty="0">
                <a:cs typeface="Times New Roman" panose="02020603050405020304" pitchFamily="18" charset="0"/>
              </a:rPr>
              <a:t>.</a:t>
            </a: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dirty="0">
                <a:cs typeface="Times New Roman" panose="02020603050405020304" pitchFamily="18" charset="0"/>
              </a:rPr>
              <a:t>It faces a </a:t>
            </a:r>
            <a:r>
              <a:rPr lang="en-US" sz="2100" b="1" dirty="0">
                <a:solidFill>
                  <a:srgbClr val="FF0000"/>
                </a:solidFill>
                <a:cs typeface="Times New Roman" panose="02020603050405020304" pitchFamily="18" charset="0"/>
              </a:rPr>
              <a:t>Medium-High</a:t>
            </a:r>
            <a:r>
              <a:rPr lang="en-US" sz="2100" dirty="0">
                <a:cs typeface="Times New Roman" panose="02020603050405020304" pitchFamily="18" charset="0"/>
              </a:rPr>
              <a:t> </a:t>
            </a:r>
            <a:r>
              <a:rPr lang="en-US" sz="2100" b="1" dirty="0">
                <a:cs typeface="Times New Roman" panose="02020603050405020304" pitchFamily="18" charset="0"/>
              </a:rPr>
              <a:t>ML risk.</a:t>
            </a:r>
            <a:endParaRPr lang="en-US" sz="2100" dirty="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2451436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9FE62-2BEC-BF76-2A80-EC0F24012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E92CB-F02E-EDD5-D8D3-8499CF5541B6}"/>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r>
              <a:rPr lang="en-US" sz="3200" b="1" dirty="0">
                <a:solidFill>
                  <a:schemeClr val="bg1"/>
                </a:solidFill>
                <a:latin typeface="Bell MT" panose="02020503060305020303" pitchFamily="18" charset="0"/>
                <a:cs typeface="Times New Roman" panose="02020603050405020304" pitchFamily="18" charset="0"/>
              </a:rPr>
              <a:t>ML THREAT ASSOCIATED WITH THE </a:t>
            </a:r>
            <a:r>
              <a:rPr lang="en-GB" sz="3200" b="1" dirty="0">
                <a:solidFill>
                  <a:schemeClr val="bg1"/>
                </a:solidFill>
                <a:latin typeface="Bell MT" panose="02020503060305020303" pitchFamily="18" charset="0"/>
              </a:rPr>
              <a:t>JEWELLERY SECTOR</a:t>
            </a:r>
            <a:endParaRPr lang="en-GB" sz="3200" b="1" dirty="0">
              <a:solidFill>
                <a:schemeClr val="bg1"/>
              </a:solidFill>
              <a:latin typeface="Bell MT" panose="02020503060305020303"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4003FBF-B7D2-3027-639F-CCC46B05B199}"/>
              </a:ext>
            </a:extLst>
          </p:cNvPr>
          <p:cNvSpPr/>
          <p:nvPr/>
        </p:nvSpPr>
        <p:spPr>
          <a:xfrm>
            <a:off x="1255594" y="2019868"/>
            <a:ext cx="9253182" cy="3924151"/>
          </a:xfrm>
          <a:prstGeom prst="rect">
            <a:avLst/>
          </a:prstGeom>
        </p:spPr>
        <p:txBody>
          <a:bodyPr wrap="square">
            <a:spAutoFit/>
          </a:bodyPr>
          <a:lstStyle/>
          <a:p>
            <a:pPr marL="285750" indent="-285750" algn="just">
              <a:buFont typeface="Arial" panose="020B0604020202020204" pitchFamily="34" charset="0"/>
              <a:buChar char="•"/>
            </a:pPr>
            <a:r>
              <a:rPr lang="x-none" sz="2100" kern="0" dirty="0">
                <a:solidFill>
                  <a:srgbClr val="000000"/>
                </a:solidFill>
                <a:effectLst/>
                <a:ea typeface="Times New Roman" panose="02020603050405020304" pitchFamily="18" charset="0"/>
              </a:rPr>
              <a:t>Recent drug trafficking cases being investigated by LEAs, indicated possible lifestyle laundering in the jewellery sector whereby they were in possession of jewellery and precious stones up</a:t>
            </a:r>
            <a:r>
              <a:rPr lang="en-GB" sz="2100" kern="0" dirty="0">
                <a:solidFill>
                  <a:srgbClr val="000000"/>
                </a:solidFill>
                <a:effectLst/>
                <a:ea typeface="Times New Roman" panose="02020603050405020304" pitchFamily="18" charset="0"/>
              </a:rPr>
              <a:t>.</a:t>
            </a:r>
            <a:r>
              <a:rPr lang="x-none" sz="2100" kern="0" dirty="0">
                <a:solidFill>
                  <a:srgbClr val="000000"/>
                </a:solidFill>
                <a:effectLst/>
                <a:ea typeface="Times New Roman" panose="02020603050405020304" pitchFamily="18" charset="0"/>
              </a:rPr>
              <a:t> </a:t>
            </a:r>
            <a:endParaRPr lang="en-GB" sz="2100" kern="0" dirty="0">
              <a:solidFill>
                <a:srgbClr val="000000"/>
              </a:solidFill>
              <a:effectLst/>
              <a:ea typeface="Times New Roman" panose="02020603050405020304" pitchFamily="18" charset="0"/>
            </a:endParaRP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GB" sz="2100" kern="0" dirty="0">
                <a:ea typeface="Calibri" panose="020F0502020204030204" pitchFamily="34" charset="0"/>
              </a:rPr>
              <a:t>P</a:t>
            </a:r>
            <a:r>
              <a:rPr lang="x-none" sz="2100" kern="0" dirty="0">
                <a:effectLst/>
                <a:ea typeface="Calibri" panose="020F0502020204030204" pitchFamily="34" charset="0"/>
              </a:rPr>
              <a:t>art of the ill-gotten gains of the traffickers was spent on expensive items to display signs of wealth/status</a:t>
            </a:r>
            <a:r>
              <a:rPr lang="en-GB" sz="2100" kern="0" dirty="0">
                <a:effectLst/>
                <a:ea typeface="Calibri" panose="020F0502020204030204" pitchFamily="34" charset="0"/>
              </a:rPr>
              <a:t>. </a:t>
            </a:r>
          </a:p>
          <a:p>
            <a:pPr marL="285750" indent="-285750" algn="just">
              <a:buFont typeface="Arial" panose="020B0604020202020204" pitchFamily="34" charset="0"/>
              <a:buChar char="•"/>
            </a:pPr>
            <a:endParaRPr lang="en-GB" sz="2100" kern="0" dirty="0">
              <a:ea typeface="Calibri" panose="020F0502020204030204" pitchFamily="34" charset="0"/>
            </a:endParaRPr>
          </a:p>
          <a:p>
            <a:pPr marL="285750" indent="-285750" algn="just">
              <a:buFont typeface="Arial" panose="020B0604020202020204" pitchFamily="34" charset="0"/>
              <a:buChar char="•"/>
            </a:pPr>
            <a:r>
              <a:rPr lang="en-GB" sz="2100" kern="0" dirty="0">
                <a:ea typeface="Calibri" panose="020F0502020204030204" pitchFamily="34" charset="0"/>
              </a:rPr>
              <a:t>I</a:t>
            </a:r>
            <a:r>
              <a:rPr lang="x-none" sz="2100" kern="0" dirty="0">
                <a:effectLst/>
                <a:ea typeface="Calibri" panose="020F0502020204030204" pitchFamily="34" charset="0"/>
              </a:rPr>
              <a:t>nvestigation have also revealed that suspects were involved in the business of illegal money lender and taking properties and jewels as collateral. </a:t>
            </a:r>
            <a:endParaRPr lang="en-GB" sz="2100" kern="0" dirty="0">
              <a:effectLst/>
              <a:ea typeface="Calibri" panose="020F0502020204030204" pitchFamily="34" charset="0"/>
            </a:endParaRPr>
          </a:p>
          <a:p>
            <a:pPr algn="just"/>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dirty="0">
                <a:cs typeface="Times New Roman" panose="02020603050405020304" pitchFamily="18" charset="0"/>
              </a:rPr>
              <a:t>It faces a </a:t>
            </a:r>
            <a:r>
              <a:rPr lang="en-US" sz="2100" b="1" dirty="0">
                <a:solidFill>
                  <a:srgbClr val="FF0000"/>
                </a:solidFill>
                <a:cs typeface="Times New Roman" panose="02020603050405020304" pitchFamily="18" charset="0"/>
              </a:rPr>
              <a:t>Medium-High</a:t>
            </a:r>
            <a:r>
              <a:rPr lang="en-US" sz="2100" dirty="0">
                <a:cs typeface="Times New Roman" panose="02020603050405020304" pitchFamily="18" charset="0"/>
              </a:rPr>
              <a:t> ML threat</a:t>
            </a:r>
            <a:r>
              <a:rPr lang="en-US" sz="2100" b="1" dirty="0">
                <a:cs typeface="Times New Roman" panose="02020603050405020304" pitchFamily="18" charset="0"/>
              </a:rPr>
              <a:t>.</a:t>
            </a:r>
            <a:endParaRPr lang="en-US" sz="2100" dirty="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828843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5DCA-CB13-AB1D-2AA7-CD3EF383D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030EA-377A-7125-276B-669DCD76F3FE}"/>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                 RESIDUAL ML VULNERABILITY RATINGS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24111F-E174-BAD8-E2A1-E428F4920890}"/>
              </a:ext>
            </a:extLst>
          </p:cNvPr>
          <p:cNvSpPr txBox="1"/>
          <p:nvPr/>
        </p:nvSpPr>
        <p:spPr>
          <a:xfrm>
            <a:off x="1019175" y="2347436"/>
            <a:ext cx="10153650" cy="1384995"/>
          </a:xfrm>
          <a:prstGeom prst="rect">
            <a:avLst/>
          </a:prstGeom>
          <a:noFill/>
        </p:spPr>
        <p:txBody>
          <a:bodyPr wrap="square">
            <a:spAutoFit/>
          </a:bodyPr>
          <a:lstStyle/>
          <a:p>
            <a:pPr algn="just"/>
            <a:r>
              <a:rPr lang="en-GB" sz="2100" kern="100" dirty="0">
                <a:ea typeface="Calibri" panose="020F0502020204030204" pitchFamily="34" charset="0"/>
                <a:cs typeface="Arial" panose="020B0604020202020204" pitchFamily="34" charset="0"/>
              </a:rPr>
              <a:t>As per statistics gathered, there were few ML cases in which the DPMS was involved, and they are still under investigation. The DPMS  remains vulnerable to Trade-Based Money Laundering and over/under invoicing justifying the residual ML vulnerability level of </a:t>
            </a:r>
            <a:r>
              <a:rPr lang="en-GB" sz="2100" b="1" kern="100" dirty="0">
                <a:solidFill>
                  <a:srgbClr val="FFCC00"/>
                </a:solidFill>
                <a:ea typeface="Calibri" panose="020F0502020204030204" pitchFamily="34" charset="0"/>
                <a:cs typeface="Arial" panose="020B0604020202020204" pitchFamily="34" charset="0"/>
              </a:rPr>
              <a:t>Medium</a:t>
            </a:r>
            <a:r>
              <a:rPr lang="en-GB" sz="2100" kern="100" dirty="0">
                <a:solidFill>
                  <a:srgbClr val="FFCC00"/>
                </a:solidFill>
                <a:ea typeface="Calibri" panose="020F0502020204030204" pitchFamily="34" charset="0"/>
                <a:cs typeface="Arial" panose="020B0604020202020204" pitchFamily="34" charset="0"/>
              </a:rPr>
              <a:t>.</a:t>
            </a:r>
            <a:endParaRPr lang="x-none" sz="2100" kern="100" dirty="0">
              <a:solidFill>
                <a:srgbClr val="FFCC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97583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D373-6D21-EF07-3817-4C9AB0A7CEB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1FCC048-EC0E-04F4-A3E0-B366EEAF8D9A}"/>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lvl1pPr>
              <a:lnSpc>
                <a:spcPct val="107000"/>
              </a:lnSpc>
              <a:spcBef>
                <a:spcPct val="0"/>
              </a:spcBef>
              <a:buNone/>
              <a:defRPr sz="3200" b="1">
                <a:solidFill>
                  <a:schemeClr val="bg1"/>
                </a:solidFill>
                <a:latin typeface="Bell MT" panose="02020503060305020303" pitchFamily="18" charset="0"/>
                <a:ea typeface="+mj-ea"/>
                <a:cs typeface="Times New Roman" panose="02020603050405020304" pitchFamily="18" charset="0"/>
              </a:defRPr>
            </a:lvl1pPr>
          </a:lstStyle>
          <a:p>
            <a:r>
              <a:rPr lang="en-GB" dirty="0"/>
              <a:t>    ML RISK ASSOCIATED WITH THE </a:t>
            </a:r>
            <a:r>
              <a:rPr lang="en-GB" sz="3200" b="1" dirty="0">
                <a:solidFill>
                  <a:schemeClr val="bg1"/>
                </a:solidFill>
                <a:latin typeface="Bell MT" panose="02020503060305020303" pitchFamily="18" charset="0"/>
              </a:rPr>
              <a:t>JEWELLERY SECTOR</a:t>
            </a:r>
            <a:endParaRPr lang="en-GB" dirty="0"/>
          </a:p>
        </p:txBody>
      </p:sp>
      <p:sp>
        <p:nvSpPr>
          <p:cNvPr id="7" name="TextBox 6">
            <a:extLst>
              <a:ext uri="{FF2B5EF4-FFF2-40B4-BE49-F238E27FC236}">
                <a16:creationId xmlns:a16="http://schemas.microsoft.com/office/drawing/2014/main" id="{B2D11D65-0E47-A3B4-7CFA-9BC87A247473}"/>
              </a:ext>
            </a:extLst>
          </p:cNvPr>
          <p:cNvSpPr txBox="1"/>
          <p:nvPr/>
        </p:nvSpPr>
        <p:spPr>
          <a:xfrm>
            <a:off x="1078648" y="1690498"/>
            <a:ext cx="10034704" cy="3318857"/>
          </a:xfrm>
          <a:prstGeom prst="rect">
            <a:avLst/>
          </a:prstGeom>
          <a:noFill/>
        </p:spPr>
        <p:txBody>
          <a:bodyPr wrap="square">
            <a:spAutoFit/>
          </a:bodyPr>
          <a:lstStyle/>
          <a:p>
            <a:pPr marL="285750" indent="-285750" algn="just">
              <a:spcAft>
                <a:spcPts val="800"/>
              </a:spcAft>
              <a:buFont typeface="Arial" panose="020B0604020202020204" pitchFamily="34" charset="0"/>
              <a:buChar char="•"/>
            </a:pPr>
            <a:endParaRPr lang="en-GB" kern="100" dirty="0">
              <a:ea typeface="Calibri" panose="020F0502020204030204" pitchFamily="34" charset="0"/>
              <a:cs typeface="Arial" panose="020B0604020202020204" pitchFamily="34" charset="0"/>
            </a:endParaRPr>
          </a:p>
          <a:p>
            <a:pPr marL="285750" indent="-285750" algn="just">
              <a:spcAft>
                <a:spcPts val="800"/>
              </a:spcAft>
              <a:buFont typeface="Arial" panose="020B0604020202020204" pitchFamily="34" charset="0"/>
              <a:buChar char="•"/>
            </a:pPr>
            <a:endParaRPr lang="en-GB" sz="2100" kern="100" dirty="0">
              <a:ea typeface="Calibri" panose="020F0502020204030204" pitchFamily="34" charset="0"/>
              <a:cs typeface="Arial" panose="020B0604020202020204" pitchFamily="34" charset="0"/>
            </a:endParaRPr>
          </a:p>
          <a:p>
            <a:pPr marL="285750" indent="-285750" algn="just">
              <a:spcAft>
                <a:spcPts val="800"/>
              </a:spcAft>
              <a:buFont typeface="Arial" panose="020B0604020202020204" pitchFamily="34" charset="0"/>
              <a:buChar char="•"/>
            </a:pPr>
            <a:r>
              <a:rPr lang="en-GB" sz="2100" kern="100" dirty="0">
                <a:ea typeface="Calibri" panose="020F0502020204030204" pitchFamily="34" charset="0"/>
                <a:cs typeface="Arial" panose="020B0604020202020204" pitchFamily="34" charset="0"/>
              </a:rPr>
              <a:t>There was no case pending trial at the Court against any jeweller. Regarding external threat, in the year 2020, two foreigners were intercepted by customs, and they were found to be in possession of gold ingots which were not declared. </a:t>
            </a:r>
          </a:p>
          <a:p>
            <a:pPr marL="285750" indent="-285750" algn="just">
              <a:spcAft>
                <a:spcPts val="800"/>
              </a:spcAft>
              <a:buFont typeface="Arial" panose="020B0604020202020204" pitchFamily="34" charset="0"/>
              <a:buChar char="•"/>
            </a:pPr>
            <a:r>
              <a:rPr lang="en-GB" sz="2100" kern="100" dirty="0">
                <a:ea typeface="Calibri" panose="020F0502020204030204" pitchFamily="34" charset="0"/>
                <a:cs typeface="Arial" panose="020B0604020202020204" pitchFamily="34" charset="0"/>
              </a:rPr>
              <a:t>Both have subsequently been found guilty of ML and were convicted. The court also ordered that the undeclared gold ingots be forfeited. </a:t>
            </a:r>
            <a:endParaRPr lang="en-GB" sz="2100" dirty="0">
              <a:ea typeface="Calibri" panose="020F0502020204030204" pitchFamily="34" charset="0"/>
            </a:endParaRPr>
          </a:p>
          <a:p>
            <a:pPr marL="285750" indent="-285750" algn="just">
              <a:buFont typeface="Arial" panose="020B0604020202020204" pitchFamily="34" charset="0"/>
              <a:buChar char="•"/>
            </a:pPr>
            <a:r>
              <a:rPr lang="en-GB" sz="2100" dirty="0">
                <a:effectLst/>
                <a:ea typeface="Calibri" panose="020F0502020204030204" pitchFamily="34" charset="0"/>
              </a:rPr>
              <a:t>Overall, the ML risk in the DPMS sector was rated as </a:t>
            </a:r>
            <a:r>
              <a:rPr lang="en-GB" sz="2100" b="1" dirty="0">
                <a:solidFill>
                  <a:srgbClr val="FF0000"/>
                </a:solidFill>
                <a:effectLst/>
                <a:ea typeface="Calibri" panose="020F0502020204030204" pitchFamily="34" charset="0"/>
              </a:rPr>
              <a:t>Medium-High. </a:t>
            </a:r>
          </a:p>
          <a:p>
            <a:pPr algn="just"/>
            <a:endParaRPr lang="en-GB" kern="1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495291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9171-ED47-AD56-1E90-138B898DE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A2D44-668C-C871-AB4B-E1E95D23C5CC}"/>
              </a:ext>
            </a:extLst>
          </p:cNvPr>
          <p:cNvSpPr>
            <a:spLocks noGrp="1"/>
          </p:cNvSpPr>
          <p:nvPr>
            <p:ph type="title"/>
          </p:nvPr>
        </p:nvSpPr>
        <p:spPr>
          <a:xfrm>
            <a:off x="0" y="25898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JEWELLERY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423762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10971"/>
            <a:ext cx="10392229" cy="1754326"/>
          </a:xfrm>
          <a:prstGeom prst="rect">
            <a:avLst/>
          </a:prstGeom>
          <a:noFill/>
        </p:spPr>
        <p:txBody>
          <a:bodyPr wrap="square" rtlCol="0">
            <a:spAutoFit/>
          </a:bodyPr>
          <a:lstStyle/>
          <a:p>
            <a:r>
              <a:rPr lang="en-US" sz="3600" dirty="0">
                <a:solidFill>
                  <a:schemeClr val="accent6">
                    <a:lumMod val="75000"/>
                  </a:schemeClr>
                </a:solidFill>
                <a:latin typeface="Bell MT" panose="02020503060305020303" pitchFamily="18" charset="0"/>
              </a:rPr>
              <a:t>Predicate Offences identified as </a:t>
            </a:r>
            <a:r>
              <a:rPr lang="en-US" sz="3600" b="1" u="sng" dirty="0">
                <a:solidFill>
                  <a:schemeClr val="accent6">
                    <a:lumMod val="75000"/>
                  </a:schemeClr>
                </a:solidFill>
                <a:latin typeface="Bell MT" panose="02020503060305020303" pitchFamily="18" charset="0"/>
              </a:rPr>
              <a:t>LOW</a:t>
            </a:r>
            <a:r>
              <a:rPr lang="en-US" sz="3600" b="1" dirty="0">
                <a:solidFill>
                  <a:schemeClr val="accent6">
                    <a:lumMod val="75000"/>
                  </a:schemeClr>
                </a:solidFill>
                <a:latin typeface="Bell MT" panose="02020503060305020303" pitchFamily="18" charset="0"/>
              </a:rPr>
              <a:t> </a:t>
            </a:r>
            <a:r>
              <a:rPr lang="en-US" sz="3600" dirty="0">
                <a:solidFill>
                  <a:schemeClr val="accent6">
                    <a:lumMod val="75000"/>
                  </a:schemeClr>
                </a:solidFill>
                <a:latin typeface="Bell MT" panose="02020503060305020303" pitchFamily="18" charset="0"/>
              </a:rPr>
              <a:t>Money Laundering Threats</a:t>
            </a:r>
            <a:endParaRPr lang="en-GB" sz="3600" dirty="0">
              <a:solidFill>
                <a:schemeClr val="accent6">
                  <a:lumMod val="75000"/>
                </a:schemeClr>
              </a:solidFill>
              <a:latin typeface="Bell MT" panose="02020503060305020303" pitchFamily="18" charset="0"/>
            </a:endParaRPr>
          </a:p>
          <a:p>
            <a:endParaRPr lang="en-GB" sz="3600" dirty="0">
              <a:solidFill>
                <a:schemeClr val="accent6">
                  <a:lumMod val="75000"/>
                </a:schemeClr>
              </a:solidFill>
              <a:latin typeface="Bell MT" panose="02020503060305020303" pitchFamily="18" charset="0"/>
            </a:endParaRPr>
          </a:p>
        </p:txBody>
      </p:sp>
    </p:spTree>
    <p:extLst>
      <p:ext uri="{BB962C8B-B14F-4D97-AF65-F5344CB8AC3E}">
        <p14:creationId xmlns:p14="http://schemas.microsoft.com/office/powerpoint/2010/main" val="1750133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34F3-6640-790D-1BAC-F7B24B79E87A}"/>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A19D9294-92FA-EE77-336E-436F36B3CF36}"/>
              </a:ext>
            </a:extLst>
          </p:cNvPr>
          <p:cNvSpPr txBox="1">
            <a:spLocks noChangeArrowheads="1"/>
          </p:cNvSpPr>
          <p:nvPr/>
        </p:nvSpPr>
        <p:spPr bwMode="auto">
          <a:xfrm>
            <a:off x="0" y="0"/>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TF THREAT ASSOCIATED WITH THE </a:t>
            </a:r>
            <a:r>
              <a:rPr lang="en-GB" sz="3200" b="1" dirty="0">
                <a:solidFill>
                  <a:schemeClr val="bg1"/>
                </a:solidFill>
                <a:latin typeface="Bell MT" panose="02020503060305020303" pitchFamily="18" charset="0"/>
              </a:rPr>
              <a:t>JEWELLERY SECTOR</a:t>
            </a:r>
            <a:endParaRPr lang="en-US" dirty="0"/>
          </a:p>
        </p:txBody>
      </p:sp>
      <p:sp>
        <p:nvSpPr>
          <p:cNvPr id="2" name="TextBox 1">
            <a:extLst>
              <a:ext uri="{FF2B5EF4-FFF2-40B4-BE49-F238E27FC236}">
                <a16:creationId xmlns:a16="http://schemas.microsoft.com/office/drawing/2014/main" id="{3A93BC46-647C-C4DC-02ED-D46165483AB6}"/>
              </a:ext>
            </a:extLst>
          </p:cNvPr>
          <p:cNvSpPr txBox="1"/>
          <p:nvPr/>
        </p:nvSpPr>
        <p:spPr>
          <a:xfrm>
            <a:off x="1323975" y="2290916"/>
            <a:ext cx="9544049" cy="1810752"/>
          </a:xfrm>
          <a:prstGeom prst="rect">
            <a:avLst/>
          </a:prstGeom>
          <a:noFill/>
        </p:spPr>
        <p:txBody>
          <a:bodyPr wrap="square" rtlCol="0">
            <a:spAutoFit/>
          </a:bodyPr>
          <a:lstStyle/>
          <a:p>
            <a:pPr algn="just">
              <a:spcAft>
                <a:spcPts val="800"/>
              </a:spcAft>
              <a:buNone/>
            </a:pPr>
            <a:r>
              <a:rPr lang="en-GB" sz="2100" kern="100" dirty="0">
                <a:effectLst/>
                <a:ea typeface="Calibri" panose="020F0502020204030204" pitchFamily="34" charset="0"/>
                <a:cs typeface="Arial" panose="020B0604020202020204" pitchFamily="34" charset="0"/>
              </a:rPr>
              <a:t>While there is inherent potential for the sector to be misused for moving value for TF (as it's cash-based and deals with high-value portable goods), there were no reported cases suggesting the use of the jewellery sector for TF purposes during the review period. </a:t>
            </a:r>
          </a:p>
          <a:p>
            <a:pPr algn="just">
              <a:spcAft>
                <a:spcPts val="800"/>
              </a:spcAft>
              <a:buNone/>
            </a:pPr>
            <a:r>
              <a:rPr lang="en-US" sz="2100" kern="100" dirty="0">
                <a:effectLst/>
                <a:ea typeface="Times New Roman" panose="02020603050405020304" pitchFamily="18" charset="0"/>
                <a:cs typeface="Arial" panose="020B0604020202020204" pitchFamily="34" charset="0"/>
              </a:rPr>
              <a:t>Hence, the level in this sector is rated</a:t>
            </a:r>
            <a:r>
              <a:rPr lang="x-none" sz="2100" b="1" kern="100" dirty="0">
                <a:effectLst/>
                <a:ea typeface="Times New Roman" panose="02020603050405020304" pitchFamily="18" charset="0"/>
                <a:cs typeface="Arial" panose="020B0604020202020204" pitchFamily="34" charset="0"/>
              </a:rPr>
              <a:t> </a:t>
            </a:r>
            <a:r>
              <a:rPr lang="x-none" sz="2100" b="1" kern="100" dirty="0">
                <a:solidFill>
                  <a:schemeClr val="accent6">
                    <a:lumMod val="75000"/>
                  </a:schemeClr>
                </a:solidFill>
                <a:effectLst/>
                <a:ea typeface="Times New Roman" panose="02020603050405020304" pitchFamily="18" charset="0"/>
                <a:cs typeface="Arial" panose="020B0604020202020204" pitchFamily="34" charset="0"/>
              </a:rPr>
              <a:t>L</a:t>
            </a:r>
            <a:r>
              <a:rPr lang="en-US" sz="2100" b="1" kern="100" dirty="0">
                <a:solidFill>
                  <a:schemeClr val="accent6">
                    <a:lumMod val="75000"/>
                  </a:schemeClr>
                </a:solidFill>
                <a:ea typeface="Times New Roman" panose="02020603050405020304" pitchFamily="18" charset="0"/>
                <a:cs typeface="Arial" panose="020B0604020202020204" pitchFamily="34" charset="0"/>
              </a:rPr>
              <a:t>ow</a:t>
            </a:r>
            <a:r>
              <a:rPr lang="x-none" sz="2100" kern="100" dirty="0">
                <a:solidFill>
                  <a:schemeClr val="accent6">
                    <a:lumMod val="75000"/>
                  </a:schemeClr>
                </a:solidFill>
                <a:effectLst/>
                <a:ea typeface="Times New Roman" panose="02020603050405020304" pitchFamily="18" charset="0"/>
                <a:cs typeface="Arial" panose="020B0604020202020204" pitchFamily="34" charset="0"/>
              </a:rPr>
              <a:t>.</a:t>
            </a:r>
            <a:endParaRPr lang="x-none" sz="2100" kern="100" dirty="0">
              <a:solidFill>
                <a:schemeClr val="accent6">
                  <a:lumMod val="75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1870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7EB9-947E-4DB5-084F-C79319C8FD72}"/>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A827D29B-3B02-13B7-2D97-E14FE2DBFF8D}"/>
              </a:ext>
            </a:extLst>
          </p:cNvPr>
          <p:cNvSpPr txBox="1">
            <a:spLocks noChangeArrowheads="1"/>
          </p:cNvSpPr>
          <p:nvPr/>
        </p:nvSpPr>
        <p:spPr bwMode="auto">
          <a:xfrm>
            <a:off x="-1" y="-58057"/>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RESIDUAL TF VULNERABILITY</a:t>
            </a:r>
          </a:p>
        </p:txBody>
      </p:sp>
      <p:sp>
        <p:nvSpPr>
          <p:cNvPr id="2" name="TextBox 1">
            <a:extLst>
              <a:ext uri="{FF2B5EF4-FFF2-40B4-BE49-F238E27FC236}">
                <a16:creationId xmlns:a16="http://schemas.microsoft.com/office/drawing/2014/main" id="{8EB4B364-DE7A-4B50-A6FF-0E8AD46DD08B}"/>
              </a:ext>
            </a:extLst>
          </p:cNvPr>
          <p:cNvSpPr txBox="1"/>
          <p:nvPr/>
        </p:nvSpPr>
        <p:spPr>
          <a:xfrm>
            <a:off x="1310939" y="2298989"/>
            <a:ext cx="9570119" cy="2616101"/>
          </a:xfrm>
          <a:prstGeom prst="rect">
            <a:avLst/>
          </a:prstGeom>
          <a:noFill/>
        </p:spPr>
        <p:txBody>
          <a:bodyPr wrap="square" rtlCol="0">
            <a:spAutoFit/>
          </a:bodyPr>
          <a:lstStyle/>
          <a:p>
            <a:r>
              <a:rPr lang="en-GB" sz="2100" dirty="0">
                <a:effectLst/>
                <a:cs typeface="Times New Roman" panose="02020603050405020304" pitchFamily="18" charset="0"/>
              </a:rPr>
              <a:t>Mauritius has implemented several safeguards to prevent the abuse or misuse of the sector for terrorism financing purposes. These measures include, among others, cross-border controls and CFT obligations imposed on reporting persons. </a:t>
            </a:r>
          </a:p>
          <a:p>
            <a:endParaRPr lang="en-GB" sz="2100" dirty="0">
              <a:cs typeface="Times New Roman" panose="02020603050405020304" pitchFamily="18" charset="0"/>
            </a:endParaRPr>
          </a:p>
          <a:p>
            <a:r>
              <a:rPr lang="en-GB" sz="2100" dirty="0">
                <a:effectLst/>
                <a:cs typeface="Times New Roman" panose="02020603050405020304" pitchFamily="18" charset="0"/>
              </a:rPr>
              <a:t>Such controls help to mitigate the sector's exposure to TF risks, resulting in a</a:t>
            </a:r>
            <a:r>
              <a:rPr kumimoji="0" lang="en-GB" sz="2100" b="1"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GB" sz="2100" b="1" i="0" u="none" strike="noStrike" kern="1200" cap="none" spc="0" normalizeH="0" baseline="0" noProof="0" dirty="0">
                <a:ln>
                  <a:noFill/>
                </a:ln>
                <a:solidFill>
                  <a:schemeClr val="accent6"/>
                </a:solidFill>
                <a:effectLst/>
                <a:uLnTx/>
                <a:uFillTx/>
                <a:cs typeface="Times New Roman" panose="02020603050405020304" pitchFamily="18" charset="0"/>
              </a:rPr>
              <a:t>Medium-Low</a:t>
            </a:r>
            <a:r>
              <a:rPr lang="en-GB" sz="2100" dirty="0">
                <a:effectLst/>
                <a:cs typeface="Times New Roman" panose="02020603050405020304" pitchFamily="18" charset="0"/>
              </a:rPr>
              <a:t> rating for residual TF vulnerability</a:t>
            </a:r>
          </a:p>
          <a:p>
            <a:endParaRPr lang="en-GB" dirty="0">
              <a:latin typeface="Times New Roman" panose="02020603050405020304" pitchFamily="18" charset="0"/>
              <a:cs typeface="Times New Roman" panose="02020603050405020304" pitchFamily="18" charset="0"/>
            </a:endParaRPr>
          </a:p>
          <a:p>
            <a:endParaRPr lang="en-GB"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154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5BB4E-A5D9-A698-10DC-61D06EFB4D3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55102025-9314-F132-128B-D798A28D9EAF}"/>
              </a:ext>
            </a:extLst>
          </p:cNvPr>
          <p:cNvGraphicFramePr>
            <a:graphicFrameLocks noGrp="1"/>
          </p:cNvGraphicFramePr>
          <p:nvPr>
            <p:ph idx="1"/>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EFC89EF-EBBE-57A5-3026-0BEEDBCCEBEC}"/>
              </a:ext>
            </a:extLst>
          </p:cNvPr>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dirty="0"/>
              <a:t>TF RISK ASSOCIATED WITH THE </a:t>
            </a:r>
            <a:r>
              <a:rPr lang="en-GB" sz="3600" b="1" dirty="0">
                <a:solidFill>
                  <a:schemeClr val="bg1"/>
                </a:solidFill>
                <a:latin typeface="Bell MT" panose="02020503060305020303" pitchFamily="18" charset="0"/>
              </a:rPr>
              <a:t>JEWELLERY SECTOR</a:t>
            </a:r>
            <a:endParaRPr lang="en-GB" dirty="0"/>
          </a:p>
        </p:txBody>
      </p:sp>
      <p:sp>
        <p:nvSpPr>
          <p:cNvPr id="3" name="TextBox 2">
            <a:extLst>
              <a:ext uri="{FF2B5EF4-FFF2-40B4-BE49-F238E27FC236}">
                <a16:creationId xmlns:a16="http://schemas.microsoft.com/office/drawing/2014/main" id="{C802AEA9-1FDD-EDC2-DF70-C2FD8BE576A3}"/>
              </a:ext>
            </a:extLst>
          </p:cNvPr>
          <p:cNvSpPr txBox="1"/>
          <p:nvPr/>
        </p:nvSpPr>
        <p:spPr>
          <a:xfrm>
            <a:off x="1571486" y="2957325"/>
            <a:ext cx="9229863" cy="768608"/>
          </a:xfrm>
          <a:prstGeom prst="rect">
            <a:avLst/>
          </a:prstGeom>
          <a:noFill/>
        </p:spPr>
        <p:txBody>
          <a:bodyPr wrap="square" rtlCol="0">
            <a:spAutoFit/>
          </a:bodyPr>
          <a:lstStyle/>
          <a:p>
            <a:pPr algn="just">
              <a:lnSpc>
                <a:spcPct val="107000"/>
              </a:lnSpc>
              <a:spcAft>
                <a:spcPts val="800"/>
              </a:spcAft>
            </a:pPr>
            <a:r>
              <a:rPr lang="en-GB" sz="2100" dirty="0">
                <a:effectLst/>
                <a:cs typeface="Times New Roman" panose="02020603050405020304" pitchFamily="18" charset="0"/>
              </a:rPr>
              <a:t>The combination of low threat and safeguards in place, results in a </a:t>
            </a:r>
            <a:r>
              <a:rPr lang="en-GB" sz="2100" b="1" dirty="0">
                <a:solidFill>
                  <a:schemeClr val="accent6"/>
                </a:solidFill>
                <a:effectLst/>
                <a:cs typeface="Times New Roman" panose="02020603050405020304" pitchFamily="18" charset="0"/>
              </a:rPr>
              <a:t>Medium-Low </a:t>
            </a:r>
            <a:r>
              <a:rPr lang="en-GB" sz="2100" dirty="0">
                <a:effectLst/>
                <a:cs typeface="Times New Roman" panose="02020603050405020304" pitchFamily="18" charset="0"/>
              </a:rPr>
              <a:t>TF risk for the DPMS sector</a:t>
            </a:r>
            <a:r>
              <a:rPr lang="en-US" sz="2100" kern="1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8949391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84C9-E603-8014-E84F-ABE9DBB9A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2D6DE-BB9C-ABF8-409F-D1581E3521D2}"/>
              </a:ext>
            </a:extLst>
          </p:cNvPr>
          <p:cNvSpPr>
            <a:spLocks noGrp="1"/>
          </p:cNvSpPr>
          <p:nvPr>
            <p:ph type="title"/>
          </p:nvPr>
        </p:nvSpPr>
        <p:spPr>
          <a:xfrm>
            <a:off x="0" y="24184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ACCOUNTANCY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452048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23848-8FF2-4AC6-5931-8BF3A736D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7A2DD-447E-050F-2B5C-B22AFCD553BE}"/>
              </a:ext>
            </a:extLst>
          </p:cNvPr>
          <p:cNvSpPr>
            <a:spLocks noGrp="1"/>
          </p:cNvSpPr>
          <p:nvPr>
            <p:ph type="title"/>
          </p:nvPr>
        </p:nvSpPr>
        <p:spPr>
          <a:xfrm>
            <a:off x="0" y="-14747"/>
            <a:ext cx="12192000" cy="1132348"/>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rPr>
              <a:t>OVERVIEW OF THE ACCOUNTANCY SECTOR</a:t>
            </a:r>
          </a:p>
        </p:txBody>
      </p:sp>
      <p:sp>
        <p:nvSpPr>
          <p:cNvPr id="3" name="TextBox 2">
            <a:extLst>
              <a:ext uri="{FF2B5EF4-FFF2-40B4-BE49-F238E27FC236}">
                <a16:creationId xmlns:a16="http://schemas.microsoft.com/office/drawing/2014/main" id="{861CD8CD-B06B-08F2-DCE8-3179999E61F6}"/>
              </a:ext>
            </a:extLst>
          </p:cNvPr>
          <p:cNvSpPr txBox="1"/>
          <p:nvPr/>
        </p:nvSpPr>
        <p:spPr>
          <a:xfrm>
            <a:off x="1245269" y="1117601"/>
            <a:ext cx="10096500" cy="586314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t>The accountancy sector in Mauritius operates under the regulatory oversight of the Mauritius Institute of Professional Accountants (MIPA), which acts as the umbrella body for professional and public accountants. MIPA regulates firms and individuals engaged in prescribed activities under the FIAMLA</a:t>
            </a:r>
            <a:b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br>
            <a:b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br>
            <a: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t>The sector provides a broad range of services primarily to domestic clients and companies, with a minority of clients being Politically Exposed Persons (PEPs), High-Net-Worth Individuals (HNWIs), non-residents, or entities with foreign business interests. Some of the services offered by professional accountants include tax representation, acting as nominees, and establishing complex company structures.</a:t>
            </a:r>
            <a:b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br>
            <a:b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br>
            <a:r>
              <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t>As of September 2024, the number of accountancy firms conducting prescribed activities under FIAMLA and regulated by MIPA increased from 71 to 114. Based on risk assessments, 2 firms were classified as </a:t>
            </a:r>
            <a:r>
              <a:rPr kumimoji="0" lang="en-GB" sz="2100" b="0" i="0" u="none" strike="noStrike" kern="0" cap="none" spc="0" normalizeH="0" baseline="0" noProof="0" dirty="0">
                <a:ln>
                  <a:noFill/>
                </a:ln>
                <a:uLnTx/>
                <a:uFillTx/>
                <a:ea typeface="Times New Roman" panose="02020603050405020304" pitchFamily="18" charset="0"/>
                <a:cs typeface="Times New Roman" panose="02020603050405020304" pitchFamily="18" charset="0"/>
              </a:rPr>
              <a:t>high risk, 7 as medium risk, and 105 as low risk.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100" b="0" i="0" u="none" strike="noStrike" kern="0" cap="none" spc="0" normalizeH="0" baseline="0" noProof="0" dirty="0">
                <a:ln>
                  <a:noFill/>
                </a:ln>
                <a:solidFill>
                  <a:prstClr val="black"/>
                </a:solidFill>
                <a:effectLst/>
                <a:uLnTx/>
                <a:uFillTx/>
                <a:ea typeface="Times New Roman" panose="02020603050405020304" pitchFamily="18" charset="0"/>
                <a:cs typeface="+mn-cs"/>
              </a:rPr>
              <a:t>There remain Mauritius-based accounting firms that are not within the AML supervisory scope, although accountants are licensed by the MIPA</a:t>
            </a:r>
          </a:p>
          <a:p>
            <a:pPr marL="285750" indent="-285750">
              <a:buFont typeface="Arial" panose="020B0604020202020204" pitchFamily="34" charset="0"/>
              <a:buChar char="•"/>
            </a:pP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381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480C0-2910-F130-27C1-285CFFC18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193F7-5E6F-DCD1-6A3D-7F8BA5CBF07E}"/>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cs typeface="Times New Roman" panose="02020603050405020304" pitchFamily="18" charset="0"/>
              </a:rPr>
              <a:t>ML THREAT ASSOCIATED WITH THE </a:t>
            </a:r>
            <a:r>
              <a:rPr lang="en-GB" sz="3200" b="1" dirty="0">
                <a:solidFill>
                  <a:schemeClr val="bg1"/>
                </a:solidFill>
                <a:latin typeface="Bell MT" panose="02020503060305020303" pitchFamily="18" charset="0"/>
              </a:rPr>
              <a:t>ACCOUNTANCY SECTOR</a:t>
            </a: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2522186-DD17-EF17-EE5B-A9210FB86D82}"/>
              </a:ext>
            </a:extLst>
          </p:cNvPr>
          <p:cNvSpPr txBox="1"/>
          <p:nvPr/>
        </p:nvSpPr>
        <p:spPr>
          <a:xfrm>
            <a:off x="940486" y="1325563"/>
            <a:ext cx="10311028" cy="6093976"/>
          </a:xfrm>
          <a:prstGeom prst="rect">
            <a:avLst/>
          </a:prstGeom>
          <a:noFill/>
        </p:spPr>
        <p:txBody>
          <a:bodyPr wrap="square" rtlCol="0">
            <a:spAutoFit/>
          </a:bodyPr>
          <a:lstStyle/>
          <a:p>
            <a:pPr marL="285750" indent="-285750">
              <a:buFont typeface="Arial" panose="020B0604020202020204" pitchFamily="34" charset="0"/>
              <a:buChar char="•"/>
            </a:pPr>
            <a:r>
              <a:rPr lang="en-GB" sz="2100" kern="0" dirty="0">
                <a:ea typeface="Times New Roman" panose="02020603050405020304" pitchFamily="18" charset="0"/>
              </a:rPr>
              <a:t>Diverse clientele including domestic clients, international PEPs, High Net-Worth individuals and non-resident clients. </a:t>
            </a:r>
          </a:p>
          <a:p>
            <a:pPr marL="285750" indent="-285750">
              <a:buFont typeface="Arial" panose="020B0604020202020204" pitchFamily="34" charset="0"/>
              <a:buChar char="•"/>
            </a:pPr>
            <a:endParaRPr lang="en-GB" sz="2100" dirty="0"/>
          </a:p>
          <a:p>
            <a:pPr marL="285750" indent="-285750">
              <a:buFont typeface="Arial" panose="020B0604020202020204" pitchFamily="34" charset="0"/>
              <a:buChar char="•"/>
            </a:pPr>
            <a:r>
              <a:rPr lang="en-GB" sz="2100" kern="0" dirty="0">
                <a:effectLst/>
                <a:ea typeface="Times New Roman" panose="02020603050405020304" pitchFamily="18" charset="0"/>
              </a:rPr>
              <a:t>Accountants were found to set up complex structures, act as nominees, and manage cash-intensive businesses linked to drug trafficker.</a:t>
            </a:r>
            <a:endParaRPr lang="en-US" sz="2100" kern="0" dirty="0">
              <a:effectLst/>
              <a:ea typeface="Times New Roman" panose="02020603050405020304" pitchFamily="18" charset="0"/>
            </a:endParaRPr>
          </a:p>
          <a:p>
            <a:pPr marL="285750" indent="-285750">
              <a:buFont typeface="Arial" panose="020B0604020202020204" pitchFamily="34" charset="0"/>
              <a:buChar char="•"/>
            </a:pPr>
            <a:endParaRPr lang="en-US" sz="2100" kern="0" dirty="0">
              <a:ea typeface="Times New Roman" panose="02020603050405020304" pitchFamily="18" charset="0"/>
            </a:endParaRPr>
          </a:p>
          <a:p>
            <a:pPr marL="285750" indent="-285750">
              <a:buFont typeface="Arial" panose="020B0604020202020204" pitchFamily="34" charset="0"/>
              <a:buChar char="•"/>
            </a:pPr>
            <a:r>
              <a:rPr lang="en-GB" sz="2100" kern="0" dirty="0">
                <a:ea typeface="Times New Roman" panose="02020603050405020304" pitchFamily="18" charset="0"/>
              </a:rPr>
              <a:t>A</a:t>
            </a:r>
            <a:r>
              <a:rPr lang="en-GB" sz="2100" kern="0" dirty="0">
                <a:effectLst/>
                <a:ea typeface="Times New Roman" panose="02020603050405020304" pitchFamily="18" charset="0"/>
              </a:rPr>
              <a:t>ccountants acted as nominees and tax representatives for their clients..</a:t>
            </a:r>
          </a:p>
          <a:p>
            <a:endParaRPr lang="en-US" sz="2100" kern="0" dirty="0">
              <a:ea typeface="Times New Roman" panose="02020603050405020304" pitchFamily="18" charset="0"/>
            </a:endParaRPr>
          </a:p>
          <a:p>
            <a:pPr marL="285750" indent="-285750">
              <a:buFont typeface="Arial" panose="020B0604020202020204" pitchFamily="34" charset="0"/>
              <a:buChar char="•"/>
            </a:pPr>
            <a:r>
              <a:rPr lang="en-US" sz="2100" kern="0" dirty="0">
                <a:ea typeface="Times New Roman" panose="02020603050405020304" pitchFamily="18" charset="0"/>
              </a:rPr>
              <a:t>A</a:t>
            </a:r>
            <a:r>
              <a:rPr lang="en-US" sz="2100" kern="0" dirty="0">
                <a:effectLst/>
                <a:ea typeface="Times New Roman" panose="02020603050405020304" pitchFamily="18" charset="0"/>
              </a:rPr>
              <a:t>uditors had certified figures for the assets of their clients that were incorrect, in a willfully blind manner. </a:t>
            </a:r>
          </a:p>
          <a:p>
            <a:pPr marL="285750" indent="-285750">
              <a:buFont typeface="Arial" panose="020B0604020202020204" pitchFamily="34" charset="0"/>
              <a:buChar char="•"/>
            </a:pPr>
            <a:endParaRPr lang="en-US" sz="2100" kern="0" dirty="0">
              <a:ea typeface="Times New Roman" panose="02020603050405020304" pitchFamily="18" charset="0"/>
            </a:endParaRPr>
          </a:p>
          <a:p>
            <a:pPr marL="285750" indent="-285750">
              <a:buFont typeface="Arial" panose="020B0604020202020204" pitchFamily="34" charset="0"/>
              <a:buChar char="•"/>
            </a:pPr>
            <a:r>
              <a:rPr lang="en-US" sz="2100" kern="0" dirty="0">
                <a:effectLst/>
                <a:ea typeface="Times New Roman" panose="02020603050405020304" pitchFamily="18" charset="0"/>
              </a:rPr>
              <a:t>The services provided by professional accountants make them vulnerable to be unwittingly involved to ML activities by disguising the nature of the funds and creating complex layers. </a:t>
            </a:r>
          </a:p>
          <a:p>
            <a:endParaRPr lang="en-US" sz="2100" kern="0" dirty="0">
              <a:ea typeface="Times New Roman" panose="02020603050405020304" pitchFamily="18" charset="0"/>
            </a:endParaRPr>
          </a:p>
          <a:p>
            <a:pPr marL="285750" indent="-285750">
              <a:buFont typeface="Arial" panose="020B0604020202020204" pitchFamily="34" charset="0"/>
              <a:buChar char="•"/>
            </a:pPr>
            <a:r>
              <a:rPr lang="en-US" sz="2100" kern="0" dirty="0">
                <a:effectLst/>
                <a:ea typeface="Times New Roman" panose="02020603050405020304" pitchFamily="18" charset="0"/>
                <a:cs typeface="Times New Roman" panose="02020603050405020304" pitchFamily="18" charset="0"/>
              </a:rPr>
              <a:t>Threat was rated as </a:t>
            </a:r>
            <a:r>
              <a:rPr lang="en-US" sz="2100" b="1" kern="0" dirty="0">
                <a:solidFill>
                  <a:srgbClr val="FFCC00"/>
                </a:solidFill>
                <a:effectLst/>
                <a:ea typeface="Times New Roman" panose="02020603050405020304" pitchFamily="18" charset="0"/>
                <a:cs typeface="Times New Roman" panose="02020603050405020304" pitchFamily="18" charset="0"/>
              </a:rPr>
              <a:t>Medium</a:t>
            </a:r>
            <a:r>
              <a:rPr lang="en-US" sz="2100" b="1" kern="0" dirty="0">
                <a:effectLst/>
                <a:ea typeface="Times New Roman" panose="02020603050405020304" pitchFamily="18" charset="0"/>
                <a:cs typeface="Times New Roman" panose="02020603050405020304" pitchFamily="18" charset="0"/>
              </a:rPr>
              <a:t>.</a:t>
            </a:r>
            <a:endParaRPr lang="x-none" sz="2100" b="1" kern="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kern="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kern="0" dirty="0">
              <a:latin typeface="Times New Roman" panose="02020603050405020304" pitchFamily="18"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930873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955C5-7B2F-FB21-8FF1-BFBF5B67A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8B67-6483-AE1C-744C-739492A02156}"/>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                    RESIDUAL ML VULNERABILITY RATINGS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AFECDF-798C-D159-46ED-C339CDB19655}"/>
              </a:ext>
            </a:extLst>
          </p:cNvPr>
          <p:cNvSpPr txBox="1"/>
          <p:nvPr/>
        </p:nvSpPr>
        <p:spPr>
          <a:xfrm>
            <a:off x="1162256" y="2266341"/>
            <a:ext cx="10058400" cy="3647152"/>
          </a:xfrm>
          <a:prstGeom prst="rect">
            <a:avLst/>
          </a:prstGeom>
          <a:noFill/>
        </p:spPr>
        <p:txBody>
          <a:bodyPr wrap="square" rtlCol="0">
            <a:spAutoFit/>
          </a:bodyPr>
          <a:lstStyle/>
          <a:p>
            <a:pPr marL="285750" indent="-285750">
              <a:buFont typeface="Arial" panose="020B0604020202020204" pitchFamily="34" charset="0"/>
              <a:buChar char="•"/>
            </a:pPr>
            <a:r>
              <a:rPr lang="en-GB" sz="2100" kern="0" dirty="0">
                <a:effectLst/>
                <a:ea typeface="Times New Roman" panose="02020603050405020304" pitchFamily="18" charset="0"/>
              </a:rPr>
              <a:t>In most drug related cases, it was observed that drug traffickers had set up several domestic companies to launder their money and they employed accountants to maintain their accounts. </a:t>
            </a:r>
          </a:p>
          <a:p>
            <a:pPr marL="285750" indent="-285750">
              <a:buFont typeface="Arial" panose="020B0604020202020204" pitchFamily="34" charset="0"/>
              <a:buChar char="•"/>
            </a:pPr>
            <a:endParaRPr lang="en-GB" sz="2100" kern="0" dirty="0">
              <a:ea typeface="Times New Roman" panose="02020603050405020304" pitchFamily="18" charset="0"/>
            </a:endParaRPr>
          </a:p>
          <a:p>
            <a:pPr marL="285750" indent="-285750">
              <a:buFont typeface="Arial" panose="020B0604020202020204" pitchFamily="34" charset="0"/>
              <a:buChar char="•"/>
            </a:pPr>
            <a:r>
              <a:rPr lang="en-GB" sz="2100" kern="0" dirty="0">
                <a:effectLst/>
                <a:ea typeface="Times New Roman" panose="02020603050405020304" pitchFamily="18" charset="0"/>
              </a:rPr>
              <a:t>The nature of business of these companies was mostly cash intensive businesses such as night clubs, restaurants</a:t>
            </a:r>
            <a:r>
              <a:rPr lang="en-GB" sz="2100" kern="0" dirty="0">
                <a:ea typeface="Times New Roman" panose="02020603050405020304" pitchFamily="18" charset="0"/>
              </a:rPr>
              <a:t> </a:t>
            </a:r>
            <a:r>
              <a:rPr lang="en-GB" sz="2100" kern="0" dirty="0">
                <a:effectLst/>
                <a:ea typeface="Times New Roman" panose="02020603050405020304" pitchFamily="18" charset="0"/>
              </a:rPr>
              <a:t>and fast-food outlets, among others.</a:t>
            </a:r>
          </a:p>
          <a:p>
            <a:pPr marL="285750" indent="-285750">
              <a:buFont typeface="Arial" panose="020B0604020202020204" pitchFamily="34" charset="0"/>
              <a:buChar char="•"/>
            </a:pPr>
            <a:endParaRPr lang="en-GB" sz="2100" kern="0" dirty="0">
              <a:effectLst/>
              <a:ea typeface="Times New Roman" panose="02020603050405020304" pitchFamily="18" charset="0"/>
            </a:endParaRPr>
          </a:p>
          <a:p>
            <a:pPr marL="285750" indent="-285750">
              <a:buFont typeface="Arial" panose="020B0604020202020204" pitchFamily="34" charset="0"/>
              <a:buChar char="•"/>
            </a:pPr>
            <a:r>
              <a:rPr lang="en-GB" sz="2100" kern="0" dirty="0">
                <a:effectLst/>
                <a:ea typeface="Times New Roman" panose="02020603050405020304" pitchFamily="18" charset="0"/>
              </a:rPr>
              <a:t>However, the number of cases investigated has shown a declining trend, both prosecution and conviction rates were low.</a:t>
            </a:r>
          </a:p>
          <a:p>
            <a:endParaRPr lang="en-US" sz="2100" kern="0" dirty="0"/>
          </a:p>
          <a:p>
            <a:pPr marL="285750" indent="-285750">
              <a:buFont typeface="Arial" panose="020B0604020202020204" pitchFamily="34" charset="0"/>
              <a:buChar char="•"/>
            </a:pPr>
            <a:r>
              <a:rPr lang="en-US" sz="2100" kern="0" dirty="0"/>
              <a:t>The residual ML vulnerability of the sector was rated as </a:t>
            </a:r>
            <a:r>
              <a:rPr lang="en-US" sz="2100" b="1" kern="0" dirty="0">
                <a:solidFill>
                  <a:schemeClr val="accent6"/>
                </a:solidFill>
              </a:rPr>
              <a:t>Medium-Low.</a:t>
            </a:r>
            <a:r>
              <a:rPr lang="en-US" sz="2100" kern="0" dirty="0">
                <a:solidFill>
                  <a:schemeClr val="accent6"/>
                </a:solidFill>
              </a:rPr>
              <a:t> </a:t>
            </a:r>
            <a:endParaRPr lang="x-none" sz="2100" dirty="0">
              <a:solidFill>
                <a:schemeClr val="accent6"/>
              </a:solidFill>
            </a:endParaRPr>
          </a:p>
        </p:txBody>
      </p:sp>
    </p:spTree>
    <p:extLst>
      <p:ext uri="{BB962C8B-B14F-4D97-AF65-F5344CB8AC3E}">
        <p14:creationId xmlns:p14="http://schemas.microsoft.com/office/powerpoint/2010/main" val="690091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E7F1A-EE40-2F0E-92AC-BC005CE8231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E879C62-09C5-866B-EC48-A86527199FEC}"/>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lvl1pPr>
              <a:lnSpc>
                <a:spcPct val="107000"/>
              </a:lnSpc>
              <a:spcBef>
                <a:spcPct val="0"/>
              </a:spcBef>
              <a:buNone/>
              <a:defRPr sz="3200" b="1">
                <a:solidFill>
                  <a:schemeClr val="bg1"/>
                </a:solidFill>
                <a:latin typeface="Bell MT" panose="02020503060305020303" pitchFamily="18" charset="0"/>
                <a:ea typeface="+mj-ea"/>
                <a:cs typeface="Times New Roman" panose="02020603050405020304" pitchFamily="18" charset="0"/>
              </a:defRPr>
            </a:lvl1pPr>
          </a:lstStyle>
          <a:p>
            <a:r>
              <a:rPr lang="en-GB" dirty="0"/>
              <a:t>ML RISK ASSOCIATED WITH THE </a:t>
            </a:r>
            <a:r>
              <a:rPr lang="en-GB" sz="3200" b="1" dirty="0">
                <a:solidFill>
                  <a:schemeClr val="bg1"/>
                </a:solidFill>
                <a:latin typeface="Bell MT" panose="02020503060305020303" pitchFamily="18" charset="0"/>
              </a:rPr>
              <a:t>ACCOUNTANCY SECTOR</a:t>
            </a:r>
            <a:endParaRPr lang="en-GB" dirty="0"/>
          </a:p>
        </p:txBody>
      </p:sp>
      <p:sp>
        <p:nvSpPr>
          <p:cNvPr id="2" name="TextBox 1">
            <a:extLst>
              <a:ext uri="{FF2B5EF4-FFF2-40B4-BE49-F238E27FC236}">
                <a16:creationId xmlns:a16="http://schemas.microsoft.com/office/drawing/2014/main" id="{D923CD6D-B513-5C3D-967B-B254703D7E48}"/>
              </a:ext>
            </a:extLst>
          </p:cNvPr>
          <p:cNvSpPr txBox="1"/>
          <p:nvPr/>
        </p:nvSpPr>
        <p:spPr>
          <a:xfrm>
            <a:off x="1118876" y="1584659"/>
            <a:ext cx="9312563" cy="4524315"/>
          </a:xfrm>
          <a:prstGeom prst="rect">
            <a:avLst/>
          </a:prstGeom>
          <a:noFill/>
        </p:spPr>
        <p:txBody>
          <a:bodyPr wrap="square" rtlCol="0">
            <a:spAutoFit/>
          </a:bodyPr>
          <a:lstStyle/>
          <a:p>
            <a:r>
              <a:rPr lang="en-GB" kern="0" dirty="0"/>
              <a:t>The ML risk rating for the accountancy sector is based on the following considerations:</a:t>
            </a:r>
          </a:p>
          <a:p>
            <a:endParaRPr lang="en-GB" kern="0" dirty="0"/>
          </a:p>
          <a:p>
            <a:pPr marL="285750" indent="-285750">
              <a:buFont typeface="Arial" panose="020B0604020202020204" pitchFamily="34" charset="0"/>
              <a:buChar char="•"/>
            </a:pPr>
            <a:r>
              <a:rPr lang="en-GB" kern="0" dirty="0"/>
              <a:t>The sector services a diverse client base, including higher-risk categories such as Politically Exposed Persons (PEPs) and foreign legal entities.</a:t>
            </a:r>
          </a:p>
          <a:p>
            <a:endParaRPr lang="en-GB" kern="0" dirty="0"/>
          </a:p>
          <a:p>
            <a:pPr marL="285750" indent="-285750">
              <a:buFont typeface="Arial" panose="020B0604020202020204" pitchFamily="34" charset="0"/>
              <a:buChar char="•"/>
            </a:pPr>
            <a:r>
              <a:rPr lang="en-GB" kern="0" dirty="0"/>
              <a:t>The presence of accountants in roles such as nominees or tax representatives, particularly in arrangements involving complex structures or cash-intensive businesses.</a:t>
            </a:r>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r>
              <a:rPr lang="en-GB" kern="0" dirty="0"/>
              <a:t>While company formation and TCSP-related services are among the highest ML risk offerings by accountants, these fall under the separate regulatory oversight of the Financial Services Commission (FSC) and are assessed under the TCSP sector.</a:t>
            </a:r>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r>
              <a:rPr lang="en-GB" kern="0" dirty="0"/>
              <a:t>Dealing with third parties outside Mauritius increased the level of risk</a:t>
            </a:r>
          </a:p>
          <a:p>
            <a:endParaRPr lang="en-GB" kern="0" dirty="0"/>
          </a:p>
          <a:p>
            <a:endParaRPr lang="en-GB" kern="0" dirty="0"/>
          </a:p>
          <a:p>
            <a:r>
              <a:rPr lang="en-GB" kern="0" dirty="0"/>
              <a:t>Taken together, these factors support the assessment of the sector’s overall ML risk as </a:t>
            </a:r>
            <a:r>
              <a:rPr lang="en-GB" b="1" kern="0" dirty="0">
                <a:solidFill>
                  <a:srgbClr val="EED412"/>
                </a:solidFill>
              </a:rPr>
              <a:t>Medium.</a:t>
            </a:r>
            <a:endParaRPr lang="x-none" b="1" dirty="0">
              <a:solidFill>
                <a:srgbClr val="EED412"/>
              </a:solidFill>
            </a:endParaRPr>
          </a:p>
        </p:txBody>
      </p:sp>
    </p:spTree>
    <p:extLst>
      <p:ext uri="{BB962C8B-B14F-4D97-AF65-F5344CB8AC3E}">
        <p14:creationId xmlns:p14="http://schemas.microsoft.com/office/powerpoint/2010/main" val="33586706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3AF68-AA10-4520-97A6-DC6D72378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31DF7-BF51-0675-6600-AF2DFA2A7908}"/>
              </a:ext>
            </a:extLst>
          </p:cNvPr>
          <p:cNvSpPr>
            <a:spLocks noGrp="1"/>
          </p:cNvSpPr>
          <p:nvPr>
            <p:ph type="title"/>
          </p:nvPr>
        </p:nvSpPr>
        <p:spPr>
          <a:xfrm>
            <a:off x="0" y="24946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ACCOUNTANCY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9863408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6023-325E-E1D1-F13C-26C0FE8C14C0}"/>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09BDE44A-BF3A-4549-0C78-BFF109CB715B}"/>
              </a:ext>
            </a:extLst>
          </p:cNvPr>
          <p:cNvSpPr txBox="1">
            <a:spLocks noChangeArrowheads="1"/>
          </p:cNvSpPr>
          <p:nvPr/>
        </p:nvSpPr>
        <p:spPr bwMode="auto">
          <a:xfrm>
            <a:off x="0" y="0"/>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TF THREAT ASSOCIATED WITH THE </a:t>
            </a:r>
            <a:r>
              <a:rPr lang="en-GB" sz="3200" b="1" dirty="0">
                <a:solidFill>
                  <a:schemeClr val="bg1"/>
                </a:solidFill>
                <a:latin typeface="Bell MT" panose="02020503060305020303" pitchFamily="18" charset="0"/>
              </a:rPr>
              <a:t>ACCOUNTANCY SECTOR</a:t>
            </a:r>
            <a:endParaRPr lang="en-US" dirty="0"/>
          </a:p>
        </p:txBody>
      </p:sp>
      <p:sp>
        <p:nvSpPr>
          <p:cNvPr id="2" name="TextBox 1">
            <a:extLst>
              <a:ext uri="{FF2B5EF4-FFF2-40B4-BE49-F238E27FC236}">
                <a16:creationId xmlns:a16="http://schemas.microsoft.com/office/drawing/2014/main" id="{4124B1FC-7E0A-6107-FAAC-FA25DCEB02F6}"/>
              </a:ext>
            </a:extLst>
          </p:cNvPr>
          <p:cNvSpPr txBox="1"/>
          <p:nvPr/>
        </p:nvSpPr>
        <p:spPr>
          <a:xfrm>
            <a:off x="807563" y="2175271"/>
            <a:ext cx="10576874" cy="2354491"/>
          </a:xfrm>
          <a:prstGeom prst="rect">
            <a:avLst/>
          </a:prstGeom>
          <a:noFill/>
        </p:spPr>
        <p:txBody>
          <a:bodyPr wrap="square" rtlCol="0">
            <a:spAutoFit/>
          </a:bodyPr>
          <a:lstStyle/>
          <a:p>
            <a:pPr marL="285750" indent="-285750">
              <a:buFont typeface="Arial" panose="020B0604020202020204" pitchFamily="34" charset="0"/>
              <a:buChar char="•"/>
            </a:pPr>
            <a:r>
              <a:rPr lang="en-GB" sz="2100" kern="0" dirty="0">
                <a:effectLst/>
                <a:ea typeface="Calibri" panose="020F0502020204030204" pitchFamily="34" charset="0"/>
              </a:rPr>
              <a:t>Business associated with accountancy services is mainly domestic. Further, accountants are under the obligation to conduct CDD.</a:t>
            </a:r>
          </a:p>
          <a:p>
            <a:endParaRPr lang="en-GB" sz="2100" kern="0" dirty="0">
              <a:ea typeface="Calibri" panose="020F0502020204030204" pitchFamily="34" charset="0"/>
            </a:endParaRPr>
          </a:p>
          <a:p>
            <a:pPr marL="285750" indent="-285750">
              <a:buFont typeface="Arial" panose="020B0604020202020204" pitchFamily="34" charset="0"/>
              <a:buChar char="•"/>
            </a:pPr>
            <a:r>
              <a:rPr lang="en-GB" sz="2100" kern="0" dirty="0">
                <a:effectLst/>
                <a:ea typeface="Calibri" panose="020F0502020204030204" pitchFamily="34" charset="0"/>
              </a:rPr>
              <a:t>According to international trends, TF Threat associated with is low as the accountancy services are not attractive to terrorist financiers because of the CDD and KYC requirements. </a:t>
            </a:r>
          </a:p>
          <a:p>
            <a:pPr marL="285750" indent="-285750">
              <a:buFont typeface="Arial" panose="020B0604020202020204" pitchFamily="34" charset="0"/>
              <a:buChar char="•"/>
            </a:pPr>
            <a:endParaRPr lang="en-GB" sz="2100" kern="0" dirty="0">
              <a:ea typeface="Calibri" panose="020F0502020204030204" pitchFamily="34" charset="0"/>
            </a:endParaRPr>
          </a:p>
          <a:p>
            <a:pPr marL="285750" indent="-285750">
              <a:buFont typeface="Arial" panose="020B0604020202020204" pitchFamily="34" charset="0"/>
              <a:buChar char="•"/>
            </a:pPr>
            <a:r>
              <a:rPr lang="en-GB" sz="2100" kern="0" dirty="0">
                <a:effectLst/>
                <a:ea typeface="Calibri" panose="020F0502020204030204" pitchFamily="34" charset="0"/>
              </a:rPr>
              <a:t>Therefore, the TF Threat associated to the sector was </a:t>
            </a:r>
            <a:r>
              <a:rPr lang="en-GB" sz="2100" b="1" kern="0" dirty="0">
                <a:solidFill>
                  <a:schemeClr val="accent6">
                    <a:lumMod val="75000"/>
                  </a:schemeClr>
                </a:solidFill>
                <a:effectLst/>
                <a:ea typeface="Calibri" panose="020F0502020204030204" pitchFamily="34" charset="0"/>
              </a:rPr>
              <a:t>Low. </a:t>
            </a:r>
            <a:endParaRPr lang="x-none" sz="2100" b="1" dirty="0">
              <a:solidFill>
                <a:schemeClr val="accent6">
                  <a:lumMod val="75000"/>
                </a:schemeClr>
              </a:solidFill>
            </a:endParaRPr>
          </a:p>
        </p:txBody>
      </p:sp>
    </p:spTree>
    <p:extLst>
      <p:ext uri="{BB962C8B-B14F-4D97-AF65-F5344CB8AC3E}">
        <p14:creationId xmlns:p14="http://schemas.microsoft.com/office/powerpoint/2010/main" val="1060514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spcAft>
                <a:spcPts val="0"/>
              </a:spcAft>
            </a:pPr>
            <a:br>
              <a:rPr lang="en-GB"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Trading without Licence, Piracy, Illegal public collection, Extortion  and Smuggling </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TextBox 2"/>
          <p:cNvSpPr txBox="1"/>
          <p:nvPr/>
        </p:nvSpPr>
        <p:spPr>
          <a:xfrm>
            <a:off x="265358" y="2192483"/>
            <a:ext cx="11456949" cy="1708160"/>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S</a:t>
            </a:r>
            <a:r>
              <a:rPr lang="en-US" sz="2100" dirty="0">
                <a:effectLst/>
                <a:latin typeface="Calibri" panose="020F0502020204030204" pitchFamily="34" charset="0"/>
                <a:ea typeface="Calibri" panose="020F0502020204030204" pitchFamily="34" charset="0"/>
                <a:cs typeface="Calibri" panose="020F0502020204030204" pitchFamily="34" charset="0"/>
              </a:rPr>
              <a:t>mall number of reported cases</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L</a:t>
            </a:r>
            <a:r>
              <a:rPr lang="en-US" sz="2100" dirty="0">
                <a:effectLst/>
                <a:latin typeface="Calibri" panose="020F0502020204030204" pitchFamily="34" charset="0"/>
                <a:ea typeface="Calibri" panose="020F0502020204030204" pitchFamily="34" charset="0"/>
                <a:cs typeface="Calibri" panose="020F0502020204030204" pitchFamily="34" charset="0"/>
              </a:rPr>
              <a:t>ow capacity in terms of sophistication</a:t>
            </a:r>
            <a:r>
              <a:rPr lang="en-US" sz="2100" dirty="0">
                <a:latin typeface="Calibri" panose="020F0502020204030204" pitchFamily="34" charset="0"/>
                <a:ea typeface="Calibri" panose="020F0502020204030204" pitchFamily="34" charset="0"/>
                <a:cs typeface="Calibri" panose="020F0502020204030204" pitchFamily="34" charset="0"/>
              </a:rPr>
              <a:t>,</a:t>
            </a:r>
            <a:r>
              <a:rPr lang="en-US" sz="2100" dirty="0">
                <a:effectLst/>
                <a:latin typeface="Calibri" panose="020F0502020204030204" pitchFamily="34" charset="0"/>
                <a:ea typeface="Calibri" panose="020F0502020204030204" pitchFamily="34" charset="0"/>
                <a:cs typeface="Calibri" panose="020F0502020204030204" pitchFamily="34" charset="0"/>
              </a:rPr>
              <a:t> networks and resources </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V</a:t>
            </a:r>
            <a:r>
              <a:rPr lang="en-US" sz="2100" dirty="0">
                <a:effectLst/>
                <a:latin typeface="Calibri" panose="020F0502020204030204" pitchFamily="34" charset="0"/>
                <a:ea typeface="Calibri" panose="020F0502020204030204" pitchFamily="34" charset="0"/>
                <a:cs typeface="Calibri" panose="020F0502020204030204" pitchFamily="34" charset="0"/>
              </a:rPr>
              <a:t>ery reduced scope of activity</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L</a:t>
            </a:r>
            <a:r>
              <a:rPr lang="en-US" sz="2100" dirty="0">
                <a:effectLst/>
                <a:latin typeface="Calibri" panose="020F0502020204030204" pitchFamily="34" charset="0"/>
                <a:ea typeface="Calibri" panose="020F0502020204030204" pitchFamily="34" charset="0"/>
                <a:cs typeface="Calibri" panose="020F0502020204030204" pitchFamily="34" charset="0"/>
              </a:rPr>
              <a:t>ow criminal proceeds</a:t>
            </a:r>
          </a:p>
          <a:p>
            <a:pPr marL="285750" indent="-285750">
              <a:buFont typeface="Arial" panose="020B0604020202020204" pitchFamily="34" charset="0"/>
              <a:buChar char="•"/>
            </a:pPr>
            <a:r>
              <a:rPr lang="en-US" sz="2100" dirty="0">
                <a:latin typeface="Calibri" panose="020F0502020204030204" pitchFamily="34" charset="0"/>
                <a:ea typeface="Calibri" panose="020F0502020204030204" pitchFamily="34" charset="0"/>
                <a:cs typeface="Calibri" panose="020F0502020204030204" pitchFamily="34" charset="0"/>
              </a:rPr>
              <a:t>V</a:t>
            </a:r>
            <a:r>
              <a:rPr lang="en-US" sz="2100" dirty="0">
                <a:effectLst/>
                <a:latin typeface="Calibri" panose="020F0502020204030204" pitchFamily="34" charset="0"/>
                <a:ea typeface="Calibri" panose="020F0502020204030204" pitchFamily="34" charset="0"/>
                <a:cs typeface="Calibri" panose="020F0502020204030204" pitchFamily="34" charset="0"/>
              </a:rPr>
              <a:t>ery few money laundering cases linked to the predicate offences</a:t>
            </a:r>
            <a:endParaRPr lang="en-GB" sz="2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94722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70544-0D15-8E1A-76D4-3BDD2FFC717E}"/>
            </a:ext>
          </a:extLst>
        </p:cNvPr>
        <p:cNvGrpSpPr/>
        <p:nvPr/>
      </p:nvGrpSpPr>
      <p:grpSpPr>
        <a:xfrm>
          <a:off x="0" y="0"/>
          <a:ext cx="0" cy="0"/>
          <a:chOff x="0" y="0"/>
          <a:chExt cx="0" cy="0"/>
        </a:xfrm>
      </p:grpSpPr>
      <p:sp>
        <p:nvSpPr>
          <p:cNvPr id="22531" name="Text Box 2">
            <a:extLst>
              <a:ext uri="{FF2B5EF4-FFF2-40B4-BE49-F238E27FC236}">
                <a16:creationId xmlns:a16="http://schemas.microsoft.com/office/drawing/2014/main" id="{EC793157-BC20-DC86-CB14-D1FCB466F965}"/>
              </a:ext>
            </a:extLst>
          </p:cNvPr>
          <p:cNvSpPr txBox="1">
            <a:spLocks noChangeArrowheads="1"/>
          </p:cNvSpPr>
          <p:nvPr/>
        </p:nvSpPr>
        <p:spPr bwMode="auto">
          <a:xfrm>
            <a:off x="-1" y="-58057"/>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RESIDUAL TF VULNERABILITY</a:t>
            </a:r>
          </a:p>
        </p:txBody>
      </p:sp>
      <p:sp>
        <p:nvSpPr>
          <p:cNvPr id="2" name="TextBox 1">
            <a:extLst>
              <a:ext uri="{FF2B5EF4-FFF2-40B4-BE49-F238E27FC236}">
                <a16:creationId xmlns:a16="http://schemas.microsoft.com/office/drawing/2014/main" id="{AAD595ED-4291-EBFE-5BCA-62AC981B2396}"/>
              </a:ext>
            </a:extLst>
          </p:cNvPr>
          <p:cNvSpPr txBox="1"/>
          <p:nvPr/>
        </p:nvSpPr>
        <p:spPr>
          <a:xfrm>
            <a:off x="1111841" y="2386706"/>
            <a:ext cx="10449998" cy="1384995"/>
          </a:xfrm>
          <a:prstGeom prst="rect">
            <a:avLst/>
          </a:prstGeom>
          <a:noFill/>
        </p:spPr>
        <p:txBody>
          <a:bodyPr wrap="square" rtlCol="0">
            <a:spAutoFit/>
          </a:bodyPr>
          <a:lstStyle/>
          <a:p>
            <a:pPr marL="285750" indent="-285750">
              <a:buFont typeface="Arial" panose="020B0604020202020204" pitchFamily="34" charset="0"/>
              <a:buChar char="•"/>
            </a:pPr>
            <a:r>
              <a:rPr lang="en-GB" sz="2100" kern="0" dirty="0">
                <a:effectLst/>
                <a:ea typeface="Calibri" panose="020F0502020204030204" pitchFamily="34" charset="0"/>
              </a:rPr>
              <a:t>There were no TF investigation involving professionals in the accountancy sector or evidence that the sector has been misused for TF purposes.</a:t>
            </a:r>
            <a:endParaRPr lang="en-US" sz="2100" strike="sngStrike" kern="0" dirty="0">
              <a:effectLst/>
              <a:ea typeface="Calibri" panose="020F0502020204030204" pitchFamily="34" charset="0"/>
            </a:endParaRPr>
          </a:p>
          <a:p>
            <a:pPr marL="285750" indent="-285750">
              <a:buFont typeface="Arial" panose="020B0604020202020204" pitchFamily="34" charset="0"/>
              <a:buChar char="•"/>
            </a:pPr>
            <a:endParaRPr lang="en-US" sz="2100" kern="0" dirty="0">
              <a:ea typeface="Calibri" panose="020F0502020204030204" pitchFamily="34" charset="0"/>
            </a:endParaRPr>
          </a:p>
          <a:p>
            <a:pPr marL="285750" indent="-285750">
              <a:buFont typeface="Arial" panose="020B0604020202020204" pitchFamily="34" charset="0"/>
              <a:buChar char="•"/>
            </a:pPr>
            <a:r>
              <a:rPr lang="en-US" sz="2100" kern="0" dirty="0">
                <a:ea typeface="Calibri" panose="020F0502020204030204" pitchFamily="34" charset="0"/>
              </a:rPr>
              <a:t>The residual TF Vulnerability level was rated as </a:t>
            </a:r>
            <a:r>
              <a:rPr lang="en-US" sz="2100" b="1" kern="0" dirty="0">
                <a:solidFill>
                  <a:schemeClr val="accent6">
                    <a:lumMod val="75000"/>
                  </a:schemeClr>
                </a:solidFill>
                <a:ea typeface="Calibri" panose="020F0502020204030204" pitchFamily="34" charset="0"/>
              </a:rPr>
              <a:t>Low.</a:t>
            </a:r>
            <a:endParaRPr lang="x-none" sz="2100" b="1" dirty="0">
              <a:solidFill>
                <a:schemeClr val="accent6">
                  <a:lumMod val="75000"/>
                </a:schemeClr>
              </a:solidFill>
            </a:endParaRPr>
          </a:p>
        </p:txBody>
      </p:sp>
    </p:spTree>
    <p:extLst>
      <p:ext uri="{BB962C8B-B14F-4D97-AF65-F5344CB8AC3E}">
        <p14:creationId xmlns:p14="http://schemas.microsoft.com/office/powerpoint/2010/main" val="34276806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CF058-0437-F369-738F-5A6EDEFD04F9}"/>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980E766-C40D-B7CC-80F4-265C7C4CB95A}"/>
              </a:ext>
            </a:extLst>
          </p:cNvPr>
          <p:cNvGraphicFramePr>
            <a:graphicFrameLocks noGrp="1"/>
          </p:cNvGraphicFramePr>
          <p:nvPr>
            <p:ph idx="1"/>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2A1E4B4-7E88-FC28-EFF8-CF4DB2367511}"/>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dirty="0"/>
              <a:t>TF RISK ASSOCIATED WITH THE </a:t>
            </a:r>
            <a:r>
              <a:rPr lang="en-GB" sz="3600" b="1" dirty="0">
                <a:solidFill>
                  <a:schemeClr val="bg1"/>
                </a:solidFill>
                <a:latin typeface="Bell MT" panose="02020503060305020303" pitchFamily="18" charset="0"/>
              </a:rPr>
              <a:t>ACCOUNTANCY SECTOR</a:t>
            </a:r>
            <a:endParaRPr lang="en-GB" dirty="0"/>
          </a:p>
        </p:txBody>
      </p:sp>
      <p:sp>
        <p:nvSpPr>
          <p:cNvPr id="3" name="TextBox 2">
            <a:extLst>
              <a:ext uri="{FF2B5EF4-FFF2-40B4-BE49-F238E27FC236}">
                <a16:creationId xmlns:a16="http://schemas.microsoft.com/office/drawing/2014/main" id="{C34CB678-89F6-4980-A3A7-80947B81E742}"/>
              </a:ext>
            </a:extLst>
          </p:cNvPr>
          <p:cNvSpPr txBox="1"/>
          <p:nvPr/>
        </p:nvSpPr>
        <p:spPr>
          <a:xfrm>
            <a:off x="1348033" y="2045616"/>
            <a:ext cx="9398523" cy="2585323"/>
          </a:xfrm>
          <a:prstGeom prst="rect">
            <a:avLst/>
          </a:prstGeom>
          <a:noFill/>
        </p:spPr>
        <p:txBody>
          <a:bodyPr wrap="square" rtlCol="0">
            <a:spAutoFit/>
          </a:bodyPr>
          <a:lstStyle/>
          <a:p>
            <a:endParaRPr lang="en-US" sz="2100" kern="0" dirty="0">
              <a:ea typeface="Calibri" panose="020F0502020204030204" pitchFamily="34" charset="0"/>
            </a:endParaRPr>
          </a:p>
          <a:p>
            <a:pPr marL="285750" indent="-285750">
              <a:buFont typeface="Arial" panose="020B0604020202020204" pitchFamily="34" charset="0"/>
              <a:buChar char="•"/>
            </a:pPr>
            <a:r>
              <a:rPr lang="en-GB" sz="2100" kern="0" dirty="0">
                <a:effectLst/>
                <a:ea typeface="Calibri" panose="020F0502020204030204" pitchFamily="34" charset="0"/>
              </a:rPr>
              <a:t>Business associated with accountancy services is mainly domestic. </a:t>
            </a:r>
          </a:p>
          <a:p>
            <a:pPr marL="285750" indent="-285750">
              <a:buFont typeface="Arial" panose="020B0604020202020204" pitchFamily="34" charset="0"/>
              <a:buChar char="•"/>
            </a:pPr>
            <a:endParaRPr lang="en-GB" sz="2100" kern="0" dirty="0">
              <a:ea typeface="Calibri" panose="020F0502020204030204" pitchFamily="34" charset="0"/>
            </a:endParaRPr>
          </a:p>
          <a:p>
            <a:pPr marL="285750" indent="-285750">
              <a:buFont typeface="Arial" panose="020B0604020202020204" pitchFamily="34" charset="0"/>
              <a:buChar char="•"/>
            </a:pPr>
            <a:r>
              <a:rPr lang="en-GB" sz="2100" kern="0" dirty="0">
                <a:effectLst/>
                <a:ea typeface="Calibri" panose="020F0502020204030204" pitchFamily="34" charset="0"/>
              </a:rPr>
              <a:t>Likewise, there is no TF investigation involving professionals in the accountancy sector or disclosing the misuse of the sector for TF purposes. As a result. The TF risk associated to this sector was rated as </a:t>
            </a:r>
            <a:r>
              <a:rPr lang="en-GB" sz="2100" b="1" kern="0" dirty="0">
                <a:solidFill>
                  <a:schemeClr val="accent6">
                    <a:lumMod val="75000"/>
                  </a:schemeClr>
                </a:solidFill>
                <a:effectLst/>
                <a:ea typeface="Calibri" panose="020F0502020204030204" pitchFamily="34" charset="0"/>
              </a:rPr>
              <a:t>Low. </a:t>
            </a:r>
          </a:p>
          <a:p>
            <a:pPr marL="285750" indent="-285750">
              <a:buFont typeface="Arial" panose="020B0604020202020204" pitchFamily="34" charset="0"/>
              <a:buChar char="•"/>
            </a:pPr>
            <a:endParaRPr lang="en-GB" kern="0"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x-none" dirty="0"/>
          </a:p>
        </p:txBody>
      </p:sp>
    </p:spTree>
    <p:extLst>
      <p:ext uri="{BB962C8B-B14F-4D97-AF65-F5344CB8AC3E}">
        <p14:creationId xmlns:p14="http://schemas.microsoft.com/office/powerpoint/2010/main" val="21035180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46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GAMBLING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42518802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47"/>
            <a:ext cx="12192000" cy="1132348"/>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rPr>
              <a:t>OVERVIEW OF THE GAMBLING SECTOR</a:t>
            </a:r>
          </a:p>
        </p:txBody>
      </p:sp>
      <p:sp>
        <p:nvSpPr>
          <p:cNvPr id="3" name="Rectangle 2"/>
          <p:cNvSpPr/>
          <p:nvPr/>
        </p:nvSpPr>
        <p:spPr>
          <a:xfrm>
            <a:off x="1446663" y="1419367"/>
            <a:ext cx="9103055" cy="4801314"/>
          </a:xfrm>
          <a:prstGeom prst="rect">
            <a:avLst/>
          </a:prstGeom>
        </p:spPr>
        <p:txBody>
          <a:bodyPr wrap="square">
            <a:spAutoFit/>
          </a:bodyPr>
          <a:lstStyle/>
          <a:p>
            <a:pPr marL="285750" indent="-285750">
              <a:buFont typeface="Arial" panose="020B0604020202020204" pitchFamily="34" charset="0"/>
              <a:buChar char="•"/>
            </a:pPr>
            <a:r>
              <a:rPr lang="en-US" sz="2100" dirty="0">
                <a:cs typeface="Times New Roman" panose="02020603050405020304" pitchFamily="18" charset="0"/>
              </a:rPr>
              <a:t>The gambling sector presents a high (</a:t>
            </a:r>
            <a:r>
              <a:rPr lang="en-US" sz="2100" b="1" dirty="0">
                <a:cs typeface="Times New Roman" panose="02020603050405020304" pitchFamily="18" charset="0"/>
              </a:rPr>
              <a:t>ML</a:t>
            </a:r>
            <a:r>
              <a:rPr lang="en-US" sz="2100" dirty="0">
                <a:cs typeface="Times New Roman" panose="02020603050405020304" pitchFamily="18" charset="0"/>
              </a:rPr>
              <a:t>) threat, with 75% of cases citing betting gains to justify illicit funds. </a:t>
            </a:r>
          </a:p>
          <a:p>
            <a:endParaRPr lang="en-US" sz="2100" dirty="0"/>
          </a:p>
          <a:p>
            <a:pPr marL="285750" indent="-285750">
              <a:buFont typeface="Arial" panose="020B0604020202020204" pitchFamily="34" charset="0"/>
              <a:buChar char="•"/>
            </a:pPr>
            <a:r>
              <a:rPr lang="en-US" sz="2100" dirty="0">
                <a:cs typeface="Times New Roman" panose="02020603050405020304" pitchFamily="18" charset="0"/>
              </a:rPr>
              <a:t>Criminals commonly exploit</a:t>
            </a:r>
          </a:p>
          <a:p>
            <a:pPr marL="742950" lvl="1" indent="-285750">
              <a:buFont typeface="Wingdings" panose="05000000000000000000" pitchFamily="2" charset="2"/>
              <a:buChar char="Ø"/>
            </a:pPr>
            <a:r>
              <a:rPr lang="en-US" sz="2100" dirty="0">
                <a:cs typeface="Times New Roman" panose="02020603050405020304" pitchFamily="18" charset="0"/>
              </a:rPr>
              <a:t>casinos, </a:t>
            </a:r>
          </a:p>
          <a:p>
            <a:pPr marL="742950" lvl="1" indent="-285750">
              <a:buFont typeface="Wingdings" panose="05000000000000000000" pitchFamily="2" charset="2"/>
              <a:buChar char="Ø"/>
            </a:pPr>
            <a:r>
              <a:rPr lang="en-US" sz="2100" dirty="0">
                <a:cs typeface="Times New Roman" panose="02020603050405020304" pitchFamily="18" charset="0"/>
              </a:rPr>
              <a:t>illegal betting, using methods such as split transactions and credit betting</a:t>
            </a:r>
          </a:p>
          <a:p>
            <a:pPr marL="742950" lvl="1" indent="-285750">
              <a:buFont typeface="Wingdings" panose="05000000000000000000" pitchFamily="2" charset="2"/>
              <a:buChar char="Ø"/>
            </a:pPr>
            <a:r>
              <a:rPr lang="en-US" sz="2100" dirty="0">
                <a:cs typeface="Times New Roman" panose="02020603050405020304" pitchFamily="18" charset="0"/>
              </a:rPr>
              <a:t>horseracing</a:t>
            </a:r>
          </a:p>
          <a:p>
            <a:pPr lvl="0" eaLnBrk="0" fontAlgn="base" hangingPunct="0">
              <a:spcBef>
                <a:spcPct val="0"/>
              </a:spcBef>
              <a:spcAft>
                <a:spcPct val="0"/>
              </a:spcAft>
            </a:pPr>
            <a:endParaRPr lang="en-US" sz="2100" dirty="0"/>
          </a:p>
          <a:p>
            <a:pPr marL="285750" lvl="0" indent="-285750" fontAlgn="base">
              <a:spcBef>
                <a:spcPct val="0"/>
              </a:spcBef>
              <a:spcAft>
                <a:spcPct val="0"/>
              </a:spcAft>
              <a:buFont typeface="Arial" panose="020B0604020202020204" pitchFamily="34" charset="0"/>
              <a:buChar char="•"/>
            </a:pPr>
            <a:r>
              <a:rPr lang="en-US" sz="2100" dirty="0">
                <a:cs typeface="Times New Roman" panose="02020603050405020304" pitchFamily="18" charset="0"/>
              </a:rPr>
              <a:t>The Gambling Regulatory Authority (GRA) oversees the sector, but </a:t>
            </a:r>
          </a:p>
          <a:p>
            <a:pPr marL="742950" lvl="1" indent="-285750" fontAlgn="base">
              <a:spcBef>
                <a:spcPct val="0"/>
              </a:spcBef>
              <a:spcAft>
                <a:spcPct val="0"/>
              </a:spcAft>
              <a:buFont typeface="Wingdings" panose="05000000000000000000" pitchFamily="2" charset="2"/>
              <a:buChar char="Ø"/>
            </a:pPr>
            <a:r>
              <a:rPr lang="en-GB" sz="2100" dirty="0">
                <a:cs typeface="Times New Roman" panose="02020603050405020304" pitchFamily="18" charset="0"/>
              </a:rPr>
              <a:t>Only 80 operators are defined as reporting persons under FIAMLA; and </a:t>
            </a:r>
          </a:p>
          <a:p>
            <a:pPr marL="742950" lvl="1" indent="-285750" fontAlgn="base">
              <a:spcBef>
                <a:spcPct val="0"/>
              </a:spcBef>
              <a:spcAft>
                <a:spcPct val="0"/>
              </a:spcAft>
              <a:buFont typeface="Wingdings" panose="05000000000000000000" pitchFamily="2" charset="2"/>
              <a:buChar char="Ø"/>
            </a:pPr>
            <a:r>
              <a:rPr lang="en-US" sz="2100" dirty="0">
                <a:cs typeface="Times New Roman" panose="02020603050405020304" pitchFamily="18" charset="0"/>
              </a:rPr>
              <a:t>out of 80 reporting persons, as defined by FIAMLA, only 4 casinos and 21 gaming houses are under the purview of AML/CFT Supervision.</a:t>
            </a:r>
            <a:br>
              <a:rPr lang="en-US" sz="2100" dirty="0"/>
            </a:br>
            <a:endParaRPr lang="en-US" dirty="0"/>
          </a:p>
          <a:p>
            <a:pPr lvl="0" eaLnBrk="0" fontAlgn="base" hangingPunct="0">
              <a:spcBef>
                <a:spcPct val="0"/>
              </a:spcBef>
              <a:spcAft>
                <a:spcPct val="0"/>
              </a:spcAft>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809718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r>
              <a:rPr lang="en-US" sz="3200" b="1" dirty="0">
                <a:solidFill>
                  <a:schemeClr val="bg1"/>
                </a:solidFill>
                <a:latin typeface="Bell MT" panose="02020503060305020303" pitchFamily="18" charset="0"/>
                <a:cs typeface="Times New Roman" panose="02020603050405020304" pitchFamily="18" charset="0"/>
              </a:rPr>
              <a:t>ML THREAT ASSOCIATED WITH THE GAMBLING SECTOR</a:t>
            </a:r>
            <a:endParaRPr lang="en-GB" sz="3200" b="1" dirty="0">
              <a:solidFill>
                <a:schemeClr val="bg1"/>
              </a:solidFill>
              <a:latin typeface="Bell MT" panose="02020503060305020303" pitchFamily="18" charset="0"/>
              <a:cs typeface="Times New Roman" panose="02020603050405020304" pitchFamily="18" charset="0"/>
            </a:endParaRPr>
          </a:p>
        </p:txBody>
      </p:sp>
      <p:sp>
        <p:nvSpPr>
          <p:cNvPr id="8" name="Rectangle 4"/>
          <p:cNvSpPr>
            <a:spLocks noGrp="1" noChangeArrowheads="1"/>
          </p:cNvSpPr>
          <p:nvPr>
            <p:ph idx="1"/>
          </p:nvPr>
        </p:nvSpPr>
        <p:spPr bwMode="auto">
          <a:xfrm>
            <a:off x="457200" y="1295975"/>
            <a:ext cx="11125200" cy="50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1" indent="0">
              <a:spcBef>
                <a:spcPts val="0"/>
              </a:spcBef>
              <a:buNone/>
              <a:tabLst>
                <a:tab pos="457200" algn="l"/>
              </a:tabLst>
            </a:pPr>
            <a:r>
              <a:rPr lang="en-US" sz="2100" kern="100" dirty="0">
                <a:ea typeface="Calibri" panose="020F0502020204030204" pitchFamily="34" charset="0"/>
              </a:rPr>
              <a:t>Investigations revealed that criminals:-</a:t>
            </a:r>
          </a:p>
          <a:p>
            <a:pPr marL="0" indent="0">
              <a:spcBef>
                <a:spcPts val="0"/>
              </a:spcBef>
              <a:buNone/>
              <a:tabLst>
                <a:tab pos="457200" algn="l"/>
              </a:tabLst>
            </a:pPr>
            <a:endParaRPr lang="en-US" sz="2100" kern="100" dirty="0">
              <a:ea typeface="Calibri" panose="020F0502020204030204" pitchFamily="34" charset="0"/>
            </a:endParaRPr>
          </a:p>
          <a:p>
            <a:pPr lvl="1">
              <a:spcBef>
                <a:spcPts val="0"/>
              </a:spcBef>
              <a:buFont typeface="Wingdings" panose="05000000000000000000" pitchFamily="2" charset="2"/>
              <a:buChar char="Ø"/>
              <a:tabLst>
                <a:tab pos="457200" algn="l"/>
              </a:tabLst>
            </a:pPr>
            <a:r>
              <a:rPr lang="en-US" sz="2100" kern="100" dirty="0">
                <a:ea typeface="Calibri" panose="020F0502020204030204" pitchFamily="34" charset="0"/>
              </a:rPr>
              <a:t>used casinos, gambling houses and racecourses to justify illicit funds as betting gain.</a:t>
            </a:r>
          </a:p>
          <a:p>
            <a:pPr marL="457200" lvl="1" indent="0">
              <a:spcBef>
                <a:spcPts val="0"/>
              </a:spcBef>
              <a:buNone/>
              <a:tabLst>
                <a:tab pos="457200" algn="l"/>
              </a:tabLst>
            </a:pPr>
            <a:endParaRPr lang="en-US" sz="2100" kern="100" dirty="0">
              <a:ea typeface="Calibri" panose="020F0502020204030204" pitchFamily="34" charset="0"/>
            </a:endParaRPr>
          </a:p>
          <a:p>
            <a:pPr lvl="1">
              <a:spcBef>
                <a:spcPts val="0"/>
              </a:spcBef>
              <a:buFont typeface="Wingdings" panose="05000000000000000000" pitchFamily="2" charset="2"/>
              <a:buChar char="Ø"/>
              <a:tabLst>
                <a:tab pos="457200" algn="l"/>
              </a:tabLst>
            </a:pPr>
            <a:r>
              <a:rPr lang="en-US" sz="2100" kern="100" dirty="0">
                <a:ea typeface="Calibri" panose="020F0502020204030204" pitchFamily="34" charset="0"/>
              </a:rPr>
              <a:t>used split transactions </a:t>
            </a:r>
            <a:r>
              <a:rPr kumimoji="0" lang="en-GB" sz="2100" b="0" i="0" u="none" strike="noStrike" kern="100" cap="none" spc="0" normalizeH="0" baseline="0" noProof="0" dirty="0">
                <a:ln>
                  <a:noFill/>
                </a:ln>
                <a:solidFill>
                  <a:prstClr val="black"/>
                </a:solidFill>
                <a:effectLst/>
                <a:uLnTx/>
                <a:uFillTx/>
                <a:ea typeface="Calibri" panose="020F0502020204030204" pitchFamily="34" charset="0"/>
                <a:cs typeface="+mn-cs"/>
              </a:rPr>
              <a:t>in casinos as a preferred method to link tainted funds to gambling activities.</a:t>
            </a:r>
          </a:p>
          <a:p>
            <a:pPr marL="457200" lvl="1" indent="0">
              <a:spcBef>
                <a:spcPts val="0"/>
              </a:spcBef>
              <a:buNone/>
              <a:tabLst>
                <a:tab pos="457200" algn="l"/>
              </a:tabLst>
            </a:pPr>
            <a:endParaRPr kumimoji="0" lang="en-GB" sz="2100" b="0" i="0" u="none" strike="noStrike" kern="100" cap="none" spc="0" normalizeH="0" baseline="0" noProof="0" dirty="0">
              <a:ln>
                <a:noFill/>
              </a:ln>
              <a:solidFill>
                <a:prstClr val="black"/>
              </a:solidFill>
              <a:effectLst/>
              <a:uLnTx/>
              <a:uFillTx/>
              <a:ea typeface="Calibri" panose="020F0502020204030204" pitchFamily="34" charset="0"/>
              <a:cs typeface="+mn-cs"/>
            </a:endParaRPr>
          </a:p>
          <a:p>
            <a:pPr lvl="1">
              <a:spcBef>
                <a:spcPts val="0"/>
              </a:spcBef>
              <a:buFont typeface="Wingdings" panose="05000000000000000000" pitchFamily="2" charset="2"/>
              <a:buChar char="Ø"/>
              <a:tabLst>
                <a:tab pos="457200" algn="l"/>
              </a:tabLst>
            </a:pPr>
            <a:r>
              <a:rPr lang="en-GB" sz="2100" kern="100" dirty="0">
                <a:ea typeface="Calibri" panose="020F0502020204030204" pitchFamily="34" charset="0"/>
              </a:rPr>
              <a:t>used proceeds from fraud and drug-related offences and placed them into betting activities to disguise their illicit origin.</a:t>
            </a:r>
          </a:p>
          <a:p>
            <a:pPr marL="457200" lvl="1" indent="0">
              <a:spcBef>
                <a:spcPts val="0"/>
              </a:spcBef>
              <a:buNone/>
              <a:tabLst>
                <a:tab pos="457200" algn="l"/>
              </a:tabLst>
            </a:pPr>
            <a:endParaRPr lang="en-GB" sz="2100" kern="100" dirty="0">
              <a:ea typeface="Calibri" panose="020F0502020204030204" pitchFamily="34" charset="0"/>
            </a:endParaRPr>
          </a:p>
          <a:p>
            <a:pPr lvl="1">
              <a:spcBef>
                <a:spcPts val="0"/>
              </a:spcBef>
              <a:buFont typeface="Wingdings" panose="05000000000000000000" pitchFamily="2" charset="2"/>
              <a:buChar char="Ø"/>
              <a:tabLst>
                <a:tab pos="457200" algn="l"/>
              </a:tabLst>
            </a:pPr>
            <a:r>
              <a:rPr lang="en-GB" sz="2100" kern="100" dirty="0">
                <a:ea typeface="Calibri" panose="020F0502020204030204" pitchFamily="34" charset="0"/>
              </a:rPr>
              <a:t>used illegal betting operations to launder money and evade detection by authorities</a:t>
            </a:r>
            <a:endParaRPr lang="en-US" sz="2100" kern="100" dirty="0">
              <a:ea typeface="Calibri" panose="020F0502020204030204" pitchFamily="34" charset="0"/>
            </a:endParaRPr>
          </a:p>
          <a:p>
            <a:pPr marL="0" lvl="0" indent="0">
              <a:spcBef>
                <a:spcPts val="0"/>
              </a:spcBef>
              <a:buNone/>
              <a:tabLst>
                <a:tab pos="457200" algn="l"/>
              </a:tabLst>
            </a:pPr>
            <a:endParaRPr lang="en-US" sz="2100" kern="100" dirty="0">
              <a:ea typeface="Calibri" panose="020F0502020204030204" pitchFamily="34" charset="0"/>
            </a:endParaRPr>
          </a:p>
          <a:p>
            <a:pPr marL="342900" lvl="0" indent="-342900">
              <a:spcBef>
                <a:spcPts val="0"/>
              </a:spcBef>
              <a:tabLst>
                <a:tab pos="457200" algn="l"/>
              </a:tabLst>
            </a:pPr>
            <a:r>
              <a:rPr lang="en-US" sz="2100" kern="100" dirty="0">
                <a:ea typeface="Calibri" panose="020F0502020204030204" pitchFamily="34" charset="0"/>
              </a:rPr>
              <a:t>Credit betting (</a:t>
            </a:r>
            <a:r>
              <a:rPr lang="en-US" sz="2100" i="1" kern="100" dirty="0">
                <a:ea typeface="Calibri" panose="020F0502020204030204" pitchFamily="34" charset="0"/>
              </a:rPr>
              <a:t>through mobile phone and huge amount of cash</a:t>
            </a:r>
            <a:r>
              <a:rPr lang="en-US" sz="2100" kern="100" dirty="0">
                <a:ea typeface="Calibri" panose="020F0502020204030204" pitchFamily="34" charset="0"/>
              </a:rPr>
              <a:t>) was observed as the</a:t>
            </a:r>
            <a:r>
              <a:rPr lang="en-GB" sz="2100" kern="100" dirty="0">
                <a:ea typeface="Calibri" panose="020F0502020204030204" pitchFamily="34" charset="0"/>
              </a:rPr>
              <a:t> new modus operandi of illegal bookmakers thus rendering their activities opaque.</a:t>
            </a:r>
          </a:p>
          <a:p>
            <a:pPr marL="0" lvl="0" indent="0">
              <a:spcBef>
                <a:spcPts val="0"/>
              </a:spcBef>
              <a:buNone/>
              <a:tabLst>
                <a:tab pos="457200" algn="l"/>
              </a:tabLst>
            </a:pPr>
            <a:endParaRPr lang="en-US" sz="2100" kern="100" dirty="0">
              <a:ea typeface="Calibri" panose="020F0502020204030204" pitchFamily="34" charset="0"/>
            </a:endParaRPr>
          </a:p>
          <a:p>
            <a:pPr marL="342900" lvl="0" indent="-342900">
              <a:spcBef>
                <a:spcPts val="0"/>
              </a:spcBef>
              <a:tabLst>
                <a:tab pos="457200" algn="l"/>
              </a:tabLst>
            </a:pPr>
            <a:r>
              <a:rPr lang="en-US" sz="2100" kern="100" dirty="0">
                <a:ea typeface="Calibri" panose="020F0502020204030204" pitchFamily="34" charset="0"/>
              </a:rPr>
              <a:t>Due to the rise in these activities, the ML threat was rated</a:t>
            </a:r>
            <a:r>
              <a:rPr lang="en-US" sz="2100" b="1" kern="100" dirty="0">
                <a:ea typeface="Calibri" panose="020F0502020204030204" pitchFamily="34" charset="0"/>
              </a:rPr>
              <a:t> </a:t>
            </a:r>
            <a:r>
              <a:rPr lang="en-US" sz="2100" b="1" kern="100" dirty="0">
                <a:solidFill>
                  <a:srgbClr val="C00000"/>
                </a:solidFill>
                <a:ea typeface="Calibri" panose="020F0502020204030204" pitchFamily="34" charset="0"/>
              </a:rPr>
              <a:t>High</a:t>
            </a:r>
            <a:r>
              <a:rPr lang="en-US" sz="2100" kern="100" dirty="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800" b="1" dirty="0"/>
          </a:p>
        </p:txBody>
      </p:sp>
    </p:spTree>
    <p:extLst>
      <p:ext uri="{BB962C8B-B14F-4D97-AF65-F5344CB8AC3E}">
        <p14:creationId xmlns:p14="http://schemas.microsoft.com/office/powerpoint/2010/main" val="29484166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nSpc>
                <a:spcPct val="107000"/>
              </a:lnSpc>
            </a:pP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               RESIDUAL ML VULNERABILITY RATINGS</a:t>
            </a: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
        <p:nvSpPr>
          <p:cNvPr id="3" name="Rectangle 2"/>
          <p:cNvSpPr/>
          <p:nvPr/>
        </p:nvSpPr>
        <p:spPr>
          <a:xfrm>
            <a:off x="1135038" y="2340301"/>
            <a:ext cx="8980227" cy="1338828"/>
          </a:xfrm>
          <a:prstGeom prst="rect">
            <a:avLst/>
          </a:prstGeom>
        </p:spPr>
        <p:txBody>
          <a:bodyPr wrap="square">
            <a:spAutoFit/>
          </a:bodyPr>
          <a:lstStyle/>
          <a:p>
            <a:r>
              <a:rPr lang="en-US" sz="2100" kern="100" dirty="0">
                <a:ea typeface="Calibri" panose="020F0502020204030204" pitchFamily="34" charset="0"/>
              </a:rPr>
              <a:t>The presence of unlicensed operators, mobile-based betting platforms coupled with  other risk factors justify the</a:t>
            </a:r>
            <a:r>
              <a:rPr lang="en-US" sz="2100" kern="100" dirty="0">
                <a:solidFill>
                  <a:srgbClr val="FF0000"/>
                </a:solidFill>
                <a:ea typeface="Calibri" panose="020F0502020204030204" pitchFamily="34" charset="0"/>
              </a:rPr>
              <a:t> </a:t>
            </a:r>
            <a:r>
              <a:rPr lang="en-US" sz="2100" kern="100" dirty="0">
                <a:ea typeface="Calibri" panose="020F0502020204030204" pitchFamily="34" charset="0"/>
              </a:rPr>
              <a:t>residual ML vulnerability level of the gambling sector as </a:t>
            </a:r>
            <a:r>
              <a:rPr lang="en-US" sz="2100" b="1" kern="100" dirty="0">
                <a:solidFill>
                  <a:srgbClr val="EED412"/>
                </a:solidFill>
                <a:ea typeface="Calibri" panose="020F0502020204030204" pitchFamily="34" charset="0"/>
              </a:rPr>
              <a:t>Medium.</a:t>
            </a:r>
          </a:p>
          <a:p>
            <a:pPr algn="just"/>
            <a:endParaRPr lang="en-US" dirty="0"/>
          </a:p>
        </p:txBody>
      </p:sp>
    </p:spTree>
    <p:extLst>
      <p:ext uri="{BB962C8B-B14F-4D97-AF65-F5344CB8AC3E}">
        <p14:creationId xmlns:p14="http://schemas.microsoft.com/office/powerpoint/2010/main" val="28370959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17" y="0"/>
            <a:ext cx="12191999" cy="1173389"/>
          </a:xfrm>
          <a:prstGeom prst="rect">
            <a:avLst/>
          </a:prstGeom>
          <a:solidFill>
            <a:schemeClr val="accent5">
              <a:lumMod val="50000"/>
            </a:schemeClr>
          </a:solidFill>
        </p:spPr>
        <p:txBody>
          <a:bodyPr vert="horz" lIns="91440" tIns="45720" rIns="91440" bIns="45720" rtlCol="0" anchor="ctr">
            <a:noAutofit/>
          </a:bodyPr>
          <a:lstStyle>
            <a:lvl1pPr>
              <a:lnSpc>
                <a:spcPct val="107000"/>
              </a:lnSpc>
              <a:spcBef>
                <a:spcPct val="0"/>
              </a:spcBef>
              <a:buNone/>
              <a:defRPr sz="3200" b="1">
                <a:solidFill>
                  <a:schemeClr val="bg1"/>
                </a:solidFill>
                <a:latin typeface="Bell MT" panose="02020503060305020303" pitchFamily="18" charset="0"/>
                <a:ea typeface="+mj-ea"/>
                <a:cs typeface="Times New Roman" panose="02020603050405020304" pitchFamily="18" charset="0"/>
              </a:defRPr>
            </a:lvl1pPr>
          </a:lstStyle>
          <a:p>
            <a:r>
              <a:rPr lang="en-GB" dirty="0"/>
              <a:t>      ML RISK ASSOCIATED WITH THE GAMBLING SECTOR</a:t>
            </a:r>
          </a:p>
        </p:txBody>
      </p:sp>
      <p:sp>
        <p:nvSpPr>
          <p:cNvPr id="3" name="Rectangle 2"/>
          <p:cNvSpPr/>
          <p:nvPr/>
        </p:nvSpPr>
        <p:spPr>
          <a:xfrm>
            <a:off x="668739" y="1997839"/>
            <a:ext cx="9307773" cy="1200329"/>
          </a:xfrm>
          <a:prstGeom prst="rect">
            <a:avLst/>
          </a:prstGeom>
        </p:spPr>
        <p:txBody>
          <a:bodyPr wrap="square">
            <a:spAutoFit/>
          </a:bodyPr>
          <a:lstStyle/>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4" name="Rectangle 3"/>
          <p:cNvSpPr/>
          <p:nvPr/>
        </p:nvSpPr>
        <p:spPr>
          <a:xfrm>
            <a:off x="1501254" y="2362204"/>
            <a:ext cx="8952932" cy="3151184"/>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tabLst>
                <a:tab pos="540385" algn="l"/>
              </a:tabLst>
            </a:pPr>
            <a:r>
              <a:rPr lang="en-US" sz="2100" kern="100" dirty="0">
                <a:ea typeface="Calibri" panose="020F0502020204030204" pitchFamily="34" charset="0"/>
              </a:rPr>
              <a:t>Casinos and horseracing bookmakers are highly cash-intensive, making them vulnerable to ML risks.</a:t>
            </a:r>
          </a:p>
          <a:p>
            <a:pPr marL="285750" indent="-285750" algn="just">
              <a:lnSpc>
                <a:spcPct val="107000"/>
              </a:lnSpc>
              <a:spcAft>
                <a:spcPts val="800"/>
              </a:spcAft>
              <a:buFont typeface="Arial" panose="020B0604020202020204" pitchFamily="34" charset="0"/>
              <a:buChar char="•"/>
              <a:tabLst>
                <a:tab pos="540385" algn="l"/>
              </a:tabLst>
            </a:pPr>
            <a:r>
              <a:rPr lang="en-GB" sz="2100" dirty="0">
                <a:cs typeface="Times New Roman" panose="02020603050405020304" pitchFamily="18" charset="0"/>
              </a:rPr>
              <a:t>Criminals often claim gambling winnings to explain the origin of illicit cash, especially in drug trafficking or corruption cases.</a:t>
            </a:r>
            <a:endParaRPr lang="en-GB" sz="2100" kern="100" dirty="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tabLst>
                <a:tab pos="540385" algn="l"/>
              </a:tabLst>
            </a:pPr>
            <a:r>
              <a:rPr lang="en-GB" sz="2100" kern="100" dirty="0">
                <a:ea typeface="Calibri" panose="020F0502020204030204" pitchFamily="34" charset="0"/>
                <a:cs typeface="Times New Roman" panose="02020603050405020304" pitchFamily="18" charset="0"/>
              </a:rPr>
              <a:t>Illegal betting is another significant concern. The use of credit betting (especially via mobile phones) by unlicensed bookmakers has created an opaquer environment, where transactions can easily be hidden or disguised</a:t>
            </a:r>
            <a:r>
              <a:rPr lang="en-GB" sz="2100" kern="100" dirty="0">
                <a:ea typeface="Calibri" panose="020F0502020204030204" pitchFamily="34" charset="0"/>
              </a:rPr>
              <a:t>.</a:t>
            </a:r>
            <a:endParaRPr lang="en-US" sz="2100" kern="100" dirty="0">
              <a:highlight>
                <a:srgbClr val="FFFF00"/>
              </a:highlight>
              <a:ea typeface="Calibri" panose="020F0502020204030204" pitchFamily="34" charset="0"/>
            </a:endParaRPr>
          </a:p>
          <a:p>
            <a:pPr marL="285750" indent="-285750" algn="just">
              <a:lnSpc>
                <a:spcPct val="107000"/>
              </a:lnSpc>
              <a:spcAft>
                <a:spcPts val="800"/>
              </a:spcAft>
              <a:buFont typeface="Arial" panose="020B0604020202020204" pitchFamily="34" charset="0"/>
              <a:buChar char="•"/>
              <a:tabLst>
                <a:tab pos="540385" algn="l"/>
              </a:tabLst>
            </a:pPr>
            <a:r>
              <a:rPr lang="en-US" sz="2100" kern="100" dirty="0">
                <a:ea typeface="Calibri" panose="020F0502020204030204" pitchFamily="34" charset="0"/>
              </a:rPr>
              <a:t>Overall, the ML risk in the gambling sector was assessed as </a:t>
            </a:r>
            <a:r>
              <a:rPr lang="en-US" sz="2100" b="1" kern="100" dirty="0">
                <a:solidFill>
                  <a:srgbClr val="FF0000"/>
                </a:solidFill>
                <a:ea typeface="Calibri" panose="020F0502020204030204" pitchFamily="34" charset="0"/>
              </a:rPr>
              <a:t>Medium-High</a:t>
            </a:r>
            <a:endParaRPr lang="en-GB" sz="2100" b="1" dirty="0">
              <a:solidFill>
                <a:srgbClr val="FF0000"/>
              </a:solidFill>
              <a:ea typeface="Calibri" panose="020F0502020204030204" pitchFamily="34" charset="0"/>
            </a:endParaRPr>
          </a:p>
        </p:txBody>
      </p:sp>
    </p:spTree>
    <p:extLst>
      <p:ext uri="{BB962C8B-B14F-4D97-AF65-F5344CB8AC3E}">
        <p14:creationId xmlns:p14="http://schemas.microsoft.com/office/powerpoint/2010/main" val="333891628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B26E-0A2D-8718-99BF-43A92DDDA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EE4B4-6DDE-81E9-38CC-F26C98138379}"/>
              </a:ext>
            </a:extLst>
          </p:cNvPr>
          <p:cNvSpPr>
            <a:spLocks noGrp="1"/>
          </p:cNvSpPr>
          <p:nvPr>
            <p:ph type="title"/>
          </p:nvPr>
        </p:nvSpPr>
        <p:spPr>
          <a:xfrm>
            <a:off x="0" y="23993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GAMBLING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0545326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0" y="0"/>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TF THREAT ASSOCIATED WITH THE SECTOR</a:t>
            </a:r>
          </a:p>
        </p:txBody>
      </p:sp>
      <p:sp>
        <p:nvSpPr>
          <p:cNvPr id="2" name="Rectangle 1"/>
          <p:cNvSpPr/>
          <p:nvPr/>
        </p:nvSpPr>
        <p:spPr>
          <a:xfrm>
            <a:off x="533400" y="1692322"/>
            <a:ext cx="11506200" cy="3231654"/>
          </a:xfrm>
          <a:prstGeom prst="rect">
            <a:avLst/>
          </a:prstGeom>
        </p:spPr>
        <p:txBody>
          <a:bodyPr wrap="square">
            <a:spAutoFit/>
          </a:bodyPr>
          <a:lstStyle/>
          <a:p>
            <a:r>
              <a:rPr lang="en-GB" sz="2100" dirty="0">
                <a:effectLst/>
                <a:cs typeface="Times New Roman" panose="02020603050405020304" pitchFamily="18" charset="0"/>
              </a:rPr>
              <a:t>Although, gambling/betting may be an attractive means for raising funds for TF purposes by sympathisers or persons embracing terrorist ideologies, to date, there have been no reported instances where the Mauritian gambling sector has been misused/abused for TF purposes. </a:t>
            </a:r>
            <a:br>
              <a:rPr lang="en-GB" sz="2100" dirty="0">
                <a:effectLst/>
                <a:cs typeface="Times New Roman" panose="02020603050405020304" pitchFamily="18" charset="0"/>
              </a:rPr>
            </a:br>
            <a:endParaRPr lang="en-GB" sz="2100" dirty="0">
              <a:effectLst/>
              <a:cs typeface="Times New Roman" panose="02020603050405020304" pitchFamily="18" charset="0"/>
            </a:endParaRPr>
          </a:p>
          <a:p>
            <a:r>
              <a:rPr lang="en-GB" sz="2100" dirty="0">
                <a:effectLst/>
                <a:cs typeface="Times New Roman" panose="02020603050405020304" pitchFamily="18" charset="0"/>
              </a:rPr>
              <a:t>There also was no information that individuals from Mauritius had tried to use online gaming platforms/websites in other jurisdictions for TF purposes. </a:t>
            </a:r>
            <a:br>
              <a:rPr lang="en-GB" sz="2100" dirty="0">
                <a:effectLst/>
                <a:cs typeface="Times New Roman" panose="02020603050405020304" pitchFamily="18" charset="0"/>
              </a:rPr>
            </a:br>
            <a:br>
              <a:rPr lang="en-GB" sz="2100" dirty="0">
                <a:effectLst/>
                <a:cs typeface="Times New Roman" panose="02020603050405020304" pitchFamily="18" charset="0"/>
              </a:rPr>
            </a:br>
            <a:r>
              <a:rPr lang="en-GB" sz="2100" dirty="0">
                <a:effectLst/>
                <a:cs typeface="Times New Roman" panose="02020603050405020304" pitchFamily="18" charset="0"/>
              </a:rPr>
              <a:t>The TF Threat associated with the gambling sector was considered as </a:t>
            </a:r>
            <a:r>
              <a:rPr lang="en-GB" sz="2100" b="1" dirty="0">
                <a:solidFill>
                  <a:schemeClr val="accent6">
                    <a:lumMod val="75000"/>
                  </a:schemeClr>
                </a:solidFill>
                <a:effectLst/>
                <a:cs typeface="Times New Roman" panose="02020603050405020304" pitchFamily="18" charset="0"/>
              </a:rPr>
              <a:t>Low.</a:t>
            </a:r>
            <a:endParaRPr lang="en-US" sz="2100" b="1" dirty="0">
              <a:solidFill>
                <a:schemeClr val="accent6">
                  <a:lumMod val="75000"/>
                </a:schemeClr>
              </a:solidFill>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578102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1" y="-58057"/>
            <a:ext cx="12192001" cy="1054100"/>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200" b="1">
                <a:solidFill>
                  <a:schemeClr val="bg1"/>
                </a:solidFill>
                <a:latin typeface="Bell MT" panose="02020503060305020303" pitchFamily="18" charset="0"/>
                <a:ea typeface="+mj-ea"/>
                <a:cs typeface="+mj-cs"/>
              </a:defRPr>
            </a:lvl1pPr>
          </a:lstStyle>
          <a:p>
            <a:r>
              <a:rPr lang="en-US" dirty="0"/>
              <a:t>RESIDUAL TF VULNERABILITY</a:t>
            </a:r>
          </a:p>
        </p:txBody>
      </p:sp>
      <p:sp>
        <p:nvSpPr>
          <p:cNvPr id="2" name="Rectangle 1"/>
          <p:cNvSpPr/>
          <p:nvPr/>
        </p:nvSpPr>
        <p:spPr>
          <a:xfrm>
            <a:off x="971550" y="1295014"/>
            <a:ext cx="10344150" cy="3970318"/>
          </a:xfrm>
          <a:prstGeom prst="rect">
            <a:avLst/>
          </a:prstGeom>
        </p:spPr>
        <p:txBody>
          <a:bodyPr wrap="square">
            <a:spAutoFit/>
          </a:bodyPr>
          <a:lstStyle/>
          <a:p>
            <a:pPr lvl="0"/>
            <a:r>
              <a:rPr lang="en-GB" sz="2100" dirty="0">
                <a:effectLst/>
                <a:cs typeface="Times New Roman" panose="02020603050405020304" pitchFamily="18" charset="0"/>
              </a:rPr>
              <a:t>Casinos and Gaming House ‘A’ operators conduct UN Sanctions screening of punters both upon entry to the premises and at the cashier level. These measures help to reduce the sector’s vulnerability. </a:t>
            </a:r>
          </a:p>
          <a:p>
            <a:pPr lvl="0"/>
            <a:endParaRPr lang="en-GB" sz="2100" dirty="0">
              <a:cs typeface="Times New Roman" panose="02020603050405020304" pitchFamily="18" charset="0"/>
            </a:endParaRPr>
          </a:p>
          <a:p>
            <a:pPr lvl="0"/>
            <a:r>
              <a:rPr lang="en-GB" sz="2100" dirty="0">
                <a:effectLst/>
                <a:cs typeface="Times New Roman" panose="02020603050405020304" pitchFamily="18" charset="0"/>
              </a:rPr>
              <a:t>However, due to the inherently cash-intensive nature of the industry, certain structural vulnerabilities remain, which could expose it to potential misuse for terrorism financing purposes. </a:t>
            </a:r>
          </a:p>
          <a:p>
            <a:pPr lvl="0"/>
            <a:endParaRPr lang="en-GB" sz="2100" dirty="0">
              <a:cs typeface="Times New Roman" panose="02020603050405020304" pitchFamily="18" charset="0"/>
            </a:endParaRPr>
          </a:p>
          <a:p>
            <a:pPr lvl="0"/>
            <a:r>
              <a:rPr lang="en-GB" sz="2100" dirty="0">
                <a:effectLst/>
                <a:cs typeface="Times New Roman" panose="02020603050405020304" pitchFamily="18" charset="0"/>
              </a:rPr>
              <a:t>That said, there was no available information indicating that individuals in Mauritius had attempted to use online gaming platforms or websites in other jurisdictions for TF activities.. </a:t>
            </a:r>
          </a:p>
          <a:p>
            <a:pPr lvl="0"/>
            <a:endParaRPr lang="en-US" sz="2100" dirty="0">
              <a:highlight>
                <a:srgbClr val="FFFF00"/>
              </a:highlight>
              <a:cs typeface="Times New Roman" panose="02020603050405020304" pitchFamily="18" charset="0"/>
            </a:endParaRPr>
          </a:p>
          <a:p>
            <a:r>
              <a:rPr lang="en-US" sz="2100" dirty="0">
                <a:cs typeface="Times New Roman" panose="02020603050405020304" pitchFamily="18" charset="0"/>
              </a:rPr>
              <a:t>The TF residual vulnerability level is rated </a:t>
            </a:r>
            <a:r>
              <a:rPr lang="en-US" sz="2100" b="1" dirty="0">
                <a:solidFill>
                  <a:schemeClr val="accent6"/>
                </a:solidFill>
                <a:cs typeface="Times New Roman" panose="02020603050405020304" pitchFamily="18" charset="0"/>
              </a:rPr>
              <a:t>Medium-Low.</a:t>
            </a:r>
          </a:p>
        </p:txBody>
      </p:sp>
    </p:spTree>
    <p:extLst>
      <p:ext uri="{BB962C8B-B14F-4D97-AF65-F5344CB8AC3E}">
        <p14:creationId xmlns:p14="http://schemas.microsoft.com/office/powerpoint/2010/main" val="2823931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rea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threa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threa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p:nvGrpSpPr>
        <p:grpSpPr>
          <a:xfrm>
            <a:off x="7344229" y="0"/>
            <a:ext cx="4847771" cy="6858000"/>
            <a:chOff x="5646056" y="0"/>
            <a:chExt cx="5428344" cy="6858000"/>
          </a:xfrm>
        </p:grpSpPr>
        <p:sp>
          <p:nvSpPr>
            <p:cNvPr id="12" name="Rectangle 11"/>
            <p:cNvSpPr/>
            <p:nvPr/>
          </p:nvSpPr>
          <p:spPr>
            <a:xfrm>
              <a:off x="5650165" y="101600"/>
              <a:ext cx="5424235"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646056" y="6749142"/>
              <a:ext cx="5428343" cy="108857"/>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7373256" y="128423"/>
            <a:ext cx="4818743" cy="4017612"/>
          </a:xfrm>
          <a:prstGeom prst="rect">
            <a:avLst/>
          </a:prstGeom>
        </p:spPr>
      </p:pic>
      <p:sp>
        <p:nvSpPr>
          <p:cNvPr id="18" name="Rectangle 17">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a:off x="7373256" y="7937"/>
            <a:ext cx="4818744" cy="672669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r>
              <a:rPr lang="en-US" sz="3200" b="1" dirty="0">
                <a:latin typeface="Bell MT" panose="02020503060305020303" pitchFamily="18" charset="0"/>
              </a:rPr>
              <a:t>MONEY LAUNDERING THREATS IN MAURITIUS</a:t>
            </a:r>
            <a:endParaRPr lang="en-US" sz="3200" dirty="0"/>
          </a:p>
        </p:txBody>
      </p:sp>
      <p:sp>
        <p:nvSpPr>
          <p:cNvPr id="15" name="TextBox 14"/>
          <p:cNvSpPr txBox="1"/>
          <p:nvPr/>
        </p:nvSpPr>
        <p:spPr>
          <a:xfrm>
            <a:off x="1361568" y="2452914"/>
            <a:ext cx="4746171" cy="1631216"/>
          </a:xfrm>
          <a:prstGeom prst="rect">
            <a:avLst/>
          </a:prstGeom>
          <a:noFill/>
        </p:spPr>
        <p:txBody>
          <a:bodyPr wrap="square" rtlCol="0">
            <a:spAutoFit/>
          </a:bodyPr>
          <a:lstStyle/>
          <a:p>
            <a:pPr algn="ctr"/>
            <a:r>
              <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Mr Amit Bhushan </a:t>
            </a:r>
            <a:r>
              <a:rPr lang="en-GB" sz="2400" b="1" dirty="0" err="1">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Sunkoorah</a:t>
            </a:r>
            <a:endPar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endParaRPr>
          </a:p>
          <a:p>
            <a:pPr algn="ctr"/>
            <a:endParaRPr lang="en-GB" b="1" dirty="0">
              <a:solidFill>
                <a:srgbClr val="666666"/>
              </a:solidFill>
              <a:latin typeface="Bell MT" panose="02020503060305020303" pitchFamily="18" charset="0"/>
            </a:endParaRPr>
          </a:p>
          <a:p>
            <a:pPr algn="ctr"/>
            <a:r>
              <a:rPr lang="en-GB" sz="2000" b="1" dirty="0">
                <a:solidFill>
                  <a:prstClr val="white">
                    <a:lumMod val="50000"/>
                  </a:prstClr>
                </a:solidFill>
                <a:latin typeface="Bell MT" panose="02020503060305020303" pitchFamily="18" charset="0"/>
              </a:rPr>
              <a:t>Team Member</a:t>
            </a:r>
          </a:p>
          <a:p>
            <a:pPr algn="ctr"/>
            <a:r>
              <a:rPr lang="en-GB" sz="2000" b="1" dirty="0">
                <a:solidFill>
                  <a:prstClr val="white">
                    <a:lumMod val="50000"/>
                  </a:prstClr>
                </a:solidFill>
                <a:latin typeface="Bell MT" panose="02020503060305020303" pitchFamily="18" charset="0"/>
              </a:rPr>
              <a:t>ML Threat Assessment Team</a:t>
            </a:r>
            <a:endParaRPr lang="en-US" sz="2000" b="1" dirty="0">
              <a:solidFill>
                <a:prstClr val="white">
                  <a:lumMod val="50000"/>
                </a:prstClr>
              </a:solidFill>
              <a:latin typeface="Bell MT" panose="02020503060305020303" pitchFamily="18" charset="0"/>
            </a:endParaRPr>
          </a:p>
          <a:p>
            <a:endParaRPr lang="en-GB" dirty="0">
              <a:solidFill>
                <a:prstClr val="black"/>
              </a:solidFill>
            </a:endParaRPr>
          </a:p>
        </p:txBody>
      </p:sp>
    </p:spTree>
    <p:extLst>
      <p:ext uri="{BB962C8B-B14F-4D97-AF65-F5344CB8AC3E}">
        <p14:creationId xmlns:p14="http://schemas.microsoft.com/office/powerpoint/2010/main" val="134422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1943"/>
            <a:ext cx="12192000" cy="1494971"/>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rPr>
              <a:t>EXTERNAL MONEY LAUNDERING THREATS </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40888736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dirty="0"/>
              <a:t>TF RISK ASSOCIATED WITH THE SECTOR</a:t>
            </a:r>
          </a:p>
        </p:txBody>
      </p:sp>
      <p:sp>
        <p:nvSpPr>
          <p:cNvPr id="4" name="Rectangle 3"/>
          <p:cNvSpPr/>
          <p:nvPr/>
        </p:nvSpPr>
        <p:spPr>
          <a:xfrm>
            <a:off x="971550" y="1885950"/>
            <a:ext cx="10115550" cy="1913344"/>
          </a:xfrm>
          <a:prstGeom prst="rect">
            <a:avLst/>
          </a:prstGeom>
        </p:spPr>
        <p:txBody>
          <a:bodyPr wrap="square">
            <a:spAutoFit/>
          </a:bodyPr>
          <a:lstStyle/>
          <a:p>
            <a:pPr algn="just">
              <a:spcAft>
                <a:spcPts val="800"/>
              </a:spcAft>
              <a:tabLst>
                <a:tab pos="540385" algn="l"/>
              </a:tabLst>
            </a:pPr>
            <a:r>
              <a:rPr lang="en-GB" sz="2100" dirty="0">
                <a:cs typeface="Times New Roman" panose="02020603050405020304" pitchFamily="18" charset="0"/>
              </a:rPr>
              <a:t>Although gambling may appeal to terrorist sympathisers as a fundraising method, there have been no reported cases of its misuse for terrorist financing (TF) in Mauritius, including through foreign online platforms. </a:t>
            </a:r>
          </a:p>
          <a:p>
            <a:pPr algn="just">
              <a:spcAft>
                <a:spcPts val="800"/>
              </a:spcAft>
              <a:tabLst>
                <a:tab pos="540385" algn="l"/>
              </a:tabLst>
            </a:pPr>
            <a:endParaRPr lang="en-GB" sz="2100" dirty="0">
              <a:cs typeface="Times New Roman" panose="02020603050405020304" pitchFamily="18" charset="0"/>
            </a:endParaRPr>
          </a:p>
          <a:p>
            <a:pPr algn="just">
              <a:spcAft>
                <a:spcPts val="800"/>
              </a:spcAft>
              <a:tabLst>
                <a:tab pos="540385" algn="l"/>
              </a:tabLst>
            </a:pPr>
            <a:r>
              <a:rPr lang="en-GB" sz="2100" dirty="0">
                <a:cs typeface="Times New Roman" panose="02020603050405020304" pitchFamily="18" charset="0"/>
              </a:rPr>
              <a:t>As a result, the TF risk for the gambling sector is rated </a:t>
            </a:r>
            <a:r>
              <a:rPr lang="en-GB" sz="2100" b="1" dirty="0">
                <a:solidFill>
                  <a:schemeClr val="accent6"/>
                </a:solidFill>
                <a:cs typeface="Times New Roman" panose="02020603050405020304" pitchFamily="18" charset="0"/>
              </a:rPr>
              <a:t>Medium-Low.</a:t>
            </a:r>
            <a:endParaRPr lang="en-US" sz="2100" b="1"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9031285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3AA9-B3B4-D3E5-CA41-E92342CFB1E6}"/>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F46369FF-D0B0-666D-468F-6F74E1C4AF16}"/>
              </a:ext>
            </a:extLst>
          </p:cNvPr>
          <p:cNvGrpSpPr/>
          <p:nvPr/>
        </p:nvGrpSpPr>
        <p:grpSpPr>
          <a:xfrm>
            <a:off x="7344229" y="0"/>
            <a:ext cx="4847771" cy="6858000"/>
            <a:chOff x="5646056" y="0"/>
            <a:chExt cx="5428344" cy="6858000"/>
          </a:xfrm>
        </p:grpSpPr>
        <p:sp>
          <p:nvSpPr>
            <p:cNvPr id="14" name="Rectangle 13">
              <a:extLst>
                <a:ext uri="{FF2B5EF4-FFF2-40B4-BE49-F238E27FC236}">
                  <a16:creationId xmlns:a16="http://schemas.microsoft.com/office/drawing/2014/main" id="{D022439D-4932-700D-44EE-E7BBE1EFF7A1}"/>
                </a:ext>
              </a:extLst>
            </p:cNvPr>
            <p:cNvSpPr/>
            <p:nvPr/>
          </p:nvSpPr>
          <p:spPr>
            <a:xfrm>
              <a:off x="5650165" y="101600"/>
              <a:ext cx="5424235"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D30581BA-F088-0842-E3C2-313C4B24970F}"/>
                </a:ext>
              </a:extLst>
            </p:cNvPr>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CE98ECE-F31B-F380-1CE5-720924C7C0FF}"/>
                </a:ext>
              </a:extLst>
            </p:cNvPr>
            <p:cNvSpPr/>
            <p:nvPr/>
          </p:nvSpPr>
          <p:spPr>
            <a:xfrm>
              <a:off x="5646056" y="6749142"/>
              <a:ext cx="5428343" cy="108857"/>
            </a:xfrm>
            <a:prstGeom prst="rect">
              <a:avLst/>
            </a:prstGeom>
            <a:solidFill>
              <a:srgbClr val="34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8F973821-799E-329B-4E39-8BBCAA61AE2C}"/>
              </a:ext>
              <a:ext uri="{C183D7F6-B498-43B3-948B-1728B52AA6E4}">
                <adec:decorative xmlns:adec="http://schemas.microsoft.com/office/drawing/2017/decorative" val="1"/>
              </a:ext>
            </a:extLst>
          </p:cNvPr>
          <p:cNvSpPr/>
          <p:nvPr/>
        </p:nvSpPr>
        <p:spPr bwMode="invGray">
          <a:xfrm>
            <a:off x="7353321" y="3436256"/>
            <a:ext cx="4838679" cy="329111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Bell MT" panose="02020503060305020303" pitchFamily="18" charset="0"/>
              </a:rPr>
              <a:t>MONEY LAUNDERING AND TERRORIST FINANCING RISKS ASSOCIATED WITH COOPERATIVES CREDIT UNIONS (CCUs)</a:t>
            </a:r>
            <a:endParaRPr lang="en-US" sz="3000" dirty="0"/>
          </a:p>
        </p:txBody>
      </p:sp>
      <p:sp>
        <p:nvSpPr>
          <p:cNvPr id="8" name="TextBox 7">
            <a:extLst>
              <a:ext uri="{FF2B5EF4-FFF2-40B4-BE49-F238E27FC236}">
                <a16:creationId xmlns:a16="http://schemas.microsoft.com/office/drawing/2014/main" id="{E2F72A0E-A8AD-56B9-04B3-9ED0CBB28D1A}"/>
              </a:ext>
            </a:extLst>
          </p:cNvPr>
          <p:cNvSpPr txBox="1"/>
          <p:nvPr/>
        </p:nvSpPr>
        <p:spPr>
          <a:xfrm>
            <a:off x="0" y="2710359"/>
            <a:ext cx="7300686" cy="677108"/>
          </a:xfrm>
          <a:prstGeom prst="rect">
            <a:avLst/>
          </a:prstGeom>
          <a:noFill/>
        </p:spPr>
        <p:txBody>
          <a:bodyPr wrap="square" rtlCol="0">
            <a:spAutoFit/>
          </a:bodyPr>
          <a:lstStyle/>
          <a:p>
            <a:pPr algn="ctr"/>
            <a:r>
              <a:rPr lang="en-GB" sz="2000" b="1" dirty="0">
                <a:latin typeface="Bell MT" panose="02020503060305020303" pitchFamily="18" charset="0"/>
                <a:ea typeface="Calibri" panose="020F0502020204030204" pitchFamily="34" charset="0"/>
              </a:rPr>
              <a:t>Mr </a:t>
            </a:r>
            <a:r>
              <a:rPr lang="en-GB" sz="2000" b="1" dirty="0" err="1">
                <a:latin typeface="Bell MT" panose="02020503060305020303" pitchFamily="18" charset="0"/>
                <a:ea typeface="Calibri" panose="020F0502020204030204" pitchFamily="34" charset="0"/>
              </a:rPr>
              <a:t>Mahendra</a:t>
            </a:r>
            <a:r>
              <a:rPr lang="en-GB" sz="2000" b="1" dirty="0">
                <a:latin typeface="Bell MT" panose="02020503060305020303" pitchFamily="18" charset="0"/>
                <a:ea typeface="Calibri" panose="020F0502020204030204" pitchFamily="34" charset="0"/>
              </a:rPr>
              <a:t> Raj </a:t>
            </a:r>
            <a:r>
              <a:rPr lang="en-GB" sz="2000" b="1" dirty="0" err="1">
                <a:latin typeface="Bell MT" panose="02020503060305020303" pitchFamily="18" charset="0"/>
                <a:ea typeface="Calibri" panose="020F0502020204030204" pitchFamily="34" charset="0"/>
              </a:rPr>
              <a:t>Goorvadoo</a:t>
            </a:r>
            <a:endParaRPr lang="en-GB" sz="20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endParaRPr>
          </a:p>
          <a:p>
            <a:pPr algn="ctr"/>
            <a:r>
              <a:rPr lang="en-GB" b="1" dirty="0">
                <a:solidFill>
                  <a:prstClr val="white">
                    <a:lumMod val="50000"/>
                  </a:prstClr>
                </a:solidFill>
                <a:latin typeface="Bell MT" panose="02020503060305020303" pitchFamily="18" charset="0"/>
              </a:rPr>
              <a:t>Team Member: Other Financial Sector (Cooperatives Credit Union)</a:t>
            </a:r>
          </a:p>
        </p:txBody>
      </p:sp>
      <p:sp>
        <p:nvSpPr>
          <p:cNvPr id="10" name="Rectangle 9">
            <a:extLst>
              <a:ext uri="{FF2B5EF4-FFF2-40B4-BE49-F238E27FC236}">
                <a16:creationId xmlns:a16="http://schemas.microsoft.com/office/drawing/2014/main" id="{F181CA44-4E05-FC49-306E-1E2FBBA004AD}"/>
              </a:ext>
              <a:ext uri="{C183D7F6-B498-43B3-948B-1728B52AA6E4}">
                <adec:decorative xmlns:adec="http://schemas.microsoft.com/office/drawing/2017/decorative" val="1"/>
              </a:ext>
            </a:extLst>
          </p:cNvPr>
          <p:cNvSpPr/>
          <p:nvPr/>
        </p:nvSpPr>
        <p:spPr bwMode="invGray">
          <a:xfrm>
            <a:off x="7358743" y="83456"/>
            <a:ext cx="4833257" cy="6604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p:txBody>
      </p:sp>
    </p:spTree>
    <p:extLst>
      <p:ext uri="{BB962C8B-B14F-4D97-AF65-F5344CB8AC3E}">
        <p14:creationId xmlns:p14="http://schemas.microsoft.com/office/powerpoint/2010/main" val="31516368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2180"/>
            <a:ext cx="12192000" cy="1953217"/>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OTHER FINANCIAL INSTITUTIONS</a:t>
            </a:r>
            <a:br>
              <a:rPr lang="en-GB" sz="3600" b="1" dirty="0">
                <a:solidFill>
                  <a:schemeClr val="bg1"/>
                </a:solidFill>
                <a:latin typeface="Bell MT" panose="02020503060305020303" pitchFamily="18" charset="0"/>
              </a:rPr>
            </a:br>
            <a:r>
              <a:rPr lang="en-GB" sz="3600" b="1" dirty="0">
                <a:solidFill>
                  <a:schemeClr val="bg1"/>
                </a:solidFill>
                <a:latin typeface="Bell MT" panose="02020503060305020303" pitchFamily="18" charset="0"/>
              </a:rPr>
              <a:t>CO-OPERATIVE CREDIT UNION (CCU) SECTOR</a:t>
            </a:r>
            <a:br>
              <a:rPr lang="en-GB" sz="3600" b="1" dirty="0">
                <a:solidFill>
                  <a:schemeClr val="bg1"/>
                </a:solidFill>
                <a:latin typeface="Bell MT" panose="02020503060305020303" pitchFamily="18" charset="0"/>
              </a:rPr>
            </a:br>
            <a:r>
              <a:rPr lang="en-GB" sz="3600" b="1" dirty="0">
                <a:solidFill>
                  <a:schemeClr val="bg1"/>
                </a:solidFill>
                <a:latin typeface="Bell MT" panose="02020503060305020303" pitchFamily="18" charset="0"/>
              </a:rPr>
              <a:t>ML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6471205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CBE2-DB93-3E2B-551B-295F509E6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A7824-1FB9-6DCD-EDF0-19A08ABB2FB3}"/>
              </a:ext>
            </a:extLst>
          </p:cNvPr>
          <p:cNvSpPr>
            <a:spLocks noGrp="1"/>
          </p:cNvSpPr>
          <p:nvPr>
            <p:ph type="title"/>
          </p:nvPr>
        </p:nvSpPr>
        <p:spPr>
          <a:xfrm>
            <a:off x="0" y="0"/>
            <a:ext cx="12192000" cy="108142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OVERVIEW OF CCU SECTOR </a:t>
            </a:r>
            <a:endParaRPr lang="en-US" sz="40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B70191A4-6EA1-C178-96A0-F28EEBA09311}"/>
              </a:ext>
            </a:extLst>
          </p:cNvPr>
          <p:cNvSpPr>
            <a:spLocks noGrp="1"/>
          </p:cNvSpPr>
          <p:nvPr>
            <p:ph idx="1"/>
          </p:nvPr>
        </p:nvSpPr>
        <p:spPr>
          <a:xfrm>
            <a:off x="361044" y="1372920"/>
            <a:ext cx="11469914" cy="4730301"/>
          </a:xfrm>
        </p:spPr>
        <p:txBody>
          <a:bodyPr>
            <a:normAutofit/>
          </a:bodyPr>
          <a:lstStyle/>
          <a:p>
            <a:pPr marL="806450" indent="-342900" algn="just"/>
            <a:r>
              <a:rPr lang="en-GB" sz="2100" dirty="0">
                <a:cs typeface="Times New Roman" panose="02020603050405020304" pitchFamily="18" charset="0"/>
              </a:rPr>
              <a:t>Co-operative Credit Unions (CCUs) in Mauritius are member-owned financial cooperatives whose objects are to promote thrift among, and provide credit/ other financial services to its members. They operate on the principles of mutual assistance, democratic governance (one member, one vote), and financial inclusion, particularly for low- to middle-income individuals.</a:t>
            </a:r>
          </a:p>
          <a:p>
            <a:pPr marL="806450" indent="-342900"/>
            <a:r>
              <a:rPr lang="en-US" sz="2100" dirty="0">
                <a:cs typeface="Times New Roman" panose="02020603050405020304" pitchFamily="18" charset="0"/>
              </a:rPr>
              <a:t>The sector is primarily governed by the Co-operatives Act, the FIAMLA and the UNSA.</a:t>
            </a:r>
          </a:p>
          <a:p>
            <a:pPr marL="806450" indent="-342900"/>
            <a:r>
              <a:rPr lang="en-US" sz="2100" dirty="0">
                <a:cs typeface="Times New Roman" panose="02020603050405020304" pitchFamily="18" charset="0"/>
              </a:rPr>
              <a:t>The Registrar of Co-operative Societies as the Supervisory Authority oversees the registration, supervision and compliance process.</a:t>
            </a:r>
          </a:p>
          <a:p>
            <a:pPr marL="806450" indent="-342900"/>
            <a:r>
              <a:rPr lang="en-US" sz="2100" dirty="0">
                <a:cs typeface="Times New Roman" panose="02020603050405020304" pitchFamily="18" charset="0"/>
              </a:rPr>
              <a:t>CCUs in Mauritius operate only at domestic level.</a:t>
            </a:r>
          </a:p>
        </p:txBody>
      </p:sp>
    </p:spTree>
    <p:extLst>
      <p:ext uri="{BB962C8B-B14F-4D97-AF65-F5344CB8AC3E}">
        <p14:creationId xmlns:p14="http://schemas.microsoft.com/office/powerpoint/2010/main" val="292402389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CBE2-DB93-3E2B-551B-295F509E6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A7824-1FB9-6DCD-EDF0-19A08ABB2FB3}"/>
              </a:ext>
            </a:extLst>
          </p:cNvPr>
          <p:cNvSpPr>
            <a:spLocks noGrp="1"/>
          </p:cNvSpPr>
          <p:nvPr>
            <p:ph type="title"/>
          </p:nvPr>
        </p:nvSpPr>
        <p:spPr>
          <a:xfrm>
            <a:off x="0" y="0"/>
            <a:ext cx="12192000" cy="108142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OVERVIEW OF SECTOR – cont’d</a:t>
            </a:r>
            <a:endParaRPr lang="en-US" sz="40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B70191A4-6EA1-C178-96A0-F28EEBA09311}"/>
              </a:ext>
            </a:extLst>
          </p:cNvPr>
          <p:cNvSpPr>
            <a:spLocks noGrp="1"/>
          </p:cNvSpPr>
          <p:nvPr>
            <p:ph idx="1"/>
          </p:nvPr>
        </p:nvSpPr>
        <p:spPr>
          <a:xfrm>
            <a:off x="361044" y="1372920"/>
            <a:ext cx="11469914" cy="4730301"/>
          </a:xfrm>
        </p:spPr>
        <p:txBody>
          <a:bodyPr>
            <a:normAutofit/>
          </a:bodyPr>
          <a:lstStyle/>
          <a:p>
            <a:pPr marL="0" marR="60325" indent="0">
              <a:lnSpc>
                <a:spcPct val="107000"/>
              </a:lnSpc>
              <a:spcAft>
                <a:spcPts val="800"/>
              </a:spcAft>
              <a:buNone/>
            </a:pPr>
            <a:r>
              <a:rPr lang="en-GB" sz="2100" kern="100" dirty="0">
                <a:ea typeface="Calibri" panose="020F0502020204030204" pitchFamily="34" charset="0"/>
                <a:cs typeface="Times New Roman" panose="02020603050405020304" pitchFamily="18" charset="0"/>
              </a:rPr>
              <a:t>For the purpose of the NRA exercise, CCUs are categorised as hereunder:</a:t>
            </a:r>
          </a:p>
          <a:p>
            <a:pPr marR="60325">
              <a:lnSpc>
                <a:spcPct val="107000"/>
              </a:lnSpc>
              <a:spcAft>
                <a:spcPts val="800"/>
              </a:spcAft>
            </a:pPr>
            <a:r>
              <a:rPr lang="en-GB" sz="2100" kern="100" dirty="0">
                <a:ea typeface="Calibri" panose="020F0502020204030204" pitchFamily="34" charset="0"/>
                <a:cs typeface="Times New Roman" panose="02020603050405020304" pitchFamily="18" charset="0"/>
              </a:rPr>
              <a:t> Industrial based credit unions wherein membership is restricted by common bond to government employees, parastatals, hotels, educational institutions and private organizations among others; and </a:t>
            </a:r>
          </a:p>
          <a:p>
            <a:pPr marR="60325">
              <a:lnSpc>
                <a:spcPct val="107000"/>
              </a:lnSpc>
              <a:spcAft>
                <a:spcPts val="800"/>
              </a:spcAft>
            </a:pPr>
            <a:r>
              <a:rPr lang="en-GB" sz="2100" kern="100" dirty="0">
                <a:ea typeface="Calibri" panose="020F0502020204030204" pitchFamily="34" charset="0"/>
                <a:cs typeface="Times New Roman" panose="02020603050405020304" pitchFamily="18" charset="0"/>
              </a:rPr>
              <a:t>Community based Credit union which is registered by members of a specific community. </a:t>
            </a:r>
          </a:p>
          <a:p>
            <a:pPr marL="0" marR="60325" indent="0">
              <a:lnSpc>
                <a:spcPct val="107000"/>
              </a:lnSpc>
              <a:spcAft>
                <a:spcPts val="800"/>
              </a:spcAft>
              <a:buNone/>
            </a:pPr>
            <a:r>
              <a:rPr lang="en-GB" sz="2100" kern="100" dirty="0">
                <a:ea typeface="Calibri" panose="020F0502020204030204" pitchFamily="34" charset="0"/>
                <a:cs typeface="Times New Roman" panose="02020603050405020304" pitchFamily="18" charset="0"/>
              </a:rPr>
              <a:t>For the assessment year under review, there were 164 CCUs with a turnover of around USD 22 million.</a:t>
            </a:r>
          </a:p>
          <a:p>
            <a:pPr marL="0" marR="60325" indent="0">
              <a:lnSpc>
                <a:spcPct val="107000"/>
              </a:lnSpc>
              <a:spcAft>
                <a:spcPts val="800"/>
              </a:spcAft>
              <a:buNone/>
            </a:pPr>
            <a:r>
              <a:rPr lang="en-GB" sz="2100" kern="100" dirty="0">
                <a:ea typeface="Calibri" panose="020F0502020204030204" pitchFamily="34" charset="0"/>
                <a:cs typeface="Times New Roman" panose="02020603050405020304" pitchFamily="18" charset="0"/>
              </a:rPr>
              <a:t>The contribution of the CCU sector to GDP is below 1% which is relatively low as compared to other financial sectors.</a:t>
            </a:r>
          </a:p>
          <a:p>
            <a:pPr marL="46355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9418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A6CC-73FD-6C4F-7653-BDF4A298E2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B4C2D-5125-E130-2306-04C0F54102C0}"/>
              </a:ext>
            </a:extLst>
          </p:cNvPr>
          <p:cNvSpPr>
            <a:spLocks noGrp="1"/>
          </p:cNvSpPr>
          <p:nvPr>
            <p:ph idx="1"/>
          </p:nvPr>
        </p:nvSpPr>
        <p:spPr>
          <a:xfrm>
            <a:off x="159656" y="1460043"/>
            <a:ext cx="11611429" cy="5644700"/>
          </a:xfrm>
        </p:spPr>
        <p:txBody>
          <a:bodyPr>
            <a:normAutofit/>
          </a:bodyPr>
          <a:lstStyle/>
          <a:p>
            <a:pPr marL="463550" indent="0">
              <a:buNone/>
            </a:pPr>
            <a:endParaRPr lang="en-US" sz="2400" dirty="0"/>
          </a:p>
          <a:p>
            <a:pPr marL="0" indent="0">
              <a:buNone/>
            </a:pPr>
            <a:r>
              <a:rPr lang="en-GB" sz="2100" dirty="0"/>
              <a:t>   For the period under review no cases of ML were registered (prosecution, investigation,   </a:t>
            </a:r>
          </a:p>
          <a:p>
            <a:pPr marL="0" indent="0">
              <a:buNone/>
            </a:pPr>
            <a:r>
              <a:rPr lang="en-GB" sz="2100" dirty="0"/>
              <a:t>   conviction) where CCUs were involved. </a:t>
            </a:r>
          </a:p>
          <a:p>
            <a:pPr marL="0" indent="0">
              <a:buNone/>
            </a:pPr>
            <a:endParaRPr lang="en-GB" sz="2100" dirty="0"/>
          </a:p>
          <a:p>
            <a:pPr marL="0" indent="0">
              <a:buNone/>
            </a:pPr>
            <a:r>
              <a:rPr lang="en-GB" sz="2100" dirty="0"/>
              <a:t>   However, as per statistics from the Mauritius Police Force, 3 cases of predicate offence   </a:t>
            </a:r>
          </a:p>
          <a:p>
            <a:pPr marL="0" indent="0">
              <a:buNone/>
            </a:pPr>
            <a:r>
              <a:rPr lang="en-GB" sz="2100" dirty="0"/>
              <a:t>    were registered where CCUs were involved- Embezzlement through misappropriation of   </a:t>
            </a:r>
          </a:p>
          <a:p>
            <a:pPr marL="0" indent="0">
              <a:buNone/>
            </a:pPr>
            <a:r>
              <a:rPr lang="en-GB" sz="2100" dirty="0"/>
              <a:t>    funds.</a:t>
            </a:r>
          </a:p>
          <a:p>
            <a:pPr marL="0" indent="0">
              <a:buNone/>
            </a:pPr>
            <a:endParaRPr lang="en-GB" sz="2100" dirty="0"/>
          </a:p>
          <a:p>
            <a:pPr marL="0" indent="0">
              <a:buNone/>
            </a:pPr>
            <a:r>
              <a:rPr lang="en-GB" sz="2100" dirty="0"/>
              <a:t>   As such, the </a:t>
            </a:r>
            <a:r>
              <a:rPr lang="en-GB" sz="2100" b="1" dirty="0"/>
              <a:t>ML threat </a:t>
            </a:r>
            <a:r>
              <a:rPr lang="en-GB" sz="2100" dirty="0"/>
              <a:t>associated to credit unions is considered </a:t>
            </a:r>
            <a:r>
              <a:rPr lang="en-GB" sz="2100" b="1" dirty="0">
                <a:solidFill>
                  <a:schemeClr val="accent6"/>
                </a:solidFill>
              </a:rPr>
              <a:t>Medium Low.</a:t>
            </a:r>
          </a:p>
          <a:p>
            <a:endParaRPr lang="en-US" sz="2400" dirty="0"/>
          </a:p>
        </p:txBody>
      </p:sp>
      <p:sp>
        <p:nvSpPr>
          <p:cNvPr id="4" name="Title 1">
            <a:extLst>
              <a:ext uri="{FF2B5EF4-FFF2-40B4-BE49-F238E27FC236}">
                <a16:creationId xmlns:a16="http://schemas.microsoft.com/office/drawing/2014/main" id="{4562B3CE-13AC-2FB5-42F6-6E2F7D6549B3}"/>
              </a:ext>
            </a:extLst>
          </p:cNvPr>
          <p:cNvSpPr txBox="1">
            <a:spLocks/>
          </p:cNvSpPr>
          <p:nvPr/>
        </p:nvSpPr>
        <p:spPr>
          <a:xfrm>
            <a:off x="0" y="0"/>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OFI </a:t>
            </a:r>
            <a:r>
              <a:rPr lang="en-US" dirty="0"/>
              <a:t>– Co-operative Credit Union</a:t>
            </a:r>
          </a:p>
          <a:p>
            <a:r>
              <a:rPr lang="en-US" sz="3200" dirty="0"/>
              <a:t>ML THREAT</a:t>
            </a:r>
          </a:p>
        </p:txBody>
      </p:sp>
    </p:spTree>
    <p:extLst>
      <p:ext uri="{BB962C8B-B14F-4D97-AF65-F5344CB8AC3E}">
        <p14:creationId xmlns:p14="http://schemas.microsoft.com/office/powerpoint/2010/main" val="879878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5D01-E290-68DF-B9F9-A4044E8E4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1C9A3-A57F-251B-16CC-483DD63CC5F0}"/>
              </a:ext>
            </a:extLst>
          </p:cNvPr>
          <p:cNvSpPr>
            <a:spLocks noGrp="1"/>
          </p:cNvSpPr>
          <p:nvPr>
            <p:ph type="title"/>
          </p:nvPr>
        </p:nvSpPr>
        <p:spPr>
          <a:xfrm>
            <a:off x="1" y="0"/>
            <a:ext cx="12191999" cy="999216"/>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 &amp; RESIDUAL RISKS   </a:t>
            </a:r>
          </a:p>
        </p:txBody>
      </p:sp>
      <p:sp>
        <p:nvSpPr>
          <p:cNvPr id="3" name="Content Placeholder 2">
            <a:extLst>
              <a:ext uri="{FF2B5EF4-FFF2-40B4-BE49-F238E27FC236}">
                <a16:creationId xmlns:a16="http://schemas.microsoft.com/office/drawing/2014/main" id="{365D6DF7-AF4E-D38F-EAEC-7925E403FF28}"/>
              </a:ext>
            </a:extLst>
          </p:cNvPr>
          <p:cNvSpPr>
            <a:spLocks noGrp="1"/>
          </p:cNvSpPr>
          <p:nvPr>
            <p:ph idx="1"/>
          </p:nvPr>
        </p:nvSpPr>
        <p:spPr>
          <a:xfrm>
            <a:off x="188686" y="1214651"/>
            <a:ext cx="11785600" cy="4817658"/>
          </a:xfrm>
        </p:spPr>
        <p:txBody>
          <a:bodyPr>
            <a:normAutofit/>
          </a:bodyPr>
          <a:lstStyle/>
          <a:p>
            <a:pPr marL="463550" indent="-463550" algn="ctr">
              <a:buNone/>
            </a:pPr>
            <a:r>
              <a:rPr lang="en-US" dirty="0"/>
              <a:t>   </a:t>
            </a:r>
            <a:endParaRPr lang="en-US" dirty="0">
              <a:solidFill>
                <a:srgbClr val="00B050"/>
              </a:solidFill>
            </a:endParaRPr>
          </a:p>
          <a:p>
            <a:pPr marL="0" indent="0">
              <a:buNone/>
            </a:pPr>
            <a:r>
              <a:rPr lang="en-US" dirty="0"/>
              <a:t> </a:t>
            </a:r>
            <a:r>
              <a:rPr lang="en-US" sz="2100" dirty="0"/>
              <a:t>As part of the CDD process, CCUs have established customer acceptance policies.</a:t>
            </a:r>
          </a:p>
          <a:p>
            <a:pPr marL="0" indent="0">
              <a:buNone/>
            </a:pPr>
            <a:r>
              <a:rPr lang="en-US" sz="2100" dirty="0"/>
              <a:t>Ongoing training and awareness programs on AML/CFT concepts are conducted for licensees and staff  with the assistance of designated authorities.</a:t>
            </a:r>
          </a:p>
          <a:p>
            <a:pPr marL="0" indent="0">
              <a:buNone/>
            </a:pPr>
            <a:r>
              <a:rPr lang="en-US" sz="2100" dirty="0"/>
              <a:t>Clear and comprehensive framework for the registration of a credit union and issuance of a Certificate of Registration by the Registrar of Co-operative Societies.</a:t>
            </a:r>
          </a:p>
          <a:p>
            <a:pPr marL="0" indent="0">
              <a:buNone/>
            </a:pPr>
            <a:r>
              <a:rPr lang="en-US" sz="2100" dirty="0"/>
              <a:t>Compliance with the UN Sanctions list screening requirements is ensured, with Nil Returns filed accordingly with relevant authorities.</a:t>
            </a:r>
          </a:p>
          <a:p>
            <a:pPr marL="0" indent="0">
              <a:buNone/>
            </a:pPr>
            <a:r>
              <a:rPr lang="en-GB" sz="2100" dirty="0"/>
              <a:t>Amendments to the Co-operatives Act are currently underway to address AML/CFT concerns, including enhancing the supervisory and enforcement powers of the Registrar</a:t>
            </a:r>
          </a:p>
          <a:p>
            <a:pPr marL="0" indent="0">
              <a:buNone/>
            </a:pPr>
            <a:r>
              <a:rPr lang="en-US" sz="2100" dirty="0"/>
              <a:t>While amendments to the legal framework aim at mitigating risks, the Community Based CCU remain vulnerable as compared to an Industrial Based CCU</a:t>
            </a:r>
          </a:p>
          <a:p>
            <a:pPr marL="0" indent="0">
              <a:buNone/>
            </a:pPr>
            <a:endParaRPr lang="en-US" dirty="0"/>
          </a:p>
        </p:txBody>
      </p:sp>
    </p:spTree>
    <p:extLst>
      <p:ext uri="{BB962C8B-B14F-4D97-AF65-F5344CB8AC3E}">
        <p14:creationId xmlns:p14="http://schemas.microsoft.com/office/powerpoint/2010/main" val="58448850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9651"/>
            <a:ext cx="10515600" cy="4351338"/>
          </a:xfrm>
        </p:spPr>
        <p:txBody>
          <a:bodyPr/>
          <a:lstStyle/>
          <a:p>
            <a:pPr marL="0" indent="0">
              <a:buNone/>
            </a:pPr>
            <a:r>
              <a:rPr lang="en-GB" dirty="0"/>
              <a:t>	</a:t>
            </a:r>
          </a:p>
          <a:p>
            <a:pPr algn="just"/>
            <a:r>
              <a:rPr lang="en-GB" sz="2100" dirty="0">
                <a:cs typeface="Times New Roman" panose="02020603050405020304" pitchFamily="18" charset="0"/>
              </a:rPr>
              <a:t>Use of agents and the frequency of international transactions are non-existent in the CCU sector.</a:t>
            </a:r>
          </a:p>
          <a:p>
            <a:pPr algn="just"/>
            <a:endParaRPr lang="en-GB" sz="2100" dirty="0">
              <a:cs typeface="Times New Roman" panose="02020603050405020304" pitchFamily="18" charset="0"/>
            </a:endParaRPr>
          </a:p>
          <a:p>
            <a:pPr algn="just"/>
            <a:r>
              <a:rPr lang="en-GB" sz="2100" dirty="0">
                <a:cs typeface="Times New Roman" panose="02020603050405020304" pitchFamily="18" charset="0"/>
              </a:rPr>
              <a:t>Considering other factors such as total size/volume, client base profile, level of cash deposits and transactions in the sector, the </a:t>
            </a:r>
            <a:r>
              <a:rPr lang="en-GB" sz="2100" b="1" dirty="0">
                <a:cs typeface="Times New Roman" panose="02020603050405020304" pitchFamily="18" charset="0"/>
              </a:rPr>
              <a:t>inherent vulnerability </a:t>
            </a:r>
            <a:r>
              <a:rPr lang="en-GB" sz="2100" dirty="0">
                <a:cs typeface="Times New Roman" panose="02020603050405020304" pitchFamily="18" charset="0"/>
              </a:rPr>
              <a:t>is assessed as </a:t>
            </a:r>
            <a:r>
              <a:rPr lang="en-GB" sz="2100" b="1" dirty="0">
                <a:solidFill>
                  <a:schemeClr val="accent6">
                    <a:lumMod val="75000"/>
                  </a:schemeClr>
                </a:solidFill>
                <a:cs typeface="Times New Roman" panose="02020603050405020304" pitchFamily="18" charset="0"/>
              </a:rPr>
              <a:t>Low</a:t>
            </a:r>
            <a:r>
              <a:rPr lang="en-GB" sz="2100" dirty="0">
                <a:solidFill>
                  <a:schemeClr val="accent6">
                    <a:lumMod val="75000"/>
                  </a:schemeClr>
                </a:solidFill>
                <a:cs typeface="Times New Roman" panose="02020603050405020304" pitchFamily="18" charset="0"/>
              </a:rPr>
              <a:t>.</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D621C9A3-A57F-251B-16CC-483DD63CC5F0}"/>
              </a:ext>
            </a:extLst>
          </p:cNvPr>
          <p:cNvSpPr>
            <a:spLocks noGrp="1"/>
          </p:cNvSpPr>
          <p:nvPr>
            <p:ph type="title"/>
          </p:nvPr>
        </p:nvSpPr>
        <p:spPr>
          <a:xfrm>
            <a:off x="0" y="1"/>
            <a:ext cx="12192000" cy="1009650"/>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CCU SECTOR- ML VULNERABILITY  </a:t>
            </a:r>
          </a:p>
        </p:txBody>
      </p:sp>
    </p:spTree>
    <p:extLst>
      <p:ext uri="{BB962C8B-B14F-4D97-AF65-F5344CB8AC3E}">
        <p14:creationId xmlns:p14="http://schemas.microsoft.com/office/powerpoint/2010/main" val="153268340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A155-5D44-F333-7E47-E7BCA0610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76F0-90A1-25E9-A37F-A0A0BA6304C7}"/>
              </a:ext>
            </a:extLst>
          </p:cNvPr>
          <p:cNvSpPr>
            <a:spLocks noGrp="1"/>
          </p:cNvSpPr>
          <p:nvPr>
            <p:ph type="title"/>
          </p:nvPr>
        </p:nvSpPr>
        <p:spPr>
          <a:xfrm>
            <a:off x="0" y="12543"/>
            <a:ext cx="12192000" cy="713232"/>
          </a:xfrm>
          <a:solidFill>
            <a:schemeClr val="accent5">
              <a:lumMod val="50000"/>
            </a:schemeClr>
          </a:solidFill>
        </p:spPr>
        <p:txBody>
          <a:bodyPr vert="horz" lIns="91440" tIns="45720" rIns="91440" bIns="45720" rtlCol="0" anchor="ctr">
            <a:noAutofit/>
          </a:bodyPr>
          <a:lstStyle/>
          <a:p>
            <a:pPr algn="ctr">
              <a:lnSpc>
                <a:spcPct val="107000"/>
              </a:lnSpc>
            </a:pPr>
            <a:r>
              <a:rPr lang="en-US" sz="2700" b="1" dirty="0">
                <a:solidFill>
                  <a:schemeClr val="bg1"/>
                </a:solidFill>
                <a:latin typeface="Bell MT" panose="02020503060305020303" pitchFamily="18" charset="0"/>
              </a:rPr>
              <a:t>ML VULNERABILITIES - MAIN PRODUCTS/SERVICES</a:t>
            </a:r>
          </a:p>
        </p:txBody>
      </p:sp>
      <p:graphicFrame>
        <p:nvGraphicFramePr>
          <p:cNvPr id="4" name="Content Placeholder 3">
            <a:extLst>
              <a:ext uri="{FF2B5EF4-FFF2-40B4-BE49-F238E27FC236}">
                <a16:creationId xmlns:a16="http://schemas.microsoft.com/office/drawing/2014/main" id="{D219212D-80CC-4A07-93FB-5B14E894511A}"/>
              </a:ext>
            </a:extLst>
          </p:cNvPr>
          <p:cNvGraphicFramePr>
            <a:graphicFrameLocks noGrp="1"/>
          </p:cNvGraphicFramePr>
          <p:nvPr>
            <p:ph idx="1"/>
            <p:extLst>
              <p:ext uri="{D42A27DB-BD31-4B8C-83A1-F6EECF244321}">
                <p14:modId xmlns:p14="http://schemas.microsoft.com/office/powerpoint/2010/main" val="3282835595"/>
              </p:ext>
            </p:extLst>
          </p:nvPr>
        </p:nvGraphicFramePr>
        <p:xfrm>
          <a:off x="628651" y="740765"/>
          <a:ext cx="11353798" cy="5960774"/>
        </p:xfrm>
        <a:graphic>
          <a:graphicData uri="http://schemas.openxmlformats.org/drawingml/2006/table">
            <a:tbl>
              <a:tblPr firstRow="1" firstCol="1" bandRow="1">
                <a:tableStyleId>{5C22544A-7EE6-4342-B048-85BDC9FD1C3A}</a:tableStyleId>
              </a:tblPr>
              <a:tblGrid>
                <a:gridCol w="1468886">
                  <a:extLst>
                    <a:ext uri="{9D8B030D-6E8A-4147-A177-3AD203B41FA5}">
                      <a16:colId xmlns:a16="http://schemas.microsoft.com/office/drawing/2014/main" val="4247725780"/>
                    </a:ext>
                  </a:extLst>
                </a:gridCol>
                <a:gridCol w="7403722">
                  <a:extLst>
                    <a:ext uri="{9D8B030D-6E8A-4147-A177-3AD203B41FA5}">
                      <a16:colId xmlns:a16="http://schemas.microsoft.com/office/drawing/2014/main" val="2742185329"/>
                    </a:ext>
                  </a:extLst>
                </a:gridCol>
                <a:gridCol w="2481190">
                  <a:extLst>
                    <a:ext uri="{9D8B030D-6E8A-4147-A177-3AD203B41FA5}">
                      <a16:colId xmlns:a16="http://schemas.microsoft.com/office/drawing/2014/main" val="3557592999"/>
                    </a:ext>
                  </a:extLst>
                </a:gridCol>
              </a:tblGrid>
              <a:tr h="599546">
                <a:tc>
                  <a:txBody>
                    <a:bodyPr/>
                    <a:lstStyle/>
                    <a:p>
                      <a:pPr marL="0" marR="0">
                        <a:lnSpc>
                          <a:spcPct val="107000"/>
                        </a:lnSpc>
                        <a:spcBef>
                          <a:spcPts val="0"/>
                        </a:spcBef>
                        <a:spcAft>
                          <a:spcPts val="0"/>
                        </a:spcAft>
                      </a:pPr>
                      <a:r>
                        <a:rPr lang="en-US" sz="1800" dirty="0">
                          <a:solidFill>
                            <a:schemeClr val="tx1"/>
                          </a:solidFill>
                          <a:effectLst/>
                          <a:latin typeface="+mn-lt"/>
                        </a:rPr>
                        <a:t>Product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US" sz="1800" dirty="0">
                          <a:solidFill>
                            <a:schemeClr val="tx1"/>
                          </a:solidFill>
                          <a:effectLst/>
                          <a:latin typeface="+mn-lt"/>
                        </a:rPr>
                        <a:t>Product characteristics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US" sz="1800" dirty="0">
                          <a:solidFill>
                            <a:schemeClr val="tx1"/>
                          </a:solidFill>
                          <a:effectLst/>
                          <a:latin typeface="+mn-lt"/>
                        </a:rPr>
                        <a:t>Inherent ML Vulnerability</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2003569137"/>
                  </a:ext>
                </a:extLst>
              </a:tr>
              <a:tr h="2680614">
                <a:tc>
                  <a:txBody>
                    <a:bodyPr/>
                    <a:lstStyle/>
                    <a:p>
                      <a:pPr marL="0" marR="0">
                        <a:lnSpc>
                          <a:spcPct val="107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Loans</a:t>
                      </a:r>
                    </a:p>
                  </a:txBody>
                  <a:tcPr marL="57363" marR="57363" marT="0" marB="0"/>
                </a:tc>
                <a:tc>
                  <a:txBody>
                    <a:bodyPr/>
                    <a:lstStyle/>
                    <a:p>
                      <a:pPr marL="0" marR="0">
                        <a:lnSpc>
                          <a:spcPct val="107000"/>
                        </a:lnSpc>
                        <a:spcBef>
                          <a:spcPts val="0"/>
                        </a:spcBef>
                        <a:spcAft>
                          <a:spcPts val="0"/>
                        </a:spcAft>
                      </a:pPr>
                      <a:endParaRPr lang="en-US" sz="1800" baseline="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Loans require approval at Credit Committee with scrutiny on repayment ability and purpose</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Face-to-face transactions are conducted- reduces risk of identity fraud</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Simple financial products offered as specified in the Rules of the society</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Only approved members with a known history and verified identity are eligible for loan application</a:t>
                      </a: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mn-lt"/>
                          <a:ea typeface="Calibri" panose="020F0502020204030204" pitchFamily="34" charset="0"/>
                          <a:cs typeface="Times New Roman" panose="02020603050405020304" pitchFamily="18" charset="0"/>
                        </a:rPr>
                        <a:t>Low</a:t>
                      </a:r>
                    </a:p>
                  </a:txBody>
                  <a:tcPr marL="57363" marR="57363" marT="0" marB="0"/>
                </a:tc>
                <a:extLst>
                  <a:ext uri="{0D108BD9-81ED-4DB2-BD59-A6C34878D82A}">
                    <a16:rowId xmlns:a16="http://schemas.microsoft.com/office/drawing/2014/main" val="3167987121"/>
                  </a:ext>
                </a:extLst>
              </a:tr>
              <a:tr h="2680614">
                <a:tc>
                  <a:txBody>
                    <a:bodyPr/>
                    <a:lstStyle/>
                    <a:p>
                      <a:pPr marL="0" marR="0">
                        <a:lnSpc>
                          <a:spcPct val="107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Deposits</a:t>
                      </a:r>
                    </a:p>
                  </a:txBody>
                  <a:tcPr marL="57363" marR="57363" marT="0" marB="0"/>
                </a:tc>
                <a:tc>
                  <a:txBody>
                    <a:bodyPr/>
                    <a:lstStyle/>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Most transactions mainly effected  through banks</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If cash deposit above required threshold or if the amount does not match the customer’s profile, source of fund is required. </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No complex deposit products (foreign currency or anonymous accounts).</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CUUs do not offer remote or online deposit services- limits opportunity for layering of funds</a:t>
                      </a:r>
                    </a:p>
                    <a:p>
                      <a:pPr marL="0" marR="0">
                        <a:lnSpc>
                          <a:spcPct val="107000"/>
                        </a:lnSpc>
                        <a:spcBef>
                          <a:spcPts val="0"/>
                        </a:spcBef>
                        <a:spcAft>
                          <a:spcPts val="0"/>
                        </a:spcAft>
                      </a:pPr>
                      <a:r>
                        <a:rPr lang="en-US" sz="1800" baseline="0" dirty="0">
                          <a:effectLst/>
                          <a:latin typeface="+mn-lt"/>
                          <a:ea typeface="Calibri" panose="020F0502020204030204" pitchFamily="34" charset="0"/>
                          <a:cs typeface="Times New Roman" panose="02020603050405020304" pitchFamily="18" charset="0"/>
                        </a:rPr>
                        <a:t>Third party deposits do not exist- policies restrict deposit from individuals</a:t>
                      </a:r>
                      <a:endParaRPr lang="en-US" sz="1800" dirty="0">
                        <a:effectLst/>
                        <a:latin typeface="+mn-lt"/>
                        <a:ea typeface="Calibri" panose="020F0502020204030204" pitchFamily="34" charset="0"/>
                        <a:cs typeface="Times New Roman" panose="02020603050405020304" pitchFamily="18" charset="0"/>
                      </a:endParaRPr>
                    </a:p>
                  </a:txBody>
                  <a:tcPr marL="57363" marR="57363" marT="0" marB="0"/>
                </a:tc>
                <a:tc>
                  <a:txBody>
                    <a:bodyPr/>
                    <a:lstStyle/>
                    <a:p>
                      <a:pPr algn="ctr"/>
                      <a:r>
                        <a:rPr lang="en-US" sz="1800" dirty="0">
                          <a:solidFill>
                            <a:schemeClr val="accent6">
                              <a:lumMod val="75000"/>
                            </a:schemeClr>
                          </a:solidFill>
                          <a:latin typeface="+mn-lt"/>
                        </a:rPr>
                        <a:t>Low</a:t>
                      </a:r>
                    </a:p>
                  </a:txBody>
                  <a:tcPr marL="57363" marR="57363" marT="0" marB="0"/>
                </a:tc>
                <a:extLst>
                  <a:ext uri="{0D108BD9-81ED-4DB2-BD59-A6C34878D82A}">
                    <a16:rowId xmlns:a16="http://schemas.microsoft.com/office/drawing/2014/main" val="896198270"/>
                  </a:ext>
                </a:extLst>
              </a:tr>
            </a:tbl>
          </a:graphicData>
        </a:graphic>
      </p:graphicFrame>
    </p:spTree>
    <p:extLst>
      <p:ext uri="{BB962C8B-B14F-4D97-AF65-F5344CB8AC3E}">
        <p14:creationId xmlns:p14="http://schemas.microsoft.com/office/powerpoint/2010/main" val="9984135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A781-F766-4F3F-7BE9-879BCE90190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C6DCAF8-8FB6-DD8D-2250-5EB68B660C0C}"/>
              </a:ext>
            </a:extLst>
          </p:cNvPr>
          <p:cNvGraphicFramePr>
            <a:graphicFrameLocks noGrp="1"/>
          </p:cNvGraphicFramePr>
          <p:nvPr>
            <p:ph idx="1"/>
            <p:extLst>
              <p:ext uri="{D42A27DB-BD31-4B8C-83A1-F6EECF244321}">
                <p14:modId xmlns:p14="http://schemas.microsoft.com/office/powerpoint/2010/main" val="306433099"/>
              </p:ext>
            </p:extLst>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C3E4482-7FDF-B785-870D-991106CE8451}"/>
              </a:ext>
            </a:extLst>
          </p:cNvPr>
          <p:cNvSpPr txBox="1">
            <a:spLocks/>
          </p:cNvSpPr>
          <p:nvPr/>
        </p:nvSpPr>
        <p:spPr>
          <a:xfrm>
            <a:off x="1" y="0"/>
            <a:ext cx="12191999" cy="1173389"/>
          </a:xfrm>
          <a:prstGeom prst="rect">
            <a:avLst/>
          </a:prstGeom>
          <a:solidFill>
            <a:schemeClr val="accent2">
              <a:lumMod val="75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dirty="0"/>
              <a:t>ML RISK ASSOCIATED WITH THE </a:t>
            </a:r>
            <a:r>
              <a:rPr lang="en-US" sz="3200" dirty="0"/>
              <a:t>OFI</a:t>
            </a:r>
            <a:r>
              <a:rPr lang="en-GB" sz="3200" dirty="0"/>
              <a:t> SECTOR </a:t>
            </a:r>
          </a:p>
        </p:txBody>
      </p:sp>
    </p:spTree>
    <p:extLst>
      <p:ext uri="{BB962C8B-B14F-4D97-AF65-F5344CB8AC3E}">
        <p14:creationId xmlns:p14="http://schemas.microsoft.com/office/powerpoint/2010/main" val="93116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200" b="1" dirty="0">
                <a:solidFill>
                  <a:schemeClr val="bg1"/>
                </a:solidFill>
                <a:latin typeface="Bell MT" panose="02020503060305020303" pitchFamily="18" charset="0"/>
              </a:rPr>
              <a:t>FRAUD </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3" name="TextBox 2"/>
          <p:cNvSpPr txBox="1"/>
          <p:nvPr/>
        </p:nvSpPr>
        <p:spPr>
          <a:xfrm>
            <a:off x="351331" y="1487501"/>
            <a:ext cx="11489338" cy="258718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100" dirty="0"/>
              <a:t>Suspected fraud proceeds were received in Mauritius, particularly through global business companies</a:t>
            </a:r>
          </a:p>
          <a:p>
            <a:pPr marL="285750" indent="-285750">
              <a:lnSpc>
                <a:spcPct val="200000"/>
              </a:lnSpc>
              <a:buFont typeface="Arial" panose="020B0604020202020204" pitchFamily="34" charset="0"/>
              <a:buChar char="•"/>
            </a:pPr>
            <a:r>
              <a:rPr lang="en-US" sz="2100" dirty="0"/>
              <a:t>These alleged cases relate to proceeds generated overseas in various types of fraud such as embezzlements, electronic fraud, pension fraud and securities fraud</a:t>
            </a:r>
          </a:p>
          <a:p>
            <a:pPr marL="285750" indent="-285750">
              <a:lnSpc>
                <a:spcPct val="200000"/>
              </a:lnSpc>
              <a:buFont typeface="Arial" panose="020B0604020202020204" pitchFamily="34" charset="0"/>
              <a:buChar char="•"/>
            </a:pPr>
            <a:r>
              <a:rPr lang="en-US" sz="2100" dirty="0"/>
              <a:t>These funds are either directed to or transited through the Mauritian banking sector</a:t>
            </a:r>
          </a:p>
        </p:txBody>
      </p:sp>
    </p:spTree>
    <p:extLst>
      <p:ext uri="{BB962C8B-B14F-4D97-AF65-F5344CB8AC3E}">
        <p14:creationId xmlns:p14="http://schemas.microsoft.com/office/powerpoint/2010/main" val="206566431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A7F1-1477-D5B5-48AD-613985C85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7591A-915B-9BA8-72A1-F37BE48963B3}"/>
              </a:ext>
            </a:extLst>
          </p:cNvPr>
          <p:cNvSpPr>
            <a:spLocks noGrp="1"/>
          </p:cNvSpPr>
          <p:nvPr>
            <p:ph type="title"/>
          </p:nvPr>
        </p:nvSpPr>
        <p:spPr>
          <a:xfrm>
            <a:off x="0" y="23041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OFI- CCU SECTOR TERRORIST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0963989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D298D-106B-7F53-CB37-327FBB9725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06828-FD42-7819-23AE-6CD76AFA52C9}"/>
              </a:ext>
            </a:extLst>
          </p:cNvPr>
          <p:cNvSpPr>
            <a:spLocks noGrp="1"/>
          </p:cNvSpPr>
          <p:nvPr>
            <p:ph idx="1"/>
          </p:nvPr>
        </p:nvSpPr>
        <p:spPr>
          <a:xfrm>
            <a:off x="159656" y="1460043"/>
            <a:ext cx="11611429" cy="5644700"/>
          </a:xfrm>
        </p:spPr>
        <p:txBody>
          <a:bodyPr>
            <a:normAutofit/>
          </a:bodyPr>
          <a:lstStyle/>
          <a:p>
            <a:pPr marL="463550" indent="0">
              <a:buNone/>
            </a:pPr>
            <a:endParaRPr lang="en-US" sz="2100" dirty="0"/>
          </a:p>
          <a:p>
            <a:pPr algn="just"/>
            <a:r>
              <a:rPr lang="en-GB" sz="2100" dirty="0">
                <a:cs typeface="Times New Roman" panose="02020603050405020304" pitchFamily="18" charset="0"/>
              </a:rPr>
              <a:t>During the review period, no intelligence and investigation revealed the misuse of CCUs for TF purposes. </a:t>
            </a:r>
          </a:p>
          <a:p>
            <a:pPr algn="just"/>
            <a:r>
              <a:rPr lang="en-GB" sz="2100" dirty="0">
                <a:cs typeface="Times New Roman" panose="02020603050405020304" pitchFamily="18" charset="0"/>
              </a:rPr>
              <a:t> It was also found that none of the CCUs registered in Mauritius was exposed to entities and persons affiliated with active terrorist threat or persons that may be sympathetic to terrorist persons or ideologies.</a:t>
            </a:r>
          </a:p>
          <a:p>
            <a:pPr algn="just"/>
            <a:r>
              <a:rPr lang="en-GB" sz="2100" dirty="0">
                <a:cs typeface="Times New Roman" panose="02020603050405020304" pitchFamily="18" charset="0"/>
              </a:rPr>
              <a:t>  Additionally, no terrorist organization/group/person was funded through funds obtained from credit unions.</a:t>
            </a:r>
          </a:p>
          <a:p>
            <a:pPr marL="0" indent="0">
              <a:buNone/>
            </a:pPr>
            <a:r>
              <a:rPr lang="en-GB" sz="2100" dirty="0">
                <a:cs typeface="Times New Roman" panose="02020603050405020304" pitchFamily="18" charset="0"/>
              </a:rPr>
              <a:t>Hence the </a:t>
            </a:r>
            <a:r>
              <a:rPr lang="en-GB" sz="2100" b="1" dirty="0">
                <a:cs typeface="Times New Roman" panose="02020603050405020304" pitchFamily="18" charset="0"/>
              </a:rPr>
              <a:t>TF Threat</a:t>
            </a:r>
            <a:r>
              <a:rPr lang="en-GB" sz="2100" dirty="0">
                <a:cs typeface="Times New Roman" panose="02020603050405020304" pitchFamily="18" charset="0"/>
              </a:rPr>
              <a:t> associated with the CCU sector is considered </a:t>
            </a:r>
            <a:r>
              <a:rPr lang="en-GB" sz="2100" b="1" dirty="0">
                <a:solidFill>
                  <a:schemeClr val="accent6">
                    <a:lumMod val="75000"/>
                  </a:schemeClr>
                </a:solidFill>
                <a:cs typeface="Times New Roman" panose="02020603050405020304" pitchFamily="18" charset="0"/>
              </a:rPr>
              <a:t>Low.</a:t>
            </a:r>
            <a:endParaRPr lang="en-US" sz="2100" b="1" dirty="0">
              <a:solidFill>
                <a:schemeClr val="accent6">
                  <a:lumMod val="75000"/>
                </a:schemeClr>
              </a:solidFill>
              <a:cs typeface="Times New Roman" panose="02020603050405020304" pitchFamily="18" charset="0"/>
            </a:endParaRPr>
          </a:p>
        </p:txBody>
      </p:sp>
      <p:sp>
        <p:nvSpPr>
          <p:cNvPr id="4" name="Title 1">
            <a:extLst>
              <a:ext uri="{FF2B5EF4-FFF2-40B4-BE49-F238E27FC236}">
                <a16:creationId xmlns:a16="http://schemas.microsoft.com/office/drawing/2014/main" id="{F8CF04AA-6B35-5340-7E50-BAF2B5C94679}"/>
              </a:ext>
            </a:extLst>
          </p:cNvPr>
          <p:cNvSpPr txBox="1">
            <a:spLocks/>
          </p:cNvSpPr>
          <p:nvPr/>
        </p:nvSpPr>
        <p:spPr>
          <a:xfrm>
            <a:off x="0" y="19050"/>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CCU- TF THREAT</a:t>
            </a:r>
          </a:p>
        </p:txBody>
      </p:sp>
    </p:spTree>
    <p:extLst>
      <p:ext uri="{BB962C8B-B14F-4D97-AF65-F5344CB8AC3E}">
        <p14:creationId xmlns:p14="http://schemas.microsoft.com/office/powerpoint/2010/main" val="38652389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D298D-106B-7F53-CB37-327FBB9725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06828-FD42-7819-23AE-6CD76AFA52C9}"/>
              </a:ext>
            </a:extLst>
          </p:cNvPr>
          <p:cNvSpPr>
            <a:spLocks noGrp="1"/>
          </p:cNvSpPr>
          <p:nvPr>
            <p:ph idx="1"/>
          </p:nvPr>
        </p:nvSpPr>
        <p:spPr>
          <a:xfrm>
            <a:off x="159656" y="1460043"/>
            <a:ext cx="11611429" cy="5644700"/>
          </a:xfrm>
        </p:spPr>
        <p:txBody>
          <a:bodyPr>
            <a:normAutofit/>
          </a:bodyPr>
          <a:lstStyle/>
          <a:p>
            <a:pPr marL="463550" indent="0">
              <a:lnSpc>
                <a:spcPct val="100000"/>
              </a:lnSpc>
              <a:buNone/>
            </a:pPr>
            <a:endParaRPr lang="en-US" sz="2100" dirty="0"/>
          </a:p>
          <a:p>
            <a:pPr marL="463550" indent="0">
              <a:lnSpc>
                <a:spcPct val="100000"/>
              </a:lnSpc>
              <a:buNone/>
            </a:pPr>
            <a:r>
              <a:rPr lang="en-US" sz="2100" dirty="0"/>
              <a:t>The </a:t>
            </a:r>
            <a:r>
              <a:rPr lang="en-US" sz="2100" b="1" dirty="0"/>
              <a:t>TF Vulnerability </a:t>
            </a:r>
            <a:r>
              <a:rPr lang="en-US" sz="2100" dirty="0"/>
              <a:t>is rated </a:t>
            </a:r>
            <a:r>
              <a:rPr lang="en-US" sz="2100" b="1" dirty="0">
                <a:solidFill>
                  <a:schemeClr val="accent6">
                    <a:lumMod val="75000"/>
                  </a:schemeClr>
                </a:solidFill>
              </a:rPr>
              <a:t>Low</a:t>
            </a:r>
            <a:r>
              <a:rPr lang="en-US" sz="2100" b="1" dirty="0"/>
              <a:t> </a:t>
            </a:r>
            <a:r>
              <a:rPr lang="en-US" sz="2100" dirty="0"/>
              <a:t>based on the following factors:</a:t>
            </a:r>
            <a:endParaRPr lang="en-US" sz="2100" b="1" dirty="0"/>
          </a:p>
          <a:p>
            <a:pPr marL="806450" indent="-342900" algn="just">
              <a:lnSpc>
                <a:spcPct val="100000"/>
              </a:lnSpc>
            </a:pPr>
            <a:r>
              <a:rPr lang="en-US" sz="2100" dirty="0"/>
              <a:t>Outward/Inward international transactions/operations to countries/high risk geographical locations do not exist in the CCU sector.</a:t>
            </a:r>
          </a:p>
          <a:p>
            <a:pPr marL="806450" indent="-342900" algn="just">
              <a:lnSpc>
                <a:spcPct val="100000"/>
              </a:lnSpc>
            </a:pPr>
            <a:r>
              <a:rPr lang="en-US" sz="2100" dirty="0"/>
              <a:t>Client based profile- Mauritian Nationals</a:t>
            </a:r>
          </a:p>
          <a:p>
            <a:pPr marL="806450" indent="-342900" algn="just">
              <a:lnSpc>
                <a:spcPct val="100000"/>
              </a:lnSpc>
            </a:pPr>
            <a:r>
              <a:rPr lang="en-US" sz="2100" dirty="0"/>
              <a:t>Level of cash activity- Low; most of the transactions are channeled through banks</a:t>
            </a:r>
          </a:p>
          <a:p>
            <a:pPr marL="806450" indent="-342900" algn="just">
              <a:lnSpc>
                <a:spcPct val="100000"/>
              </a:lnSpc>
            </a:pPr>
            <a:r>
              <a:rPr lang="en-US" sz="2100" dirty="0"/>
              <a:t>Use of agents/intermediaries- does not exist</a:t>
            </a:r>
          </a:p>
          <a:p>
            <a:pPr marL="463550" indent="0">
              <a:buNone/>
            </a:pPr>
            <a:endParaRPr lang="en-US" sz="2100" dirty="0"/>
          </a:p>
        </p:txBody>
      </p:sp>
      <p:sp>
        <p:nvSpPr>
          <p:cNvPr id="4" name="Title 1">
            <a:extLst>
              <a:ext uri="{FF2B5EF4-FFF2-40B4-BE49-F238E27FC236}">
                <a16:creationId xmlns:a16="http://schemas.microsoft.com/office/drawing/2014/main" id="{F8CF04AA-6B35-5340-7E50-BAF2B5C94679}"/>
              </a:ext>
            </a:extLst>
          </p:cNvPr>
          <p:cNvSpPr txBox="1">
            <a:spLocks/>
          </p:cNvSpPr>
          <p:nvPr/>
        </p:nvSpPr>
        <p:spPr>
          <a:xfrm>
            <a:off x="0" y="0"/>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CCU- TF VULNERABILITY</a:t>
            </a:r>
          </a:p>
        </p:txBody>
      </p:sp>
    </p:spTree>
    <p:extLst>
      <p:ext uri="{BB962C8B-B14F-4D97-AF65-F5344CB8AC3E}">
        <p14:creationId xmlns:p14="http://schemas.microsoft.com/office/powerpoint/2010/main" val="349841541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91A7-4EC7-B6AF-55B1-CCCAF1339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F2372-298C-CCF1-4B26-12D25495BB78}"/>
              </a:ext>
            </a:extLst>
          </p:cNvPr>
          <p:cNvSpPr>
            <a:spLocks noGrp="1"/>
          </p:cNvSpPr>
          <p:nvPr>
            <p:ph type="title"/>
          </p:nvPr>
        </p:nvSpPr>
        <p:spPr>
          <a:xfrm>
            <a:off x="0" y="161927"/>
            <a:ext cx="12191999" cy="999216"/>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CFT CONTROLS &amp; RESIDUAL RISKS</a:t>
            </a:r>
          </a:p>
        </p:txBody>
      </p:sp>
      <p:sp>
        <p:nvSpPr>
          <p:cNvPr id="3" name="Content Placeholder 2">
            <a:extLst>
              <a:ext uri="{FF2B5EF4-FFF2-40B4-BE49-F238E27FC236}">
                <a16:creationId xmlns:a16="http://schemas.microsoft.com/office/drawing/2014/main" id="{1841834A-D863-85A3-7D56-7057116BBAD9}"/>
              </a:ext>
            </a:extLst>
          </p:cNvPr>
          <p:cNvSpPr>
            <a:spLocks noGrp="1"/>
          </p:cNvSpPr>
          <p:nvPr>
            <p:ph idx="1"/>
          </p:nvPr>
        </p:nvSpPr>
        <p:spPr>
          <a:xfrm>
            <a:off x="188686" y="1214651"/>
            <a:ext cx="11785600" cy="4817658"/>
          </a:xfrm>
        </p:spPr>
        <p:txBody>
          <a:bodyPr>
            <a:normAutofit/>
          </a:bodyPr>
          <a:lstStyle/>
          <a:p>
            <a:pPr marL="463550" indent="-463550" algn="ctr">
              <a:buNone/>
            </a:pPr>
            <a:r>
              <a:rPr lang="en-US" sz="2100" dirty="0"/>
              <a:t>   </a:t>
            </a:r>
            <a:endParaRPr lang="en-US" sz="2100" dirty="0">
              <a:solidFill>
                <a:srgbClr val="00B050"/>
              </a:solidFill>
            </a:endParaRPr>
          </a:p>
          <a:p>
            <a:pPr marL="0" indent="0">
              <a:buNone/>
            </a:pPr>
            <a:r>
              <a:rPr lang="en-US" sz="2100" dirty="0"/>
              <a:t>Comprehensive legal and regulatory framework- the FIAMLA and the UNSA.</a:t>
            </a:r>
          </a:p>
          <a:p>
            <a:pPr marL="0" indent="0">
              <a:buNone/>
            </a:pPr>
            <a:endParaRPr lang="en-US" sz="2100" dirty="0"/>
          </a:p>
          <a:p>
            <a:pPr marL="0" indent="0">
              <a:buNone/>
            </a:pPr>
            <a:r>
              <a:rPr lang="en-US" sz="2100" dirty="0"/>
              <a:t>Regular training and Outreach for staff and licensees on TF and CFT measures with the assistance of designated authorities.</a:t>
            </a:r>
          </a:p>
          <a:p>
            <a:pPr marL="0" indent="0">
              <a:buNone/>
            </a:pPr>
            <a:endParaRPr lang="en-US" sz="2100" dirty="0"/>
          </a:p>
          <a:p>
            <a:pPr marL="0" indent="0">
              <a:buNone/>
            </a:pPr>
            <a:r>
              <a:rPr lang="en-US" sz="2100" dirty="0"/>
              <a:t>Screening against UN Sanctions List for positive match and a Nil Return is submitted.</a:t>
            </a:r>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101556927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A781-F766-4F3F-7BE9-879BCE90190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C6DCAF8-8FB6-DD8D-2250-5EB68B660C0C}"/>
              </a:ext>
            </a:extLst>
          </p:cNvPr>
          <p:cNvGraphicFramePr>
            <a:graphicFrameLocks noGrp="1"/>
          </p:cNvGraphicFramePr>
          <p:nvPr>
            <p:ph idx="1"/>
            <p:extLst>
              <p:ext uri="{D42A27DB-BD31-4B8C-83A1-F6EECF244321}">
                <p14:modId xmlns:p14="http://schemas.microsoft.com/office/powerpoint/2010/main" val="4289434017"/>
              </p:ext>
            </p:extLst>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C3E4482-7FDF-B785-870D-991106CE8451}"/>
              </a:ext>
            </a:extLst>
          </p:cNvPr>
          <p:cNvSpPr txBox="1">
            <a:spLocks/>
          </p:cNvSpPr>
          <p:nvPr/>
        </p:nvSpPr>
        <p:spPr>
          <a:xfrm>
            <a:off x="0" y="0"/>
            <a:ext cx="12191999" cy="1173389"/>
          </a:xfrm>
          <a:prstGeom prst="rect">
            <a:avLst/>
          </a:prstGeom>
          <a:solidFill>
            <a:schemeClr val="accent2">
              <a:lumMod val="75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dirty="0"/>
              <a:t>TF RISK ASSOCIATED WITH THE CO-OPERATIVE </a:t>
            </a:r>
          </a:p>
          <a:p>
            <a:r>
              <a:rPr lang="en-US" sz="3200" dirty="0"/>
              <a:t>CREDIT UNION</a:t>
            </a:r>
            <a:r>
              <a:rPr lang="en-GB" sz="3200" dirty="0"/>
              <a:t> SECTOR </a:t>
            </a:r>
          </a:p>
        </p:txBody>
      </p:sp>
    </p:spTree>
    <p:extLst>
      <p:ext uri="{BB962C8B-B14F-4D97-AF65-F5344CB8AC3E}">
        <p14:creationId xmlns:p14="http://schemas.microsoft.com/office/powerpoint/2010/main" val="23782289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0B1A6-4FA5-29D4-3FCD-D8D107F25F21}"/>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E391794E-C52D-AE04-A8F1-3C46FEF1250E}"/>
              </a:ext>
            </a:extLst>
          </p:cNvPr>
          <p:cNvGrpSpPr/>
          <p:nvPr/>
        </p:nvGrpSpPr>
        <p:grpSpPr>
          <a:xfrm>
            <a:off x="7344229" y="0"/>
            <a:ext cx="4847771" cy="6858000"/>
            <a:chOff x="5646056" y="0"/>
            <a:chExt cx="5428344" cy="6858000"/>
          </a:xfrm>
        </p:grpSpPr>
        <p:sp>
          <p:nvSpPr>
            <p:cNvPr id="14" name="Rectangle 13">
              <a:extLst>
                <a:ext uri="{FF2B5EF4-FFF2-40B4-BE49-F238E27FC236}">
                  <a16:creationId xmlns:a16="http://schemas.microsoft.com/office/drawing/2014/main" id="{0EB6948D-EACA-EB7E-22A8-FD05288854DC}"/>
                </a:ext>
              </a:extLst>
            </p:cNvPr>
            <p:cNvSpPr/>
            <p:nvPr/>
          </p:nvSpPr>
          <p:spPr>
            <a:xfrm>
              <a:off x="5650165" y="101600"/>
              <a:ext cx="5424235"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0FC7FE0-889B-BFD5-CA7C-4B59B45AAAF5}"/>
                </a:ext>
              </a:extLst>
            </p:cNvPr>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4C23EFC-EF28-5376-2B49-4A5165FD192D}"/>
                </a:ext>
              </a:extLst>
            </p:cNvPr>
            <p:cNvSpPr/>
            <p:nvPr/>
          </p:nvSpPr>
          <p:spPr>
            <a:xfrm>
              <a:off x="5646056" y="6749142"/>
              <a:ext cx="5428343" cy="108857"/>
            </a:xfrm>
            <a:prstGeom prst="rect">
              <a:avLst/>
            </a:prstGeom>
            <a:solidFill>
              <a:srgbClr val="34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D4E53AC6-268C-AF10-068F-361768CB52BC}"/>
              </a:ext>
              <a:ext uri="{C183D7F6-B498-43B3-948B-1728B52AA6E4}">
                <adec:decorative xmlns:adec="http://schemas.microsoft.com/office/drawing/2017/decorative" val="1"/>
              </a:ext>
            </a:extLst>
          </p:cNvPr>
          <p:cNvSpPr/>
          <p:nvPr/>
        </p:nvSpPr>
        <p:spPr bwMode="invGray">
          <a:xfrm>
            <a:off x="7344229" y="3436256"/>
            <a:ext cx="4847771" cy="3291115"/>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Bell MT" panose="02020503060305020303" pitchFamily="18" charset="0"/>
              </a:rPr>
              <a:t>MONEY LAUNDERING AND TERRORIST FINANCING RISKS ASSOCIATED WITH COMPANY SERVICE PROVIDERS</a:t>
            </a:r>
            <a:endParaRPr lang="en-US" sz="3000" dirty="0"/>
          </a:p>
        </p:txBody>
      </p:sp>
      <p:sp>
        <p:nvSpPr>
          <p:cNvPr id="8" name="TextBox 7">
            <a:extLst>
              <a:ext uri="{FF2B5EF4-FFF2-40B4-BE49-F238E27FC236}">
                <a16:creationId xmlns:a16="http://schemas.microsoft.com/office/drawing/2014/main" id="{A5E71BCD-1952-9908-46E2-DC7EB8C1D54E}"/>
              </a:ext>
            </a:extLst>
          </p:cNvPr>
          <p:cNvSpPr txBox="1"/>
          <p:nvPr/>
        </p:nvSpPr>
        <p:spPr>
          <a:xfrm>
            <a:off x="52635" y="2659559"/>
            <a:ext cx="7300686" cy="769441"/>
          </a:xfrm>
          <a:prstGeom prst="rect">
            <a:avLst/>
          </a:prstGeom>
          <a:noFill/>
        </p:spPr>
        <p:txBody>
          <a:bodyPr wrap="square" rtlCol="0">
            <a:spAutoFit/>
          </a:bodyPr>
          <a:lstStyle/>
          <a:p>
            <a:pPr algn="ctr"/>
            <a:r>
              <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Mr A. Rughoobur</a:t>
            </a:r>
          </a:p>
          <a:p>
            <a:pPr algn="ctr"/>
            <a:r>
              <a:rPr lang="en-GB" sz="2000" b="1" dirty="0">
                <a:solidFill>
                  <a:prstClr val="white">
                    <a:lumMod val="50000"/>
                  </a:prstClr>
                </a:solidFill>
                <a:latin typeface="Bell MT" panose="02020503060305020303" pitchFamily="18" charset="0"/>
              </a:rPr>
              <a:t>Team Leader: Company Service Providers </a:t>
            </a:r>
            <a:endParaRPr lang="en-GB" dirty="0">
              <a:solidFill>
                <a:prstClr val="black"/>
              </a:solidFill>
            </a:endParaRPr>
          </a:p>
        </p:txBody>
      </p:sp>
      <p:sp>
        <p:nvSpPr>
          <p:cNvPr id="10" name="Rectangle 9">
            <a:extLst>
              <a:ext uri="{FF2B5EF4-FFF2-40B4-BE49-F238E27FC236}">
                <a16:creationId xmlns:a16="http://schemas.microsoft.com/office/drawing/2014/main" id="{E11E71BB-F3C1-4971-82E1-42AD9CE9495C}"/>
              </a:ext>
              <a:ext uri="{C183D7F6-B498-43B3-948B-1728B52AA6E4}">
                <adec:decorative xmlns:adec="http://schemas.microsoft.com/office/drawing/2017/decorative" val="1"/>
              </a:ext>
            </a:extLst>
          </p:cNvPr>
          <p:cNvSpPr/>
          <p:nvPr/>
        </p:nvSpPr>
        <p:spPr bwMode="invGray">
          <a:xfrm>
            <a:off x="7358743" y="190361"/>
            <a:ext cx="4833257" cy="6604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p:txBody>
      </p:sp>
    </p:spTree>
    <p:extLst>
      <p:ext uri="{BB962C8B-B14F-4D97-AF65-F5344CB8AC3E}">
        <p14:creationId xmlns:p14="http://schemas.microsoft.com/office/powerpoint/2010/main" val="161105855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A752-5E72-1FBD-5689-C0CA0F429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B101D-03F6-37EF-02C7-4DD7E7DB833A}"/>
              </a:ext>
            </a:extLst>
          </p:cNvPr>
          <p:cNvSpPr>
            <a:spLocks noGrp="1"/>
          </p:cNvSpPr>
          <p:nvPr>
            <p:ph type="title"/>
          </p:nvPr>
        </p:nvSpPr>
        <p:spPr>
          <a:xfrm>
            <a:off x="0" y="0"/>
            <a:ext cx="12192000" cy="1123949"/>
          </a:xfrm>
          <a:solidFill>
            <a:schemeClr val="accent5">
              <a:lumMod val="50000"/>
            </a:schemeClr>
          </a:solidFill>
        </p:spPr>
        <p:txBody>
          <a:bodyPr vert="horz" lIns="91440" tIns="45720" rIns="91440" bIns="45720" rtlCol="0" anchor="ctr">
            <a:noAutofit/>
          </a:bodyPr>
          <a:lstStyle/>
          <a:p>
            <a:pPr algn="ctr">
              <a:lnSpc>
                <a:spcPct val="100000"/>
              </a:lnSpc>
            </a:pPr>
            <a:r>
              <a:rPr lang="en-US" sz="2600" b="1" dirty="0">
                <a:solidFill>
                  <a:schemeClr val="bg1"/>
                </a:solidFill>
                <a:latin typeface="Bell MT" panose="02020503060305020303" pitchFamily="18" charset="0"/>
              </a:rPr>
              <a:t>OVERVIEW OF </a:t>
            </a:r>
            <a:r>
              <a:rPr lang="en-GB" sz="2800" b="1" dirty="0">
                <a:solidFill>
                  <a:schemeClr val="bg1"/>
                </a:solidFill>
                <a:latin typeface="Bell MT" panose="02020503060305020303" pitchFamily="18" charset="0"/>
              </a:rPr>
              <a:t>CSPs SECTOR </a:t>
            </a: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C59459A5-5A66-4BD4-9986-F6054A46BD3E}"/>
              </a:ext>
            </a:extLst>
          </p:cNvPr>
          <p:cNvSpPr>
            <a:spLocks noGrp="1"/>
          </p:cNvSpPr>
          <p:nvPr>
            <p:ph idx="1"/>
          </p:nvPr>
        </p:nvSpPr>
        <p:spPr/>
        <p:txBody>
          <a:bodyPr/>
          <a:lstStyle/>
          <a:p>
            <a:r>
              <a:rPr lang="en-US" sz="2100" dirty="0"/>
              <a:t>CSPs are reporting persons as from 2019</a:t>
            </a:r>
          </a:p>
          <a:p>
            <a:r>
              <a:rPr lang="en-US" sz="2100" dirty="0"/>
              <a:t>Population: 228 CSPs (as of 2022) under Supervision of ROC</a:t>
            </a:r>
          </a:p>
          <a:p>
            <a:r>
              <a:rPr lang="en-US" sz="2100" dirty="0"/>
              <a:t>Includes those under Section 164 (company Secretary ) and 167(A) of the Companies Act</a:t>
            </a:r>
            <a:endParaRPr lang="en-US" sz="2100" dirty="0">
              <a:solidFill>
                <a:srgbClr val="FF0000"/>
              </a:solidFill>
            </a:endParaRPr>
          </a:p>
          <a:p>
            <a:r>
              <a:rPr lang="en-US" sz="2100" dirty="0"/>
              <a:t>Servicing around 8000 Clients</a:t>
            </a:r>
          </a:p>
          <a:p>
            <a:r>
              <a:rPr lang="en-US" sz="2100" dirty="0"/>
              <a:t>Provides mostly secretarial, formation agent and registered office address</a:t>
            </a:r>
          </a:p>
          <a:p>
            <a:r>
              <a:rPr lang="en-US" sz="2100" dirty="0"/>
              <a:t>Only a few provide nominee shareholder services and some act as Bank Signatory for their clients</a:t>
            </a:r>
          </a:p>
          <a:p>
            <a:endParaRPr lang="en-US" dirty="0"/>
          </a:p>
          <a:p>
            <a:endParaRPr lang="en-US" dirty="0"/>
          </a:p>
        </p:txBody>
      </p:sp>
    </p:spTree>
    <p:extLst>
      <p:ext uri="{BB962C8B-B14F-4D97-AF65-F5344CB8AC3E}">
        <p14:creationId xmlns:p14="http://schemas.microsoft.com/office/powerpoint/2010/main" val="248020319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391055" y="3429000"/>
          <a:ext cx="9953220" cy="323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ML RISK ASSOCIATED WITH THE CSP SECTOR </a:t>
            </a:r>
          </a:p>
        </p:txBody>
      </p:sp>
      <p:graphicFrame>
        <p:nvGraphicFramePr>
          <p:cNvPr id="9" name="Content Placeholder 1">
            <a:extLst>
              <a:ext uri="{FF2B5EF4-FFF2-40B4-BE49-F238E27FC236}">
                <a16:creationId xmlns:a16="http://schemas.microsoft.com/office/drawing/2014/main" id="{E715CD0C-1C7B-4E5D-9440-0DE066447530}"/>
              </a:ext>
            </a:extLst>
          </p:cNvPr>
          <p:cNvGraphicFramePr>
            <a:graphicFrameLocks/>
          </p:cNvGraphicFramePr>
          <p:nvPr>
            <p:extLst>
              <p:ext uri="{D42A27DB-BD31-4B8C-83A1-F6EECF244321}">
                <p14:modId xmlns:p14="http://schemas.microsoft.com/office/powerpoint/2010/main" val="2094426548"/>
              </p:ext>
            </p:extLst>
          </p:nvPr>
        </p:nvGraphicFramePr>
        <p:xfrm>
          <a:off x="735012" y="1609725"/>
          <a:ext cx="10721975" cy="5248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7396249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512C-E710-6086-7076-C83235494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BDB9F-6DC9-7F87-6C81-5282FA961F1C}"/>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CSPs SECTOR </a:t>
            </a:r>
            <a:r>
              <a:rPr lang="en-US" sz="3200" b="1" dirty="0">
                <a:solidFill>
                  <a:schemeClr val="bg1"/>
                </a:solidFill>
                <a:latin typeface="Bell MT" panose="02020503060305020303" pitchFamily="18" charset="0"/>
              </a:rPr>
              <a:t>ML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C1675ABB-81A2-DB87-2BFF-47156C830B80}"/>
              </a:ext>
            </a:extLst>
          </p:cNvPr>
          <p:cNvSpPr>
            <a:spLocks noGrp="1"/>
          </p:cNvSpPr>
          <p:nvPr>
            <p:ph idx="1"/>
          </p:nvPr>
        </p:nvSpPr>
        <p:spPr>
          <a:xfrm>
            <a:off x="717886" y="916224"/>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endParaRPr lang="en-US" sz="2100" b="1" dirty="0"/>
          </a:p>
          <a:p>
            <a:pPr marL="1090613" indent="-460375" algn="just">
              <a:buFont typeface="Wingdings" panose="05000000000000000000" pitchFamily="2" charset="2"/>
              <a:buChar char="§"/>
            </a:pPr>
            <a:r>
              <a:rPr lang="en-US" sz="2100" dirty="0"/>
              <a:t>ML Threat –has been assessed by the Threat Team, as </a:t>
            </a:r>
            <a:r>
              <a:rPr lang="en-US" sz="2100" dirty="0">
                <a:solidFill>
                  <a:schemeClr val="accent6">
                    <a:lumMod val="75000"/>
                  </a:schemeClr>
                </a:solidFill>
              </a:rPr>
              <a:t>LOW</a:t>
            </a:r>
          </a:p>
          <a:p>
            <a:pPr marL="630238" indent="0" algn="just">
              <a:buNone/>
            </a:pPr>
            <a:endParaRPr lang="en-US" sz="2100" dirty="0"/>
          </a:p>
          <a:p>
            <a:pPr marL="630238" indent="0" algn="just">
              <a:buNone/>
            </a:pPr>
            <a:r>
              <a:rPr lang="en-US" sz="2100" dirty="0"/>
              <a:t>Main Factor: There was no </a:t>
            </a:r>
            <a:r>
              <a:rPr lang="en-US" sz="2100" u="sng" dirty="0"/>
              <a:t>local typologies </a:t>
            </a:r>
            <a:r>
              <a:rPr lang="en-US" sz="2100" dirty="0"/>
              <a:t>to demonstrate that CSPs were used for money laundering.</a:t>
            </a:r>
          </a:p>
          <a:p>
            <a:pPr marL="630238" indent="0" algn="just">
              <a:buNone/>
            </a:pPr>
            <a:endParaRPr lang="en-US" sz="2100" dirty="0"/>
          </a:p>
          <a:p>
            <a:pPr marL="630238" indent="0" algn="just">
              <a:buNone/>
            </a:pPr>
            <a:endParaRPr lang="en-US" sz="2100" dirty="0"/>
          </a:p>
          <a:p>
            <a:pPr marL="630238" indent="0" algn="just">
              <a:buNone/>
            </a:pPr>
            <a:endParaRPr lang="en-US" sz="2100" dirty="0"/>
          </a:p>
          <a:p>
            <a:pPr marL="454025" indent="0">
              <a:buNone/>
            </a:pPr>
            <a:endParaRPr lang="en-GB" sz="2100" dirty="0"/>
          </a:p>
          <a:p>
            <a:pPr marL="0" indent="0">
              <a:buNone/>
            </a:pPr>
            <a:endParaRPr lang="en-US" sz="2100" dirty="0"/>
          </a:p>
        </p:txBody>
      </p:sp>
    </p:spTree>
    <p:extLst>
      <p:ext uri="{BB962C8B-B14F-4D97-AF65-F5344CB8AC3E}">
        <p14:creationId xmlns:p14="http://schemas.microsoft.com/office/powerpoint/2010/main" val="28885649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443F-DF55-D565-E520-3D1DD94A2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32509-0DC8-C678-80E1-14E6229530B0}"/>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CSPs SECTOR </a:t>
            </a:r>
            <a:r>
              <a:rPr lang="en-US" sz="3200" b="1" dirty="0">
                <a:solidFill>
                  <a:schemeClr val="bg1"/>
                </a:solidFill>
                <a:latin typeface="Bell MT" panose="02020503060305020303" pitchFamily="18" charset="0"/>
              </a:rPr>
              <a:t>ML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75BC6846-54D2-7B4E-3F03-1D60ED00596E}"/>
              </a:ext>
            </a:extLst>
          </p:cNvPr>
          <p:cNvSpPr>
            <a:spLocks noGrp="1"/>
          </p:cNvSpPr>
          <p:nvPr>
            <p:ph idx="1"/>
          </p:nvPr>
        </p:nvSpPr>
        <p:spPr>
          <a:xfrm>
            <a:off x="763826" y="1086614"/>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625475" indent="-171450"/>
            <a:endParaRPr lang="en-GB" sz="2100" dirty="0"/>
          </a:p>
          <a:p>
            <a:r>
              <a:rPr lang="en-US" sz="2100" dirty="0"/>
              <a:t>ML Inherent Vulnerability for the CSP sector : </a:t>
            </a:r>
            <a:r>
              <a:rPr lang="en-US" sz="2100" dirty="0">
                <a:solidFill>
                  <a:srgbClr val="EED412"/>
                </a:solidFill>
              </a:rPr>
              <a:t>Medium</a:t>
            </a:r>
          </a:p>
          <a:p>
            <a:pPr marL="514350" indent="-514350">
              <a:buAutoNum type="romanLcParenBoth"/>
            </a:pPr>
            <a:r>
              <a:rPr lang="en-US" sz="2100" dirty="0"/>
              <a:t>Size / Volume: </a:t>
            </a:r>
            <a:r>
              <a:rPr lang="en-US" sz="2100" dirty="0">
                <a:solidFill>
                  <a:schemeClr val="tx1"/>
                </a:solidFill>
              </a:rPr>
              <a:t>Medium Low</a:t>
            </a:r>
          </a:p>
          <a:p>
            <a:r>
              <a:rPr lang="en-US" sz="2100" dirty="0">
                <a:solidFill>
                  <a:srgbClr val="002060"/>
                </a:solidFill>
              </a:rPr>
              <a:t>228 CSPs- Some 8000 Clients</a:t>
            </a:r>
          </a:p>
          <a:p>
            <a:r>
              <a:rPr lang="en-US" sz="2100" dirty="0">
                <a:solidFill>
                  <a:srgbClr val="002060"/>
                </a:solidFill>
              </a:rPr>
              <a:t>Turnover- relatively small size. 65% CSPs have turnover less than Rs 5 Million (USD 110,000)</a:t>
            </a:r>
          </a:p>
          <a:p>
            <a:pPr marL="0" indent="0">
              <a:buNone/>
            </a:pPr>
            <a:r>
              <a:rPr lang="en-US" sz="2100" dirty="0">
                <a:solidFill>
                  <a:schemeClr val="tx1"/>
                </a:solidFill>
              </a:rPr>
              <a:t>(ii) Client Profile: Medium </a:t>
            </a:r>
          </a:p>
          <a:p>
            <a:r>
              <a:rPr lang="en-US" sz="2100" dirty="0">
                <a:solidFill>
                  <a:srgbClr val="002060"/>
                </a:solidFill>
              </a:rPr>
              <a:t>Mostly Private Domestic Companies </a:t>
            </a:r>
          </a:p>
          <a:p>
            <a:pPr algn="just"/>
            <a:r>
              <a:rPr lang="en-US" sz="2100" dirty="0">
                <a:solidFill>
                  <a:srgbClr val="002060"/>
                </a:solidFill>
              </a:rPr>
              <a:t>Around 20 % of CSPs had clients with risk factors such as PEPs, High Risk Jurisdictions / countries, High Net-worth Individuals, Clients with criminal records, clients with complex structure, making use Professional Intermediaries .  </a:t>
            </a:r>
          </a:p>
          <a:p>
            <a:pPr marL="0" indent="0">
              <a:buNone/>
            </a:pPr>
            <a:r>
              <a:rPr lang="en-US" sz="2100" dirty="0">
                <a:solidFill>
                  <a:schemeClr val="tx1"/>
                </a:solidFill>
              </a:rPr>
              <a:t>(iii) Other factors such as Professional Secrecy, Use of Agents, Non-Face to Face Clients were considered</a:t>
            </a:r>
          </a:p>
        </p:txBody>
      </p:sp>
    </p:spTree>
    <p:extLst>
      <p:ext uri="{BB962C8B-B14F-4D97-AF65-F5344CB8AC3E}">
        <p14:creationId xmlns:p14="http://schemas.microsoft.com/office/powerpoint/2010/main" val="344436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
            <a:ext cx="12192000" cy="1089211"/>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CORRUPTION</a:t>
            </a:r>
            <a:r>
              <a:rPr lang="en-US" sz="3200" b="1" dirty="0">
                <a:solidFill>
                  <a:schemeClr val="bg1"/>
                </a:solidFill>
                <a:latin typeface="Bell MT" panose="02020503060305020303" pitchFamily="18" charset="0"/>
              </a:rPr>
              <a:t> </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3" name="TextBox 2">
            <a:extLst>
              <a:ext uri="{FF2B5EF4-FFF2-40B4-BE49-F238E27FC236}">
                <a16:creationId xmlns:a16="http://schemas.microsoft.com/office/drawing/2014/main" id="{71AB85ED-57B6-27AA-0C80-6AD363EFE492}"/>
              </a:ext>
            </a:extLst>
          </p:cNvPr>
          <p:cNvSpPr txBox="1"/>
          <p:nvPr/>
        </p:nvSpPr>
        <p:spPr>
          <a:xfrm>
            <a:off x="351331" y="1487501"/>
            <a:ext cx="11489338"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Alleged corruption proceeds were routed through Mauritius via kickbacks and illicit transactions</a:t>
            </a:r>
          </a:p>
          <a:p>
            <a:pPr marL="285750" indent="-285750">
              <a:lnSpc>
                <a:spcPct val="150000"/>
              </a:lnSpc>
              <a:buFont typeface="Arial" panose="020B0604020202020204" pitchFamily="34" charset="0"/>
              <a:buChar char="•"/>
            </a:pPr>
            <a:endParaRPr lang="en-US" sz="2100" dirty="0"/>
          </a:p>
          <a:p>
            <a:pPr marL="285750" indent="-285750">
              <a:lnSpc>
                <a:spcPct val="150000"/>
              </a:lnSpc>
              <a:buFont typeface="Arial" panose="020B0604020202020204" pitchFamily="34" charset="0"/>
              <a:buChar char="•"/>
            </a:pPr>
            <a:r>
              <a:rPr lang="en-US" sz="2100" dirty="0"/>
              <a:t>One such case involved two foreign PEPs from Africa who were linked to fraudulent acts and money laundering through their involvement in five global business companies</a:t>
            </a:r>
          </a:p>
          <a:p>
            <a:pPr>
              <a:lnSpc>
                <a:spcPct val="150000"/>
              </a:lnSpc>
            </a:pPr>
            <a:r>
              <a:rPr lang="en-US" sz="2100" dirty="0"/>
              <a:t>	- the investigation has resulted in the attachment of all the bank accounts held in Mauritius in 	   names of the 5 GBCs and the quantum of the attached funds are USD 13,219,502</a:t>
            </a:r>
            <a:endParaRPr lang="en-GB" sz="2100" dirty="0"/>
          </a:p>
        </p:txBody>
      </p:sp>
    </p:spTree>
    <p:extLst>
      <p:ext uri="{BB962C8B-B14F-4D97-AF65-F5344CB8AC3E}">
        <p14:creationId xmlns:p14="http://schemas.microsoft.com/office/powerpoint/2010/main" val="75878709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D0C4-AF2E-ECF4-8862-EE9962DB0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A16B9-237F-A5F2-0764-47A1928E7E4C}"/>
              </a:ext>
            </a:extLst>
          </p:cNvPr>
          <p:cNvSpPr>
            <a:spLocks noGrp="1"/>
          </p:cNvSpPr>
          <p:nvPr>
            <p:ph type="title"/>
          </p:nvPr>
        </p:nvSpPr>
        <p:spPr>
          <a:xfrm>
            <a:off x="0" y="0"/>
            <a:ext cx="12201167" cy="1063625"/>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 &amp; RESIDUAL ML VULNERABILITY</a:t>
            </a:r>
            <a:endParaRPr lang="en-GB"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BD795A67-1FD3-4EA5-9105-EC34E85F8DAF}"/>
              </a:ext>
            </a:extLst>
          </p:cNvPr>
          <p:cNvSpPr>
            <a:spLocks noGrp="1"/>
          </p:cNvSpPr>
          <p:nvPr>
            <p:ph idx="1"/>
          </p:nvPr>
        </p:nvSpPr>
        <p:spPr>
          <a:xfrm>
            <a:off x="819150" y="1276350"/>
            <a:ext cx="10534650" cy="4329114"/>
          </a:xfrm>
        </p:spPr>
        <p:txBody>
          <a:bodyPr/>
          <a:lstStyle/>
          <a:p>
            <a:r>
              <a:rPr lang="en-US" dirty="0"/>
              <a:t>AML Controls: </a:t>
            </a:r>
            <a:r>
              <a:rPr lang="en-US" dirty="0">
                <a:solidFill>
                  <a:srgbClr val="FFCC00"/>
                </a:solidFill>
              </a:rPr>
              <a:t>Medium </a:t>
            </a:r>
            <a:r>
              <a:rPr lang="en-US" dirty="0"/>
              <a:t>       Residual ML Vulnerability: </a:t>
            </a:r>
            <a:r>
              <a:rPr lang="en-US" dirty="0">
                <a:solidFill>
                  <a:srgbClr val="FFCC00"/>
                </a:solidFill>
              </a:rPr>
              <a:t>Medium</a:t>
            </a:r>
          </a:p>
          <a:p>
            <a:endParaRPr lang="en-US" dirty="0"/>
          </a:p>
        </p:txBody>
      </p:sp>
      <p:graphicFrame>
        <p:nvGraphicFramePr>
          <p:cNvPr id="5" name="Table 4">
            <a:extLst>
              <a:ext uri="{FF2B5EF4-FFF2-40B4-BE49-F238E27FC236}">
                <a16:creationId xmlns:a16="http://schemas.microsoft.com/office/drawing/2014/main" id="{7A51AB64-A19C-4530-AF60-E6EDDD5BD20D}"/>
              </a:ext>
            </a:extLst>
          </p:cNvPr>
          <p:cNvGraphicFramePr>
            <a:graphicFrameLocks noGrp="1"/>
          </p:cNvGraphicFramePr>
          <p:nvPr>
            <p:extLst>
              <p:ext uri="{D42A27DB-BD31-4B8C-83A1-F6EECF244321}">
                <p14:modId xmlns:p14="http://schemas.microsoft.com/office/powerpoint/2010/main" val="1670866058"/>
              </p:ext>
            </p:extLst>
          </p:nvPr>
        </p:nvGraphicFramePr>
        <p:xfrm>
          <a:off x="1001005" y="1820769"/>
          <a:ext cx="10170940" cy="4794109"/>
        </p:xfrm>
        <a:graphic>
          <a:graphicData uri="http://schemas.openxmlformats.org/drawingml/2006/table">
            <a:tbl>
              <a:tblPr firstRow="1" firstCol="1" bandRow="1">
                <a:tableStyleId>{5C22544A-7EE6-4342-B048-85BDC9FD1C3A}</a:tableStyleId>
              </a:tblPr>
              <a:tblGrid>
                <a:gridCol w="6411661">
                  <a:extLst>
                    <a:ext uri="{9D8B030D-6E8A-4147-A177-3AD203B41FA5}">
                      <a16:colId xmlns:a16="http://schemas.microsoft.com/office/drawing/2014/main" val="2757247715"/>
                    </a:ext>
                  </a:extLst>
                </a:gridCol>
                <a:gridCol w="1991758">
                  <a:extLst>
                    <a:ext uri="{9D8B030D-6E8A-4147-A177-3AD203B41FA5}">
                      <a16:colId xmlns:a16="http://schemas.microsoft.com/office/drawing/2014/main" val="4152169612"/>
                    </a:ext>
                  </a:extLst>
                </a:gridCol>
                <a:gridCol w="1767521">
                  <a:extLst>
                    <a:ext uri="{9D8B030D-6E8A-4147-A177-3AD203B41FA5}">
                      <a16:colId xmlns:a16="http://schemas.microsoft.com/office/drawing/2014/main" val="3630161087"/>
                    </a:ext>
                  </a:extLst>
                </a:gridCol>
              </a:tblGrid>
              <a:tr h="277970">
                <a:tc>
                  <a:txBody>
                    <a:bodyPr/>
                    <a:lstStyle/>
                    <a:p>
                      <a:pPr marL="180340" marR="0" algn="just">
                        <a:lnSpc>
                          <a:spcPct val="150000"/>
                        </a:lnSpc>
                        <a:spcBef>
                          <a:spcPts val="200"/>
                        </a:spcBef>
                        <a:spcAft>
                          <a:spcPts val="1000"/>
                        </a:spcAft>
                      </a:pPr>
                      <a:r>
                        <a:rPr lang="en-GB" sz="1600" dirty="0">
                          <a:effectLst/>
                        </a:rPr>
                        <a:t>Variables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gridSpan="2">
                  <a:txBody>
                    <a:bodyPr/>
                    <a:lstStyle/>
                    <a:p>
                      <a:pPr marL="180340" marR="0" algn="just">
                        <a:lnSpc>
                          <a:spcPct val="150000"/>
                        </a:lnSpc>
                        <a:spcBef>
                          <a:spcPts val="200"/>
                        </a:spcBef>
                        <a:spcAft>
                          <a:spcPts val="1000"/>
                        </a:spcAft>
                      </a:pPr>
                      <a:r>
                        <a:rPr lang="en-US" sz="1600">
                          <a:effectLst/>
                        </a:rPr>
                        <a:t>Rating</a:t>
                      </a:r>
                      <a:r>
                        <a:rPr lang="en-GB" sz="1600">
                          <a:effectLst/>
                        </a:rPr>
                        <a: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hMerge="1">
                  <a:txBody>
                    <a:bodyPr/>
                    <a:lstStyle/>
                    <a:p>
                      <a:endParaRPr lang="en-US"/>
                    </a:p>
                  </a:txBody>
                  <a:tcPr/>
                </a:tc>
                <a:extLst>
                  <a:ext uri="{0D108BD9-81ED-4DB2-BD59-A6C34878D82A}">
                    <a16:rowId xmlns:a16="http://schemas.microsoft.com/office/drawing/2014/main" val="1577946637"/>
                  </a:ext>
                </a:extLst>
              </a:tr>
              <a:tr h="341915">
                <a:tc>
                  <a:txBody>
                    <a:bodyPr/>
                    <a:lstStyle/>
                    <a:p>
                      <a:pPr marL="0" marR="0" algn="just">
                        <a:lnSpc>
                          <a:spcPct val="150000"/>
                        </a:lnSpc>
                        <a:spcBef>
                          <a:spcPts val="200"/>
                        </a:spcBef>
                        <a:spcAft>
                          <a:spcPts val="1000"/>
                        </a:spcAft>
                      </a:pPr>
                      <a:r>
                        <a:rPr lang="en-US" sz="1600" dirty="0">
                          <a:effectLst/>
                        </a:rPr>
                        <a:t>(1) Comprehensiveness of AML Legal Framework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a:effectLst/>
                        </a:rPr>
                        <a:t>Close to Excellent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endParaRPr lang="en-US" sz="1600">
                        <a:effectLst/>
                        <a:latin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2442169969"/>
                  </a:ext>
                </a:extLst>
              </a:tr>
              <a:tr h="341915">
                <a:tc>
                  <a:txBody>
                    <a:bodyPr/>
                    <a:lstStyle/>
                    <a:p>
                      <a:pPr marL="0" marR="0" algn="just">
                        <a:lnSpc>
                          <a:spcPct val="150000"/>
                        </a:lnSpc>
                        <a:spcBef>
                          <a:spcPts val="200"/>
                        </a:spcBef>
                        <a:spcAft>
                          <a:spcPts val="1000"/>
                        </a:spcAft>
                      </a:pPr>
                      <a:r>
                        <a:rPr lang="en-GB" sz="1600" dirty="0">
                          <a:effectLst/>
                        </a:rPr>
                        <a:t>(10) Availability and Access to Beneficial Ownership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dirty="0">
                          <a:effectLst/>
                        </a:rPr>
                        <a:t>Very High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1233830180"/>
                  </a:ext>
                </a:extLst>
              </a:tr>
              <a:tr h="341915">
                <a:tc>
                  <a:txBody>
                    <a:bodyPr/>
                    <a:lstStyle/>
                    <a:p>
                      <a:pPr marL="0" marR="0" algn="just">
                        <a:lnSpc>
                          <a:spcPct val="150000"/>
                        </a:lnSpc>
                        <a:spcBef>
                          <a:spcPts val="200"/>
                        </a:spcBef>
                        <a:spcAft>
                          <a:spcPts val="1000"/>
                        </a:spcAft>
                      </a:pPr>
                      <a:r>
                        <a:rPr lang="en-US" sz="1600" dirty="0">
                          <a:effectLst/>
                        </a:rPr>
                        <a:t>(3) Availability and Enforcement of Administrative Sanctions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4229431343"/>
                  </a:ext>
                </a:extLst>
              </a:tr>
              <a:tr h="277970">
                <a:tc>
                  <a:txBody>
                    <a:bodyPr/>
                    <a:lstStyle/>
                    <a:p>
                      <a:pPr marL="0" marR="0" algn="just">
                        <a:lnSpc>
                          <a:spcPct val="150000"/>
                        </a:lnSpc>
                        <a:spcBef>
                          <a:spcPts val="200"/>
                        </a:spcBef>
                        <a:spcAft>
                          <a:spcPts val="1000"/>
                        </a:spcAft>
                      </a:pPr>
                      <a:r>
                        <a:rPr lang="en-US" sz="1600" dirty="0">
                          <a:effectLst/>
                        </a:rPr>
                        <a:t>(6) Integrity of Business/ Profession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2474331285"/>
                  </a:ext>
                </a:extLst>
              </a:tr>
              <a:tr h="277970">
                <a:tc>
                  <a:txBody>
                    <a:bodyPr/>
                    <a:lstStyle/>
                    <a:p>
                      <a:pPr marL="0" marR="0" algn="just">
                        <a:lnSpc>
                          <a:spcPct val="150000"/>
                        </a:lnSpc>
                        <a:spcBef>
                          <a:spcPts val="200"/>
                        </a:spcBef>
                        <a:spcAft>
                          <a:spcPts val="1000"/>
                        </a:spcAft>
                      </a:pPr>
                      <a:r>
                        <a:rPr lang="en-GB" sz="1600" dirty="0">
                          <a:effectLst/>
                        </a:rPr>
                        <a:t>(11) Availability of Reliable Identification Infrastructure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3724862735"/>
                  </a:ext>
                </a:extLst>
              </a:tr>
              <a:tr h="277970">
                <a:tc>
                  <a:txBody>
                    <a:bodyPr/>
                    <a:lstStyle/>
                    <a:p>
                      <a:pPr marL="0" marR="0" algn="just">
                        <a:lnSpc>
                          <a:spcPct val="150000"/>
                        </a:lnSpc>
                        <a:spcBef>
                          <a:spcPts val="200"/>
                        </a:spcBef>
                        <a:spcAft>
                          <a:spcPts val="1000"/>
                        </a:spcAft>
                      </a:pPr>
                      <a:r>
                        <a:rPr lang="en-US" sz="1600" dirty="0">
                          <a:effectLst/>
                        </a:rPr>
                        <a:t>(7) AML Knowledge of Business/ Profession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4293380701"/>
                  </a:ext>
                </a:extLst>
              </a:tr>
              <a:tr h="277970">
                <a:tc>
                  <a:txBody>
                    <a:bodyPr/>
                    <a:lstStyle/>
                    <a:p>
                      <a:pPr marL="0" marR="0" algn="just">
                        <a:lnSpc>
                          <a:spcPct val="150000"/>
                        </a:lnSpc>
                        <a:spcBef>
                          <a:spcPts val="200"/>
                        </a:spcBef>
                        <a:spcAft>
                          <a:spcPts val="1000"/>
                        </a:spcAft>
                      </a:pPr>
                      <a:r>
                        <a:rPr lang="en-US" sz="1600" dirty="0">
                          <a:effectLst/>
                        </a:rPr>
                        <a:t>(2) Effectiveness of Supervision/Oversight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dirty="0">
                          <a:solidFill>
                            <a:schemeClr val="tx1"/>
                          </a:solidFill>
                          <a:effectLst/>
                        </a:rPr>
                        <a:t>Medium </a:t>
                      </a: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a:effectLst/>
                        </a:rPr>
                        <a:t>ROC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1588715981"/>
                  </a:ext>
                </a:extLst>
              </a:tr>
              <a:tr h="277970">
                <a:tc>
                  <a:txBody>
                    <a:bodyPr/>
                    <a:lstStyle/>
                    <a:p>
                      <a:pPr marL="0" marR="0" algn="just">
                        <a:lnSpc>
                          <a:spcPct val="150000"/>
                        </a:lnSpc>
                        <a:spcBef>
                          <a:spcPts val="200"/>
                        </a:spcBef>
                        <a:spcAft>
                          <a:spcPts val="1000"/>
                        </a:spcAft>
                      </a:pPr>
                      <a:r>
                        <a:rPr lang="en-US" sz="1600" dirty="0">
                          <a:effectLst/>
                        </a:rPr>
                        <a:t>(4) Availability and Enforcement of Criminal Sanctions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3144251200"/>
                  </a:ext>
                </a:extLst>
              </a:tr>
              <a:tr h="277970">
                <a:tc>
                  <a:txBody>
                    <a:bodyPr/>
                    <a:lstStyle/>
                    <a:p>
                      <a:pPr marL="0" marR="0" algn="just">
                        <a:lnSpc>
                          <a:spcPct val="150000"/>
                        </a:lnSpc>
                        <a:spcBef>
                          <a:spcPts val="200"/>
                        </a:spcBef>
                        <a:spcAft>
                          <a:spcPts val="1000"/>
                        </a:spcAft>
                      </a:pPr>
                      <a:r>
                        <a:rPr lang="en-US" sz="1600" dirty="0">
                          <a:effectLst/>
                        </a:rPr>
                        <a:t>(5) Availability and Effectiveness of Entry Controls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a:effectLst/>
                        </a:rPr>
                        <a:t>ROC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670395283"/>
                  </a:ext>
                </a:extLst>
              </a:tr>
              <a:tr h="277970">
                <a:tc>
                  <a:txBody>
                    <a:bodyPr/>
                    <a:lstStyle/>
                    <a:p>
                      <a:pPr marL="0" marR="0" algn="just">
                        <a:lnSpc>
                          <a:spcPct val="150000"/>
                        </a:lnSpc>
                        <a:spcBef>
                          <a:spcPts val="200"/>
                        </a:spcBef>
                        <a:spcAft>
                          <a:spcPts val="1000"/>
                        </a:spcAft>
                      </a:pPr>
                      <a:r>
                        <a:rPr lang="en-US" sz="1600">
                          <a:effectLst/>
                        </a:rPr>
                        <a:t>(8) Effectiveness of Compliance Function (Organization)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a:effectLst/>
                        </a:rPr>
                        <a:t>CSPs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3347311569"/>
                  </a:ext>
                </a:extLst>
              </a:tr>
              <a:tr h="404989">
                <a:tc>
                  <a:txBody>
                    <a:bodyPr/>
                    <a:lstStyle/>
                    <a:p>
                      <a:pPr marL="0" marR="0" algn="just">
                        <a:lnSpc>
                          <a:spcPct val="150000"/>
                        </a:lnSpc>
                        <a:spcBef>
                          <a:spcPts val="200"/>
                        </a:spcBef>
                        <a:spcAft>
                          <a:spcPts val="1000"/>
                        </a:spcAft>
                      </a:pPr>
                      <a:r>
                        <a:rPr lang="en-US" sz="1600">
                          <a:effectLst/>
                        </a:rPr>
                        <a:t>(9) Effectiveness of Suspicious Activity Monitoring and Reporting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US" sz="1600" dirty="0">
                          <a:effectLst/>
                        </a:rPr>
                        <a:t> CSPs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1328392331"/>
                  </a:ext>
                </a:extLst>
              </a:tr>
              <a:tr h="277970">
                <a:tc>
                  <a:txBody>
                    <a:bodyPr/>
                    <a:lstStyle/>
                    <a:p>
                      <a:pPr marL="0" marR="0" algn="just">
                        <a:lnSpc>
                          <a:spcPct val="150000"/>
                        </a:lnSpc>
                        <a:spcBef>
                          <a:spcPts val="200"/>
                        </a:spcBef>
                        <a:spcAft>
                          <a:spcPts val="1000"/>
                        </a:spcAft>
                      </a:pPr>
                      <a:r>
                        <a:rPr lang="en-GB" sz="1600" dirty="0">
                          <a:effectLst/>
                        </a:rPr>
                        <a:t>(12) Availability of Independent Information 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dirty="0">
                          <a:solidFill>
                            <a:schemeClr val="tx1"/>
                          </a:solidFill>
                          <a:effectLst/>
                        </a:rPr>
                        <a:t>Medium High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tc>
                  <a:txBody>
                    <a:bodyPr/>
                    <a:lstStyle/>
                    <a:p>
                      <a:pPr marL="180340" marR="0" algn="just">
                        <a:lnSpc>
                          <a:spcPct val="150000"/>
                        </a:lnSpc>
                        <a:spcBef>
                          <a:spcPts val="200"/>
                        </a:spcBef>
                        <a:spcAft>
                          <a:spcPts val="1000"/>
                        </a:spcAft>
                      </a:pPr>
                      <a:r>
                        <a:rPr lang="en-GB"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105" marR="58105" marT="0" marB="0"/>
                </a:tc>
                <a:extLst>
                  <a:ext uri="{0D108BD9-81ED-4DB2-BD59-A6C34878D82A}">
                    <a16:rowId xmlns:a16="http://schemas.microsoft.com/office/drawing/2014/main" val="912632426"/>
                  </a:ext>
                </a:extLst>
              </a:tr>
            </a:tbl>
          </a:graphicData>
        </a:graphic>
      </p:graphicFrame>
    </p:spTree>
    <p:extLst>
      <p:ext uri="{BB962C8B-B14F-4D97-AF65-F5344CB8AC3E}">
        <p14:creationId xmlns:p14="http://schemas.microsoft.com/office/powerpoint/2010/main" val="312022233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4AF9-1B74-9BA8-1855-93B1DA1E625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2476239-C50D-2691-77BF-8D6E38B387CE}"/>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ML</a:t>
            </a:r>
            <a:r>
              <a:rPr lang="en-GB" sz="3200" dirty="0"/>
              <a:t> RISKS ASSOCIATED WITH </a:t>
            </a:r>
            <a:r>
              <a:rPr lang="en-GB" sz="3200" b="1" dirty="0">
                <a:solidFill>
                  <a:schemeClr val="bg1"/>
                </a:solidFill>
                <a:latin typeface="Bell MT" panose="02020503060305020303" pitchFamily="18" charset="0"/>
              </a:rPr>
              <a:t>CSPs SECTOR </a:t>
            </a:r>
            <a:endParaRPr lang="en-GB" sz="3200" dirty="0"/>
          </a:p>
        </p:txBody>
      </p:sp>
      <p:sp>
        <p:nvSpPr>
          <p:cNvPr id="3" name="Content Placeholder 2">
            <a:extLst>
              <a:ext uri="{FF2B5EF4-FFF2-40B4-BE49-F238E27FC236}">
                <a16:creationId xmlns:a16="http://schemas.microsoft.com/office/drawing/2014/main" id="{D9AAD5D8-D6E4-45F6-93AC-29A43DBE3FFD}"/>
              </a:ext>
            </a:extLst>
          </p:cNvPr>
          <p:cNvSpPr>
            <a:spLocks noGrp="1"/>
          </p:cNvSpPr>
          <p:nvPr>
            <p:ph idx="1"/>
          </p:nvPr>
        </p:nvSpPr>
        <p:spPr/>
        <p:txBody>
          <a:bodyPr>
            <a:noAutofit/>
          </a:bodyPr>
          <a:lstStyle/>
          <a:p>
            <a:r>
              <a:rPr lang="en-US" sz="2100" dirty="0"/>
              <a:t>ML Risk: </a:t>
            </a:r>
            <a:r>
              <a:rPr lang="en-US" sz="2100" dirty="0">
                <a:solidFill>
                  <a:schemeClr val="accent6"/>
                </a:solidFill>
              </a:rPr>
              <a:t>Medium Low</a:t>
            </a:r>
          </a:p>
          <a:p>
            <a:pPr marL="1144588" indent="-514350" algn="just"/>
            <a:r>
              <a:rPr lang="en-US" sz="2100" dirty="0"/>
              <a:t>The nature of the services that CSPs provide (Secretarial, Formation agent, Registered address)</a:t>
            </a:r>
          </a:p>
          <a:p>
            <a:pPr marL="1144588" indent="-514350" algn="just"/>
            <a:r>
              <a:rPr lang="en-US" sz="2100" dirty="0"/>
              <a:t>The majority of CSPs are not bank signatories and they are less involved in processing payments and bank transfers for their clients</a:t>
            </a:r>
          </a:p>
          <a:p>
            <a:pPr marL="1144588" indent="-514350" algn="just"/>
            <a:r>
              <a:rPr lang="en-US" sz="2100" dirty="0"/>
              <a:t>There is less exposure to foreign jurisdictions and cross border activities, as the CSP Sector service mostly domestic clients</a:t>
            </a:r>
          </a:p>
          <a:p>
            <a:pPr marL="1144588" indent="-514350" algn="just"/>
            <a:r>
              <a:rPr lang="en-US" sz="2100" dirty="0"/>
              <a:t>There are local no typologies to demonstrate CSP have been abused for ML</a:t>
            </a:r>
          </a:p>
          <a:p>
            <a:pPr marL="1144588" indent="-514350" algn="just"/>
            <a:r>
              <a:rPr lang="en-US" sz="2100" dirty="0"/>
              <a:t>20 % of CSPs have some clients with high risk factors </a:t>
            </a:r>
          </a:p>
          <a:p>
            <a:pPr marL="1144588" indent="-514350" algn="just"/>
            <a:r>
              <a:rPr lang="en-US" sz="2100" dirty="0"/>
              <a:t>Some AML Controls can be strengthened by ROC (Supervision and Entry Controls)</a:t>
            </a:r>
          </a:p>
          <a:p>
            <a:pPr marL="1144588" indent="-514350" algn="just"/>
            <a:r>
              <a:rPr lang="en-US" sz="2100" dirty="0"/>
              <a:t>Effectiveness of Compliance function can be improved (</a:t>
            </a:r>
            <a:r>
              <a:rPr lang="en-US" sz="2100" dirty="0" err="1"/>
              <a:t>eg</a:t>
            </a:r>
            <a:r>
              <a:rPr lang="en-US" sz="2100" dirty="0"/>
              <a:t> independent audit and  client risk assessment)</a:t>
            </a:r>
          </a:p>
          <a:p>
            <a:pPr marL="1144588" indent="-514350" algn="just"/>
            <a:endParaRPr lang="en-US" sz="2100" dirty="0"/>
          </a:p>
          <a:p>
            <a:endParaRPr lang="en-US" sz="2100" dirty="0"/>
          </a:p>
        </p:txBody>
      </p:sp>
    </p:spTree>
    <p:extLst>
      <p:ext uri="{BB962C8B-B14F-4D97-AF65-F5344CB8AC3E}">
        <p14:creationId xmlns:p14="http://schemas.microsoft.com/office/powerpoint/2010/main" val="421717412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6C4D-04A5-0E06-3B9C-141A89D6C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B6B15-A5F3-70EC-D3A4-1D611C312D68}"/>
              </a:ext>
            </a:extLst>
          </p:cNvPr>
          <p:cNvSpPr>
            <a:spLocks noGrp="1"/>
          </p:cNvSpPr>
          <p:nvPr>
            <p:ph type="title"/>
          </p:nvPr>
        </p:nvSpPr>
        <p:spPr>
          <a:xfrm>
            <a:off x="0" y="24946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CSPs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82223082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391055" y="3429000"/>
          <a:ext cx="9953220" cy="323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TF RISK ASSOCIATED WITH THE CSP SECTOR </a:t>
            </a:r>
          </a:p>
        </p:txBody>
      </p:sp>
      <p:graphicFrame>
        <p:nvGraphicFramePr>
          <p:cNvPr id="9" name="Content Placeholder 1">
            <a:extLst>
              <a:ext uri="{FF2B5EF4-FFF2-40B4-BE49-F238E27FC236}">
                <a16:creationId xmlns:a16="http://schemas.microsoft.com/office/drawing/2014/main" id="{E715CD0C-1C7B-4E5D-9440-0DE066447530}"/>
              </a:ext>
            </a:extLst>
          </p:cNvPr>
          <p:cNvGraphicFramePr>
            <a:graphicFrameLocks/>
          </p:cNvGraphicFramePr>
          <p:nvPr>
            <p:extLst>
              <p:ext uri="{D42A27DB-BD31-4B8C-83A1-F6EECF244321}">
                <p14:modId xmlns:p14="http://schemas.microsoft.com/office/powerpoint/2010/main" val="2698819491"/>
              </p:ext>
            </p:extLst>
          </p:nvPr>
        </p:nvGraphicFramePr>
        <p:xfrm>
          <a:off x="735012" y="1609725"/>
          <a:ext cx="10721975" cy="5248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18064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A220-41C0-08C2-3DAD-B613AEBD7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36868-CB3A-6B8B-FE7C-CD47FFF3716C}"/>
              </a:ext>
            </a:extLst>
          </p:cNvPr>
          <p:cNvSpPr>
            <a:spLocks noGrp="1"/>
          </p:cNvSpPr>
          <p:nvPr>
            <p:ph type="title"/>
          </p:nvPr>
        </p:nvSpPr>
        <p:spPr>
          <a:xfrm>
            <a:off x="0" y="0"/>
            <a:ext cx="12192000" cy="1085850"/>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CSPs SECTOR </a:t>
            </a:r>
            <a:r>
              <a:rPr lang="en-US" sz="3200" b="1" dirty="0">
                <a:solidFill>
                  <a:schemeClr val="bg1"/>
                </a:solidFill>
                <a:latin typeface="Bell MT" panose="02020503060305020303" pitchFamily="18" charset="0"/>
              </a:rPr>
              <a:t>TF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A4965D16-1BBA-367B-F3C4-7A059011C2FB}"/>
              </a:ext>
            </a:extLst>
          </p:cNvPr>
          <p:cNvSpPr>
            <a:spLocks noGrp="1"/>
          </p:cNvSpPr>
          <p:nvPr>
            <p:ph idx="1"/>
          </p:nvPr>
        </p:nvSpPr>
        <p:spPr>
          <a:xfrm>
            <a:off x="571500" y="1085849"/>
            <a:ext cx="10810734" cy="5587905"/>
          </a:xfrm>
          <a:ln>
            <a:noFill/>
          </a:ln>
        </p:spPr>
        <p:style>
          <a:lnRef idx="2">
            <a:schemeClr val="accent6"/>
          </a:lnRef>
          <a:fillRef idx="1">
            <a:schemeClr val="lt1"/>
          </a:fillRef>
          <a:effectRef idx="0">
            <a:schemeClr val="accent6"/>
          </a:effectRef>
          <a:fontRef idx="minor">
            <a:schemeClr val="dk1"/>
          </a:fontRef>
        </p:style>
        <p:txBody>
          <a:bodyPr>
            <a:normAutofit/>
          </a:bodyPr>
          <a:lstStyle/>
          <a:p>
            <a:pPr marL="577850" indent="-514350">
              <a:buFont typeface="Wingdings" panose="05000000000000000000" pitchFamily="2" charset="2"/>
              <a:buChar char="v"/>
            </a:pPr>
            <a:endParaRPr lang="en-US" sz="2100" b="1" dirty="0"/>
          </a:p>
          <a:p>
            <a:pPr marL="1090613" indent="-460375" algn="just">
              <a:buFont typeface="Wingdings" panose="05000000000000000000" pitchFamily="2" charset="2"/>
              <a:buChar char="§"/>
            </a:pPr>
            <a:endParaRPr lang="en-US" sz="2100" dirty="0"/>
          </a:p>
          <a:p>
            <a:pPr marL="454025" indent="0">
              <a:buNone/>
            </a:pPr>
            <a:endParaRPr lang="en-GB" sz="2100" dirty="0"/>
          </a:p>
          <a:p>
            <a:r>
              <a:rPr lang="en-US" sz="2100" dirty="0"/>
              <a:t>TF Threat – </a:t>
            </a:r>
            <a:r>
              <a:rPr lang="en-US" sz="2100" dirty="0">
                <a:solidFill>
                  <a:schemeClr val="accent6">
                    <a:lumMod val="75000"/>
                  </a:schemeClr>
                </a:solidFill>
              </a:rPr>
              <a:t>LOW </a:t>
            </a:r>
          </a:p>
          <a:p>
            <a:r>
              <a:rPr lang="en-US" sz="2100" dirty="0"/>
              <a:t>There was no </a:t>
            </a:r>
            <a:r>
              <a:rPr lang="en-US" sz="2100" u="sng" dirty="0"/>
              <a:t>local typologies </a:t>
            </a:r>
            <a:r>
              <a:rPr lang="en-US" sz="2100" dirty="0"/>
              <a:t>to demonstrate that CSPs were used for TF</a:t>
            </a:r>
          </a:p>
          <a:p>
            <a:endParaRPr lang="en-US" sz="2100" dirty="0"/>
          </a:p>
        </p:txBody>
      </p:sp>
    </p:spTree>
    <p:extLst>
      <p:ext uri="{BB962C8B-B14F-4D97-AF65-F5344CB8AC3E}">
        <p14:creationId xmlns:p14="http://schemas.microsoft.com/office/powerpoint/2010/main" val="33976018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67E94-7EA6-0842-A123-174514C4C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6AD04-AEEB-339D-1203-3E0E4DDDD01C}"/>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CSPs SECTOR </a:t>
            </a:r>
            <a:r>
              <a:rPr lang="en-US" sz="3200" b="1" dirty="0">
                <a:solidFill>
                  <a:schemeClr val="bg1"/>
                </a:solidFill>
                <a:latin typeface="Bell MT" panose="02020503060305020303" pitchFamily="18" charset="0"/>
              </a:rPr>
              <a:t>TF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1EF3EC65-FDF2-ED15-8908-85CA8560AA30}"/>
              </a:ext>
            </a:extLst>
          </p:cNvPr>
          <p:cNvSpPr>
            <a:spLocks noGrp="1"/>
          </p:cNvSpPr>
          <p:nvPr>
            <p:ph idx="1"/>
          </p:nvPr>
        </p:nvSpPr>
        <p:spPr>
          <a:xfrm>
            <a:off x="862300" y="902369"/>
            <a:ext cx="10664348"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1090613" indent="-460375" algn="just">
              <a:buFont typeface="Wingdings" panose="05000000000000000000" pitchFamily="2" charset="2"/>
              <a:buChar char="§"/>
            </a:pPr>
            <a:r>
              <a:rPr lang="en-US" sz="2100" dirty="0"/>
              <a:t>Inherent Vulnerability was assessed as </a:t>
            </a:r>
            <a:r>
              <a:rPr lang="en-US" sz="2100" u="sng" dirty="0">
                <a:solidFill>
                  <a:schemeClr val="accent6">
                    <a:lumMod val="75000"/>
                  </a:schemeClr>
                </a:solidFill>
              </a:rPr>
              <a:t>LOW</a:t>
            </a:r>
          </a:p>
          <a:p>
            <a:pPr marL="1090613" indent="-460375" algn="just">
              <a:buFont typeface="Wingdings" panose="05000000000000000000" pitchFamily="2" charset="2"/>
              <a:buChar char="§"/>
            </a:pPr>
            <a:r>
              <a:rPr lang="en-US" sz="2100" u="sng" dirty="0"/>
              <a:t>Inward and outward Transactions were mostly with Medium and low geographical locations (GTI 2023). 9 CSPs, as per the survey, were involved. </a:t>
            </a:r>
          </a:p>
          <a:p>
            <a:pPr marL="1090613" indent="-460375" algn="just">
              <a:buFont typeface="Wingdings" panose="05000000000000000000" pitchFamily="2" charset="2"/>
              <a:buChar char="§"/>
            </a:pPr>
            <a:endParaRPr lang="en-US" sz="2400" u="sng" dirty="0"/>
          </a:p>
          <a:p>
            <a:pPr marL="1090613" indent="-460375" algn="just">
              <a:buFont typeface="Wingdings" panose="05000000000000000000" pitchFamily="2" charset="2"/>
              <a:buChar char="§"/>
            </a:pPr>
            <a:endParaRPr lang="en-US" sz="2400" u="sng" dirty="0"/>
          </a:p>
          <a:p>
            <a:pPr marL="454025" indent="0">
              <a:buNone/>
            </a:pPr>
            <a:endParaRPr lang="en-GB" sz="900" dirty="0"/>
          </a:p>
          <a:p>
            <a:endParaRPr lang="en-US" sz="2400" dirty="0"/>
          </a:p>
        </p:txBody>
      </p:sp>
      <p:graphicFrame>
        <p:nvGraphicFramePr>
          <p:cNvPr id="5" name="Table 4">
            <a:extLst>
              <a:ext uri="{FF2B5EF4-FFF2-40B4-BE49-F238E27FC236}">
                <a16:creationId xmlns:a16="http://schemas.microsoft.com/office/drawing/2014/main" id="{DF62EA20-62F3-4836-8590-FFD95757E215}"/>
              </a:ext>
            </a:extLst>
          </p:cNvPr>
          <p:cNvGraphicFramePr>
            <a:graphicFrameLocks noGrp="1"/>
          </p:cNvGraphicFramePr>
          <p:nvPr>
            <p:extLst>
              <p:ext uri="{D42A27DB-BD31-4B8C-83A1-F6EECF244321}">
                <p14:modId xmlns:p14="http://schemas.microsoft.com/office/powerpoint/2010/main" val="602973418"/>
              </p:ext>
            </p:extLst>
          </p:nvPr>
        </p:nvGraphicFramePr>
        <p:xfrm>
          <a:off x="1921327" y="2124068"/>
          <a:ext cx="8989255" cy="4611607"/>
        </p:xfrm>
        <a:graphic>
          <a:graphicData uri="http://schemas.openxmlformats.org/drawingml/2006/table">
            <a:tbl>
              <a:tblPr firstRow="1" firstCol="1" bandRow="1">
                <a:tableStyleId>{5C22544A-7EE6-4342-B048-85BDC9FD1C3A}</a:tableStyleId>
              </a:tblPr>
              <a:tblGrid>
                <a:gridCol w="7301133">
                  <a:extLst>
                    <a:ext uri="{9D8B030D-6E8A-4147-A177-3AD203B41FA5}">
                      <a16:colId xmlns:a16="http://schemas.microsoft.com/office/drawing/2014/main" val="2886072519"/>
                    </a:ext>
                  </a:extLst>
                </a:gridCol>
                <a:gridCol w="1688122">
                  <a:extLst>
                    <a:ext uri="{9D8B030D-6E8A-4147-A177-3AD203B41FA5}">
                      <a16:colId xmlns:a16="http://schemas.microsoft.com/office/drawing/2014/main" val="3948750067"/>
                    </a:ext>
                  </a:extLst>
                </a:gridCol>
              </a:tblGrid>
              <a:tr h="757360">
                <a:tc>
                  <a:txBody>
                    <a:bodyPr/>
                    <a:lstStyle/>
                    <a:p>
                      <a:pPr marL="0" marR="0" algn="just">
                        <a:lnSpc>
                          <a:spcPct val="150000"/>
                        </a:lnSpc>
                        <a:spcBef>
                          <a:spcPts val="0"/>
                        </a:spcBef>
                        <a:spcAft>
                          <a:spcPts val="0"/>
                        </a:spcAft>
                      </a:pPr>
                      <a:r>
                        <a:rPr lang="en-GB" sz="1600" dirty="0">
                          <a:effectLst/>
                        </a:rPr>
                        <a:t>INHERENT VULNERABILITY FACTORS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a:effectLst/>
                        </a:rPr>
                        <a:t>ASSESSMENT RATINGS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9814858"/>
                  </a:ext>
                </a:extLst>
              </a:tr>
              <a:tr h="387866">
                <a:tc>
                  <a:txBody>
                    <a:bodyPr/>
                    <a:lstStyle/>
                    <a:p>
                      <a:pPr marL="0" marR="0" algn="just">
                        <a:lnSpc>
                          <a:spcPct val="150000"/>
                        </a:lnSpc>
                        <a:spcBef>
                          <a:spcPts val="0"/>
                        </a:spcBef>
                        <a:spcAft>
                          <a:spcPts val="0"/>
                        </a:spcAft>
                      </a:pPr>
                      <a:r>
                        <a:rPr lang="en-GB" sz="1600" dirty="0">
                          <a:effectLst/>
                        </a:rPr>
                        <a:t>Total size/volume of the business/profession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Medium Low</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464791"/>
                  </a:ext>
                </a:extLst>
              </a:tr>
              <a:tr h="358020">
                <a:tc>
                  <a:txBody>
                    <a:bodyPr/>
                    <a:lstStyle/>
                    <a:p>
                      <a:pPr marL="0" marR="0" algn="just">
                        <a:lnSpc>
                          <a:spcPct val="150000"/>
                        </a:lnSpc>
                        <a:spcBef>
                          <a:spcPts val="0"/>
                        </a:spcBef>
                        <a:spcAft>
                          <a:spcPts val="0"/>
                        </a:spcAft>
                      </a:pPr>
                      <a:r>
                        <a:rPr lang="en-GB" sz="1600" dirty="0">
                          <a:effectLst/>
                        </a:rPr>
                        <a:t>Outward International Transactions/Operations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At moderate level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251135"/>
                  </a:ext>
                </a:extLst>
              </a:tr>
              <a:tr h="540301">
                <a:tc>
                  <a:txBody>
                    <a:bodyPr/>
                    <a:lstStyle/>
                    <a:p>
                      <a:pPr marL="0" marR="0" algn="just">
                        <a:lnSpc>
                          <a:spcPct val="150000"/>
                        </a:lnSpc>
                        <a:spcBef>
                          <a:spcPts val="0"/>
                        </a:spcBef>
                        <a:spcAft>
                          <a:spcPts val="0"/>
                        </a:spcAft>
                      </a:pPr>
                      <a:r>
                        <a:rPr lang="en-GB" sz="1600" dirty="0">
                          <a:effectLst/>
                        </a:rPr>
                        <a:t>Outward Transactions/Operations to higher risk geographical 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At limited level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924364"/>
                  </a:ext>
                </a:extLst>
              </a:tr>
              <a:tr h="358020">
                <a:tc>
                  <a:txBody>
                    <a:bodyPr/>
                    <a:lstStyle/>
                    <a:p>
                      <a:pPr marL="0" marR="0" algn="just">
                        <a:lnSpc>
                          <a:spcPct val="150000"/>
                        </a:lnSpc>
                        <a:spcBef>
                          <a:spcPts val="0"/>
                        </a:spcBef>
                        <a:spcAft>
                          <a:spcPts val="0"/>
                        </a:spcAft>
                      </a:pPr>
                      <a:r>
                        <a:rPr lang="en-GB" sz="1600" dirty="0">
                          <a:effectLst/>
                        </a:rPr>
                        <a:t>Inward International Transactions/Operations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At limited level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906006"/>
                  </a:ext>
                </a:extLst>
              </a:tr>
              <a:tr h="358020">
                <a:tc>
                  <a:txBody>
                    <a:bodyPr/>
                    <a:lstStyle/>
                    <a:p>
                      <a:pPr marL="0" marR="0" algn="just">
                        <a:lnSpc>
                          <a:spcPct val="150000"/>
                        </a:lnSpc>
                        <a:spcBef>
                          <a:spcPts val="0"/>
                        </a:spcBef>
                        <a:spcAft>
                          <a:spcPts val="0"/>
                        </a:spcAft>
                      </a:pPr>
                      <a:r>
                        <a:rPr lang="en-GB" sz="1600" dirty="0">
                          <a:effectLst/>
                        </a:rPr>
                        <a:t>Inward International Transactions/Operations to higher risk geographical 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At limited level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171588"/>
                  </a:ext>
                </a:extLst>
              </a:tr>
              <a:tr h="358020">
                <a:tc>
                  <a:txBody>
                    <a:bodyPr/>
                    <a:lstStyle/>
                    <a:p>
                      <a:pPr marL="0" marR="0" algn="just">
                        <a:lnSpc>
                          <a:spcPct val="150000"/>
                        </a:lnSpc>
                        <a:spcBef>
                          <a:spcPts val="0"/>
                        </a:spcBef>
                        <a:spcAft>
                          <a:spcPts val="0"/>
                        </a:spcAft>
                      </a:pPr>
                      <a:r>
                        <a:rPr lang="en-GB" sz="1600" dirty="0">
                          <a:effectLst/>
                        </a:rPr>
                        <a:t>Client Base Profile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Medium Risk</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4613"/>
                  </a:ext>
                </a:extLst>
              </a:tr>
              <a:tr h="358020">
                <a:tc>
                  <a:txBody>
                    <a:bodyPr/>
                    <a:lstStyle/>
                    <a:p>
                      <a:pPr marL="0" marR="0" algn="just">
                        <a:lnSpc>
                          <a:spcPct val="150000"/>
                        </a:lnSpc>
                        <a:spcBef>
                          <a:spcPts val="0"/>
                        </a:spcBef>
                        <a:spcAft>
                          <a:spcPts val="0"/>
                        </a:spcAft>
                      </a:pPr>
                      <a:r>
                        <a:rPr lang="en-GB" sz="1600">
                          <a:effectLst/>
                        </a:rPr>
                        <a:t>Level of Cash Activity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Does not exist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961760"/>
                  </a:ext>
                </a:extLst>
              </a:tr>
              <a:tr h="358020">
                <a:tc>
                  <a:txBody>
                    <a:bodyPr/>
                    <a:lstStyle/>
                    <a:p>
                      <a:pPr marL="0" marR="0" algn="just">
                        <a:lnSpc>
                          <a:spcPct val="150000"/>
                        </a:lnSpc>
                        <a:spcBef>
                          <a:spcPts val="0"/>
                        </a:spcBef>
                        <a:spcAft>
                          <a:spcPts val="0"/>
                        </a:spcAft>
                      </a:pPr>
                      <a:r>
                        <a:rPr lang="en-GB" sz="1600">
                          <a:effectLst/>
                        </a:rPr>
                        <a:t>Use of Agents, Vendors, other Intermediaries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Low</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787586"/>
                  </a:ext>
                </a:extLst>
              </a:tr>
              <a:tr h="358020">
                <a:tc>
                  <a:txBody>
                    <a:bodyPr/>
                    <a:lstStyle/>
                    <a:p>
                      <a:pPr marL="0" marR="0" algn="just">
                        <a:lnSpc>
                          <a:spcPct val="150000"/>
                        </a:lnSpc>
                        <a:spcBef>
                          <a:spcPts val="0"/>
                        </a:spcBef>
                        <a:spcAft>
                          <a:spcPts val="0"/>
                        </a:spcAft>
                      </a:pPr>
                      <a:r>
                        <a:rPr lang="en-GB" sz="1600">
                          <a:effectLst/>
                        </a:rPr>
                        <a:t>Suitability/utility for TF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Does not exist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2080270"/>
                  </a:ext>
                </a:extLst>
              </a:tr>
              <a:tr h="358020">
                <a:tc>
                  <a:txBody>
                    <a:bodyPr/>
                    <a:lstStyle/>
                    <a:p>
                      <a:pPr marL="0" marR="0" algn="just">
                        <a:lnSpc>
                          <a:spcPct val="150000"/>
                        </a:lnSpc>
                        <a:spcBef>
                          <a:spcPts val="0"/>
                        </a:spcBef>
                        <a:spcAft>
                          <a:spcPts val="0"/>
                        </a:spcAft>
                      </a:pPr>
                      <a:r>
                        <a:rPr lang="en-GB" sz="1600" dirty="0">
                          <a:effectLst/>
                        </a:rPr>
                        <a:t>Other  Inherent Vulnerability Factors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GB" sz="1600" dirty="0">
                          <a:solidFill>
                            <a:schemeClr val="tx1"/>
                          </a:solidFill>
                          <a:effectLst/>
                        </a:rPr>
                        <a:t>Does not exist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0865955"/>
                  </a:ext>
                </a:extLst>
              </a:tr>
            </a:tbl>
          </a:graphicData>
        </a:graphic>
      </p:graphicFrame>
    </p:spTree>
    <p:extLst>
      <p:ext uri="{BB962C8B-B14F-4D97-AF65-F5344CB8AC3E}">
        <p14:creationId xmlns:p14="http://schemas.microsoft.com/office/powerpoint/2010/main" val="309696823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D6D2-F8AA-9206-1390-FB1E1F7AC1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062BE-5D12-4E27-ACCA-8EF6C9CE0987}"/>
              </a:ext>
            </a:extLst>
          </p:cNvPr>
          <p:cNvSpPr>
            <a:spLocks noGrp="1"/>
          </p:cNvSpPr>
          <p:nvPr>
            <p:ph idx="1"/>
          </p:nvPr>
        </p:nvSpPr>
        <p:spPr>
          <a:xfrm>
            <a:off x="765037" y="1092654"/>
            <a:ext cx="10515600" cy="5032375"/>
          </a:xfrm>
        </p:spPr>
        <p:txBody>
          <a:bodyPr/>
          <a:lstStyle/>
          <a:p>
            <a:r>
              <a:rPr lang="en-US" dirty="0"/>
              <a:t>CFT Control: </a:t>
            </a:r>
            <a:r>
              <a:rPr lang="en-US" dirty="0">
                <a:solidFill>
                  <a:srgbClr val="EED412"/>
                </a:solidFill>
              </a:rPr>
              <a:t>MEDIUM </a:t>
            </a:r>
            <a:r>
              <a:rPr lang="en-US" dirty="0"/>
              <a:t>       Residual TF Vulnerability: </a:t>
            </a:r>
            <a:r>
              <a:rPr lang="en-US" dirty="0">
                <a:solidFill>
                  <a:schemeClr val="accent6">
                    <a:lumMod val="75000"/>
                  </a:schemeClr>
                </a:solidFill>
              </a:rPr>
              <a:t>LOW</a:t>
            </a:r>
          </a:p>
        </p:txBody>
      </p:sp>
      <p:graphicFrame>
        <p:nvGraphicFramePr>
          <p:cNvPr id="7" name="Table 6">
            <a:extLst>
              <a:ext uri="{FF2B5EF4-FFF2-40B4-BE49-F238E27FC236}">
                <a16:creationId xmlns:a16="http://schemas.microsoft.com/office/drawing/2014/main" id="{CFB1E3E5-F946-4086-881F-5B9D244FCB91}"/>
              </a:ext>
            </a:extLst>
          </p:cNvPr>
          <p:cNvGraphicFramePr>
            <a:graphicFrameLocks noGrp="1"/>
          </p:cNvGraphicFramePr>
          <p:nvPr>
            <p:extLst>
              <p:ext uri="{D42A27DB-BD31-4B8C-83A1-F6EECF244321}">
                <p14:modId xmlns:p14="http://schemas.microsoft.com/office/powerpoint/2010/main" val="4215921281"/>
              </p:ext>
            </p:extLst>
          </p:nvPr>
        </p:nvGraphicFramePr>
        <p:xfrm>
          <a:off x="1103353" y="1652141"/>
          <a:ext cx="10241280" cy="5314053"/>
        </p:xfrm>
        <a:graphic>
          <a:graphicData uri="http://schemas.openxmlformats.org/drawingml/2006/table">
            <a:tbl>
              <a:tblPr firstRow="1" firstCol="1" bandRow="1">
                <a:tableStyleId>{5C22544A-7EE6-4342-B048-85BDC9FD1C3A}</a:tableStyleId>
              </a:tblPr>
              <a:tblGrid>
                <a:gridCol w="6967348">
                  <a:extLst>
                    <a:ext uri="{9D8B030D-6E8A-4147-A177-3AD203B41FA5}">
                      <a16:colId xmlns:a16="http://schemas.microsoft.com/office/drawing/2014/main" val="1906795829"/>
                    </a:ext>
                  </a:extLst>
                </a:gridCol>
                <a:gridCol w="2191476">
                  <a:extLst>
                    <a:ext uri="{9D8B030D-6E8A-4147-A177-3AD203B41FA5}">
                      <a16:colId xmlns:a16="http://schemas.microsoft.com/office/drawing/2014/main" val="1988275662"/>
                    </a:ext>
                  </a:extLst>
                </a:gridCol>
                <a:gridCol w="1082456">
                  <a:extLst>
                    <a:ext uri="{9D8B030D-6E8A-4147-A177-3AD203B41FA5}">
                      <a16:colId xmlns:a16="http://schemas.microsoft.com/office/drawing/2014/main" val="2119676619"/>
                    </a:ext>
                  </a:extLst>
                </a:gridCol>
              </a:tblGrid>
              <a:tr h="340647">
                <a:tc>
                  <a:txBody>
                    <a:bodyPr/>
                    <a:lstStyle/>
                    <a:p>
                      <a:pPr marL="180340" marR="0" algn="just">
                        <a:lnSpc>
                          <a:spcPct val="150000"/>
                        </a:lnSpc>
                        <a:spcBef>
                          <a:spcPts val="200"/>
                        </a:spcBef>
                        <a:spcAft>
                          <a:spcPts val="1000"/>
                        </a:spcAft>
                      </a:pPr>
                      <a:r>
                        <a:rPr lang="en-GB" sz="1600" dirty="0">
                          <a:effectLst/>
                        </a:rPr>
                        <a:t>Variables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gridSpan="2">
                  <a:txBody>
                    <a:bodyPr/>
                    <a:lstStyle/>
                    <a:p>
                      <a:pPr marL="180340" marR="0" algn="just">
                        <a:lnSpc>
                          <a:spcPct val="150000"/>
                        </a:lnSpc>
                        <a:spcBef>
                          <a:spcPts val="200"/>
                        </a:spcBef>
                        <a:spcAft>
                          <a:spcPts val="1000"/>
                        </a:spcAft>
                      </a:pPr>
                      <a:r>
                        <a:rPr lang="en-US" sz="1600">
                          <a:effectLst/>
                        </a:rPr>
                        <a:t>Rating</a:t>
                      </a:r>
                      <a:r>
                        <a:rPr lang="en-GB" sz="1600">
                          <a:effectLst/>
                        </a:rPr>
                        <a: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hMerge="1">
                  <a:txBody>
                    <a:bodyPr/>
                    <a:lstStyle/>
                    <a:p>
                      <a:endParaRPr lang="en-US"/>
                    </a:p>
                  </a:txBody>
                  <a:tcPr/>
                </a:tc>
                <a:extLst>
                  <a:ext uri="{0D108BD9-81ED-4DB2-BD59-A6C34878D82A}">
                    <a16:rowId xmlns:a16="http://schemas.microsoft.com/office/drawing/2014/main" val="1788996233"/>
                  </a:ext>
                </a:extLst>
              </a:tr>
              <a:tr h="450979">
                <a:tc>
                  <a:txBody>
                    <a:bodyPr/>
                    <a:lstStyle/>
                    <a:p>
                      <a:pPr marL="0" marR="0" algn="just">
                        <a:lnSpc>
                          <a:spcPct val="150000"/>
                        </a:lnSpc>
                        <a:spcBef>
                          <a:spcPts val="200"/>
                        </a:spcBef>
                        <a:spcAft>
                          <a:spcPts val="1000"/>
                        </a:spcAft>
                      </a:pPr>
                      <a:r>
                        <a:rPr lang="en-US" sz="1600" dirty="0">
                          <a:effectLst/>
                        </a:rPr>
                        <a:t>(1) Comprehensiveness of AML Legal Framework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a:solidFill>
                            <a:schemeClr val="tx1"/>
                          </a:solidFill>
                          <a:effectLst/>
                        </a:rPr>
                        <a:t>Close to Excellent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endParaRPr lang="en-US" sz="1600">
                        <a:effectLst/>
                        <a:latin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578606480"/>
                  </a:ext>
                </a:extLst>
              </a:tr>
              <a:tr h="344998">
                <a:tc>
                  <a:txBody>
                    <a:bodyPr/>
                    <a:lstStyle/>
                    <a:p>
                      <a:pPr marL="0" marR="0" algn="just">
                        <a:lnSpc>
                          <a:spcPct val="150000"/>
                        </a:lnSpc>
                        <a:spcBef>
                          <a:spcPts val="200"/>
                        </a:spcBef>
                        <a:spcAft>
                          <a:spcPts val="1000"/>
                        </a:spcAft>
                      </a:pPr>
                      <a:r>
                        <a:rPr lang="en-GB" sz="1600" dirty="0">
                          <a:effectLst/>
                        </a:rPr>
                        <a:t>(10) Availability and Access to Beneficial Ownership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a:solidFill>
                            <a:schemeClr val="tx1"/>
                          </a:solidFill>
                          <a:effectLst/>
                        </a:rPr>
                        <a:t>Very High</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4240671774"/>
                  </a:ext>
                </a:extLst>
              </a:tr>
              <a:tr h="340647">
                <a:tc>
                  <a:txBody>
                    <a:bodyPr/>
                    <a:lstStyle/>
                    <a:p>
                      <a:pPr marL="0" marR="0" algn="just">
                        <a:lnSpc>
                          <a:spcPct val="150000"/>
                        </a:lnSpc>
                        <a:spcBef>
                          <a:spcPts val="200"/>
                        </a:spcBef>
                        <a:spcAft>
                          <a:spcPts val="1000"/>
                        </a:spcAft>
                      </a:pPr>
                      <a:r>
                        <a:rPr lang="en-US" sz="1600" dirty="0">
                          <a:effectLst/>
                        </a:rPr>
                        <a:t>(3) Availability and Enforcement of Administrative Sanctions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3537787181"/>
                  </a:ext>
                </a:extLst>
              </a:tr>
              <a:tr h="340647">
                <a:tc>
                  <a:txBody>
                    <a:bodyPr/>
                    <a:lstStyle/>
                    <a:p>
                      <a:pPr marL="0" marR="0" algn="just">
                        <a:lnSpc>
                          <a:spcPct val="150000"/>
                        </a:lnSpc>
                        <a:spcBef>
                          <a:spcPts val="200"/>
                        </a:spcBef>
                        <a:spcAft>
                          <a:spcPts val="1000"/>
                        </a:spcAft>
                      </a:pPr>
                      <a:r>
                        <a:rPr lang="en-US" sz="1600" dirty="0">
                          <a:effectLst/>
                        </a:rPr>
                        <a:t>(6) Integrity of Business/ Profession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2412380595"/>
                  </a:ext>
                </a:extLst>
              </a:tr>
              <a:tr h="340647">
                <a:tc>
                  <a:txBody>
                    <a:bodyPr/>
                    <a:lstStyle/>
                    <a:p>
                      <a:pPr marL="0" marR="0" algn="just">
                        <a:lnSpc>
                          <a:spcPct val="150000"/>
                        </a:lnSpc>
                        <a:spcBef>
                          <a:spcPts val="200"/>
                        </a:spcBef>
                        <a:spcAft>
                          <a:spcPts val="1000"/>
                        </a:spcAft>
                      </a:pPr>
                      <a:r>
                        <a:rPr lang="en-GB" sz="1600" dirty="0">
                          <a:effectLst/>
                        </a:rPr>
                        <a:t>(11) Availability of Reliable Identification Infrastructure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2965862783"/>
                  </a:ext>
                </a:extLst>
              </a:tr>
              <a:tr h="340647">
                <a:tc>
                  <a:txBody>
                    <a:bodyPr/>
                    <a:lstStyle/>
                    <a:p>
                      <a:pPr marL="0" marR="0" algn="just">
                        <a:lnSpc>
                          <a:spcPct val="150000"/>
                        </a:lnSpc>
                        <a:spcBef>
                          <a:spcPts val="200"/>
                        </a:spcBef>
                        <a:spcAft>
                          <a:spcPts val="1000"/>
                        </a:spcAft>
                      </a:pPr>
                      <a:r>
                        <a:rPr lang="en-GB" sz="1600" dirty="0">
                          <a:solidFill>
                            <a:srgbClr val="FF0000"/>
                          </a:solidFill>
                          <a:effectLst/>
                        </a:rPr>
                        <a:t>(13) Effectiveness of TFS implementation</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solidFill>
                            <a:srgbClr val="FF0000"/>
                          </a:solidFill>
                          <a:effectLst/>
                        </a:rPr>
                        <a:t>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2594270334"/>
                  </a:ext>
                </a:extLst>
              </a:tr>
              <a:tr h="340647">
                <a:tc>
                  <a:txBody>
                    <a:bodyPr/>
                    <a:lstStyle/>
                    <a:p>
                      <a:pPr marL="0" marR="0" algn="just">
                        <a:lnSpc>
                          <a:spcPct val="150000"/>
                        </a:lnSpc>
                        <a:spcBef>
                          <a:spcPts val="200"/>
                        </a:spcBef>
                        <a:spcAft>
                          <a:spcPts val="1000"/>
                        </a:spcAft>
                      </a:pPr>
                      <a:r>
                        <a:rPr lang="en-US" sz="1600" dirty="0">
                          <a:solidFill>
                            <a:schemeClr val="bg1"/>
                          </a:solidFill>
                          <a:effectLst/>
                        </a:rPr>
                        <a:t>(7) CFT Knowledge and awareness of staff in the Sector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solidFill>
                            <a:srgbClr val="FF0000"/>
                          </a:solidFill>
                          <a:effectLst/>
                        </a:rPr>
                        <a:t>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469874163"/>
                  </a:ext>
                </a:extLst>
              </a:tr>
              <a:tr h="340647">
                <a:tc>
                  <a:txBody>
                    <a:bodyPr/>
                    <a:lstStyle/>
                    <a:p>
                      <a:pPr marL="0" marR="0" algn="just">
                        <a:lnSpc>
                          <a:spcPct val="150000"/>
                        </a:lnSpc>
                        <a:spcBef>
                          <a:spcPts val="200"/>
                        </a:spcBef>
                        <a:spcAft>
                          <a:spcPts val="1000"/>
                        </a:spcAft>
                      </a:pPr>
                      <a:r>
                        <a:rPr lang="en-US" sz="1600" dirty="0">
                          <a:effectLst/>
                        </a:rPr>
                        <a:t>(2) Effectiveness of Supervision/Oversight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solidFill>
                            <a:schemeClr val="tx1"/>
                          </a:solidFill>
                          <a:effectLst/>
                        </a:rPr>
                        <a:t>Medium </a:t>
                      </a:r>
                      <a:r>
                        <a:rPr lang="en-US" sz="1600" dirty="0">
                          <a:solidFill>
                            <a:schemeClr val="tx1"/>
                          </a:solidFill>
                          <a:effectLst/>
                        </a:rPr>
                        <a:t>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a:effectLst/>
                        </a:rPr>
                        <a:t>ROC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1225383438"/>
                  </a:ext>
                </a:extLst>
              </a:tr>
              <a:tr h="340647">
                <a:tc>
                  <a:txBody>
                    <a:bodyPr/>
                    <a:lstStyle/>
                    <a:p>
                      <a:pPr marL="0" marR="0" algn="just">
                        <a:lnSpc>
                          <a:spcPct val="150000"/>
                        </a:lnSpc>
                        <a:spcBef>
                          <a:spcPts val="200"/>
                        </a:spcBef>
                        <a:spcAft>
                          <a:spcPts val="1000"/>
                        </a:spcAft>
                      </a:pPr>
                      <a:r>
                        <a:rPr lang="en-US" sz="1600" dirty="0">
                          <a:effectLst/>
                        </a:rPr>
                        <a:t>(4) Availability and Enforcement of Criminal Sanctions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3276491261"/>
                  </a:ext>
                </a:extLst>
              </a:tr>
              <a:tr h="340647">
                <a:tc>
                  <a:txBody>
                    <a:bodyPr/>
                    <a:lstStyle/>
                    <a:p>
                      <a:pPr marL="0" marR="0" algn="just">
                        <a:lnSpc>
                          <a:spcPct val="150000"/>
                        </a:lnSpc>
                        <a:spcBef>
                          <a:spcPts val="200"/>
                        </a:spcBef>
                        <a:spcAft>
                          <a:spcPts val="1000"/>
                        </a:spcAft>
                      </a:pPr>
                      <a:r>
                        <a:rPr lang="en-US" sz="1600" dirty="0">
                          <a:effectLst/>
                        </a:rPr>
                        <a:t>(5) Availability and Effectiveness of Entry Controls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a:effectLst/>
                        </a:rPr>
                        <a:t>ROC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707291290"/>
                  </a:ext>
                </a:extLst>
              </a:tr>
              <a:tr h="344998">
                <a:tc>
                  <a:txBody>
                    <a:bodyPr/>
                    <a:lstStyle/>
                    <a:p>
                      <a:pPr marL="0" marR="0" algn="just">
                        <a:lnSpc>
                          <a:spcPct val="150000"/>
                        </a:lnSpc>
                        <a:spcBef>
                          <a:spcPts val="200"/>
                        </a:spcBef>
                        <a:spcAft>
                          <a:spcPts val="1000"/>
                        </a:spcAft>
                      </a:pPr>
                      <a:r>
                        <a:rPr lang="en-US" sz="1600" dirty="0">
                          <a:effectLst/>
                        </a:rPr>
                        <a:t>(8) Effectiveness of Compliance Function (Organization)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a:effectLst/>
                        </a:rPr>
                        <a:t>CSPs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3323475143"/>
                  </a:ext>
                </a:extLst>
              </a:tr>
              <a:tr h="344998">
                <a:tc>
                  <a:txBody>
                    <a:bodyPr/>
                    <a:lstStyle/>
                    <a:p>
                      <a:pPr marL="0" marR="0" algn="just">
                        <a:lnSpc>
                          <a:spcPct val="150000"/>
                        </a:lnSpc>
                        <a:spcBef>
                          <a:spcPts val="200"/>
                        </a:spcBef>
                        <a:spcAft>
                          <a:spcPts val="1000"/>
                        </a:spcAft>
                      </a:pPr>
                      <a:r>
                        <a:rPr lang="en-US" sz="1600">
                          <a:effectLst/>
                        </a:rPr>
                        <a:t>(9) Effectiveness of Suspicious Activity Monitoring and Reporting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dirty="0">
                          <a:solidFill>
                            <a:schemeClr val="tx1"/>
                          </a:solidFill>
                          <a:effectLst/>
                        </a:rPr>
                        <a:t>Medium High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1255435740"/>
                  </a:ext>
                </a:extLst>
              </a:tr>
              <a:tr h="473954">
                <a:tc>
                  <a:txBody>
                    <a:bodyPr/>
                    <a:lstStyle/>
                    <a:p>
                      <a:pPr marL="0" marR="0" algn="just">
                        <a:lnSpc>
                          <a:spcPct val="150000"/>
                        </a:lnSpc>
                        <a:spcBef>
                          <a:spcPts val="200"/>
                        </a:spcBef>
                        <a:spcAft>
                          <a:spcPts val="1000"/>
                        </a:spcAft>
                      </a:pPr>
                      <a:r>
                        <a:rPr lang="en-GB" sz="1600" dirty="0">
                          <a:effectLst/>
                        </a:rPr>
                        <a:t>(12) Availability of Independent Information 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solidFill>
                            <a:schemeClr val="tx1"/>
                          </a:solidFill>
                          <a:effectLst/>
                        </a:rPr>
                        <a:t>Medium High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tc>
                  <a:txBody>
                    <a:bodyPr/>
                    <a:lstStyle/>
                    <a:p>
                      <a:pPr marL="180340" marR="0" algn="just">
                        <a:lnSpc>
                          <a:spcPct val="150000"/>
                        </a:lnSpc>
                        <a:spcBef>
                          <a:spcPts val="200"/>
                        </a:spcBef>
                        <a:spcAft>
                          <a:spcPts val="1000"/>
                        </a:spcAft>
                      </a:pPr>
                      <a:r>
                        <a:rPr lang="en-GB"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642" marR="53642" marT="0" marB="0"/>
                </a:tc>
                <a:extLst>
                  <a:ext uri="{0D108BD9-81ED-4DB2-BD59-A6C34878D82A}">
                    <a16:rowId xmlns:a16="http://schemas.microsoft.com/office/drawing/2014/main" val="1133509773"/>
                  </a:ext>
                </a:extLst>
              </a:tr>
            </a:tbl>
          </a:graphicData>
        </a:graphic>
      </p:graphicFrame>
      <p:sp>
        <p:nvSpPr>
          <p:cNvPr id="6" name="Title 1">
            <a:extLst>
              <a:ext uri="{FF2B5EF4-FFF2-40B4-BE49-F238E27FC236}">
                <a16:creationId xmlns:a16="http://schemas.microsoft.com/office/drawing/2014/main" id="{F326AD04-AEEB-339D-1203-3E0E4DDDD01C}"/>
              </a:ext>
            </a:extLst>
          </p:cNvPr>
          <p:cNvSpPr txBox="1">
            <a:spLocks/>
          </p:cNvSpPr>
          <p:nvPr/>
        </p:nvSpPr>
        <p:spPr>
          <a:xfrm>
            <a:off x="0" y="0"/>
            <a:ext cx="12192000" cy="902369"/>
          </a:xfrm>
          <a:prstGeom prst="rect">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pPr>
            <a:r>
              <a:rPr lang="en-US" sz="3200" b="1" dirty="0">
                <a:solidFill>
                  <a:schemeClr val="bg1"/>
                </a:solidFill>
                <a:latin typeface="Bell MT" panose="02020503060305020303" pitchFamily="18" charset="0"/>
              </a:rPr>
              <a:t>CFT CONTROLS  &amp; RESIDUAL TF VULNERABILITY</a:t>
            </a:r>
          </a:p>
        </p:txBody>
      </p:sp>
    </p:spTree>
    <p:extLst>
      <p:ext uri="{BB962C8B-B14F-4D97-AF65-F5344CB8AC3E}">
        <p14:creationId xmlns:p14="http://schemas.microsoft.com/office/powerpoint/2010/main" val="13962514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0C03-C960-3483-4CA4-3DD7B810CE7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BB35C35-F212-8146-589F-8555633CA40A}"/>
              </a:ext>
            </a:extLst>
          </p:cNvPr>
          <p:cNvSpPr txBox="1">
            <a:spLocks/>
          </p:cNvSpPr>
          <p:nvPr/>
        </p:nvSpPr>
        <p:spPr>
          <a:xfrm>
            <a:off x="1" y="22361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TF </a:t>
            </a:r>
            <a:r>
              <a:rPr lang="en-GB" sz="3200" dirty="0"/>
              <a:t>RISKS ASSOCIATED WITH </a:t>
            </a:r>
            <a:r>
              <a:rPr lang="en-GB" sz="3200" b="1" dirty="0">
                <a:solidFill>
                  <a:schemeClr val="bg1"/>
                </a:solidFill>
                <a:latin typeface="Bell MT" panose="02020503060305020303" pitchFamily="18" charset="0"/>
              </a:rPr>
              <a:t>CSPs SECTOR </a:t>
            </a:r>
            <a:endParaRPr lang="en-GB" sz="3200" dirty="0"/>
          </a:p>
        </p:txBody>
      </p:sp>
      <p:sp>
        <p:nvSpPr>
          <p:cNvPr id="3" name="Content Placeholder 2">
            <a:extLst>
              <a:ext uri="{FF2B5EF4-FFF2-40B4-BE49-F238E27FC236}">
                <a16:creationId xmlns:a16="http://schemas.microsoft.com/office/drawing/2014/main" id="{6707EA74-FC60-4FC4-B0F0-0E77F29B6936}"/>
              </a:ext>
            </a:extLst>
          </p:cNvPr>
          <p:cNvSpPr>
            <a:spLocks noGrp="1"/>
          </p:cNvSpPr>
          <p:nvPr>
            <p:ph idx="1"/>
          </p:nvPr>
        </p:nvSpPr>
        <p:spPr/>
        <p:txBody>
          <a:bodyPr>
            <a:normAutofit/>
          </a:bodyPr>
          <a:lstStyle/>
          <a:p>
            <a:r>
              <a:rPr lang="en-US" sz="2100" dirty="0"/>
              <a:t>TF Risk: Assessed as </a:t>
            </a:r>
            <a:r>
              <a:rPr lang="en-US" sz="2100" dirty="0">
                <a:solidFill>
                  <a:schemeClr val="accent6">
                    <a:lumMod val="75000"/>
                  </a:schemeClr>
                </a:solidFill>
              </a:rPr>
              <a:t>LOW</a:t>
            </a:r>
          </a:p>
          <a:p>
            <a:r>
              <a:rPr lang="en-US" sz="2100" dirty="0"/>
              <a:t>(</a:t>
            </a:r>
            <a:r>
              <a:rPr lang="en-US" sz="2100" dirty="0" err="1"/>
              <a:t>i</a:t>
            </a:r>
            <a:r>
              <a:rPr lang="en-US" sz="2100" dirty="0"/>
              <a:t>) No local typologies available</a:t>
            </a:r>
          </a:p>
          <a:p>
            <a:r>
              <a:rPr lang="en-US" sz="2100" dirty="0"/>
              <a:t>(ii) Very few CSPs had international transactions –mostly with medium and low risk jurisdictions</a:t>
            </a:r>
          </a:p>
          <a:p>
            <a:r>
              <a:rPr lang="en-US" sz="2100" dirty="0"/>
              <a:t>(iii) Nature of services provided by the CSPs </a:t>
            </a:r>
          </a:p>
          <a:p>
            <a:r>
              <a:rPr lang="en-US" sz="2100" dirty="0"/>
              <a:t>(iv) CSPs Service mostly Domestic Clients</a:t>
            </a:r>
          </a:p>
          <a:p>
            <a:r>
              <a:rPr lang="en-US" sz="2100" dirty="0"/>
              <a:t>(v) TF controls are </a:t>
            </a:r>
            <a:r>
              <a:rPr lang="en-US" sz="2100" dirty="0">
                <a:solidFill>
                  <a:srgbClr val="FFCC00"/>
                </a:solidFill>
              </a:rPr>
              <a:t>Medium</a:t>
            </a:r>
          </a:p>
        </p:txBody>
      </p:sp>
    </p:spTree>
    <p:extLst>
      <p:ext uri="{BB962C8B-B14F-4D97-AF65-F5344CB8AC3E}">
        <p14:creationId xmlns:p14="http://schemas.microsoft.com/office/powerpoint/2010/main" val="25749064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0548-5C47-0CD3-3A1B-9B25FE3D0391}"/>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dirty="0"/>
              <a:t>                                     Thank You</a:t>
            </a:r>
            <a:endParaRPr lang="aa-ET" dirty="0"/>
          </a:p>
        </p:txBody>
      </p:sp>
    </p:spTree>
    <p:extLst>
      <p:ext uri="{BB962C8B-B14F-4D97-AF65-F5344CB8AC3E}">
        <p14:creationId xmlns:p14="http://schemas.microsoft.com/office/powerpoint/2010/main" val="409369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TAX EVASION</a:t>
            </a:r>
            <a:r>
              <a:rPr lang="en-US" sz="3200" b="1" dirty="0">
                <a:solidFill>
                  <a:schemeClr val="bg1"/>
                </a:solidFill>
                <a:latin typeface="Bell MT" panose="02020503060305020303" pitchFamily="18" charset="0"/>
              </a:rPr>
              <a:t> </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3" name="TextBox 2">
            <a:extLst>
              <a:ext uri="{FF2B5EF4-FFF2-40B4-BE49-F238E27FC236}">
                <a16:creationId xmlns:a16="http://schemas.microsoft.com/office/drawing/2014/main" id="{2CAD547D-BA73-845B-6197-07ECA7AA9E6F}"/>
              </a:ext>
            </a:extLst>
          </p:cNvPr>
          <p:cNvSpPr txBox="1"/>
          <p:nvPr/>
        </p:nvSpPr>
        <p:spPr>
          <a:xfrm>
            <a:off x="351331" y="1487501"/>
            <a:ext cx="11489338" cy="29507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Two alleged cases of tax evasion/offences reported from open-source information </a:t>
            </a:r>
          </a:p>
          <a:p>
            <a:pPr marL="285750" indent="-285750">
              <a:lnSpc>
                <a:spcPct val="150000"/>
              </a:lnSpc>
              <a:buFont typeface="Arial" panose="020B0604020202020204" pitchFamily="34" charset="0"/>
              <a:buChar char="•"/>
            </a:pPr>
            <a:endParaRPr lang="en-US" sz="2100" dirty="0"/>
          </a:p>
          <a:p>
            <a:pPr marL="285750" indent="-285750">
              <a:lnSpc>
                <a:spcPct val="150000"/>
              </a:lnSpc>
              <a:buFont typeface="Arial" panose="020B0604020202020204" pitchFamily="34" charset="0"/>
              <a:buChar char="•"/>
            </a:pPr>
            <a:r>
              <a:rPr lang="en-US" sz="2100" dirty="0"/>
              <a:t>For the period under review, 5 incoming requests having an ML component, were received for MLA which relate to tax crimes and tax evasion as predicate offence</a:t>
            </a:r>
          </a:p>
          <a:p>
            <a:pPr marL="285750" indent="-285750">
              <a:lnSpc>
                <a:spcPct val="150000"/>
              </a:lnSpc>
              <a:buFont typeface="Arial" panose="020B0604020202020204" pitchFamily="34" charset="0"/>
              <a:buChar char="•"/>
            </a:pPr>
            <a:endParaRPr lang="en-US" sz="2100" dirty="0"/>
          </a:p>
          <a:p>
            <a:pPr marL="285750" indent="-285750">
              <a:lnSpc>
                <a:spcPct val="150000"/>
              </a:lnSpc>
              <a:buFont typeface="Arial" panose="020B0604020202020204" pitchFamily="34" charset="0"/>
              <a:buChar char="•"/>
            </a:pPr>
            <a:r>
              <a:rPr lang="en-US" sz="2100" dirty="0"/>
              <a:t>Several measures taken by MRA</a:t>
            </a:r>
            <a:endParaRPr lang="en-GB" sz="2100" dirty="0"/>
          </a:p>
        </p:txBody>
      </p:sp>
    </p:spTree>
    <p:extLst>
      <p:ext uri="{BB962C8B-B14F-4D97-AF65-F5344CB8AC3E}">
        <p14:creationId xmlns:p14="http://schemas.microsoft.com/office/powerpoint/2010/main" val="319486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200" b="1" dirty="0">
                <a:solidFill>
                  <a:schemeClr val="bg1"/>
                </a:solidFill>
                <a:latin typeface="Bell MT" panose="02020503060305020303" pitchFamily="18" charset="0"/>
              </a:rPr>
              <a:t>DIRECTION OF ML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3" name="TextBox 2"/>
          <p:cNvSpPr txBox="1"/>
          <p:nvPr/>
        </p:nvSpPr>
        <p:spPr>
          <a:xfrm>
            <a:off x="290286" y="1393372"/>
            <a:ext cx="11901714" cy="53076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Open-source information and referral from Supervisory Authorities revealed alleged predicate offences which may have been </a:t>
            </a:r>
            <a:r>
              <a:rPr lang="en-US" sz="2100" dirty="0"/>
              <a:t>committed</a:t>
            </a:r>
            <a:r>
              <a:rPr lang="en-US" sz="2000" dirty="0"/>
              <a:t> in Mauritius but laundered abroad or vice-versa</a:t>
            </a:r>
          </a:p>
          <a:p>
            <a:pPr>
              <a:lnSpc>
                <a:spcPct val="150000"/>
              </a:lnSpc>
            </a:pPr>
            <a:endParaRPr lang="en-US" sz="900" dirty="0"/>
          </a:p>
          <a:p>
            <a:pPr marL="285750" indent="-285750">
              <a:lnSpc>
                <a:spcPct val="150000"/>
              </a:lnSpc>
              <a:buFont typeface="Arial" panose="020B0604020202020204" pitchFamily="34" charset="0"/>
              <a:buChar char="•"/>
            </a:pPr>
            <a:r>
              <a:rPr lang="en-US" sz="2000" dirty="0"/>
              <a:t>The trend of the inflows and outflows has changed</a:t>
            </a:r>
          </a:p>
          <a:p>
            <a:pPr>
              <a:lnSpc>
                <a:spcPct val="150000"/>
              </a:lnSpc>
            </a:pPr>
            <a:endParaRPr lang="en-US" sz="1000" dirty="0"/>
          </a:p>
          <a:p>
            <a:pPr marL="285750" indent="-285750">
              <a:lnSpc>
                <a:spcPct val="150000"/>
              </a:lnSpc>
              <a:buFont typeface="Arial" panose="020B0604020202020204" pitchFamily="34" charset="0"/>
              <a:buChar char="•"/>
            </a:pPr>
            <a:r>
              <a:rPr lang="en-US" sz="2000" dirty="0"/>
              <a:t>The potential high ML threat now lies mainly from countries such as Hong Kong, UK, Cyprus, and South Africa</a:t>
            </a:r>
          </a:p>
          <a:p>
            <a:pPr>
              <a:lnSpc>
                <a:spcPct val="150000"/>
              </a:lnSpc>
            </a:pPr>
            <a:endParaRPr lang="en-US" sz="1100" dirty="0"/>
          </a:p>
          <a:p>
            <a:pPr marL="285750" indent="-285750">
              <a:lnSpc>
                <a:spcPct val="150000"/>
              </a:lnSpc>
              <a:buFont typeface="Arial" panose="020B0604020202020204" pitchFamily="34" charset="0"/>
              <a:buChar char="•"/>
            </a:pPr>
            <a:r>
              <a:rPr lang="en-US" sz="2000" dirty="0"/>
              <a:t> Tax evasion and electronic fraud have been identified as the major predicate offence generating substantial proceeds which are laundered in Mauritius and other jurisdictions</a:t>
            </a:r>
          </a:p>
          <a:p>
            <a:pPr>
              <a:lnSpc>
                <a:spcPct val="150000"/>
              </a:lnSpc>
            </a:pPr>
            <a:endParaRPr lang="en-US" sz="1100" dirty="0"/>
          </a:p>
          <a:p>
            <a:pPr marL="285750" indent="-285750">
              <a:lnSpc>
                <a:spcPct val="150000"/>
              </a:lnSpc>
              <a:buFont typeface="Arial" panose="020B0604020202020204" pitchFamily="34" charset="0"/>
              <a:buChar char="•"/>
            </a:pPr>
            <a:r>
              <a:rPr lang="en-US" sz="2000" dirty="0"/>
              <a:t>A Medium-High ML threat was maintained against Reunion Island, China, Dubai, and France. A Medium-High ML threat has also been assigned to Sri Lanka, India, Malaysia, Venezuela, Seychelles, Nigeria, Singapore, Luxembourg, Madagascar, Denmark, Australia, Kenya, Mexico, and Malta</a:t>
            </a:r>
            <a:endParaRPr lang="en-GB" sz="2000" dirty="0"/>
          </a:p>
        </p:txBody>
      </p:sp>
    </p:spTree>
    <p:extLst>
      <p:ext uri="{BB962C8B-B14F-4D97-AF65-F5344CB8AC3E}">
        <p14:creationId xmlns:p14="http://schemas.microsoft.com/office/powerpoint/2010/main" val="4088468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pPr>
            <a:br>
              <a:rPr lang="en-US"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SUMMARY OF SECTORIAL ML THREAT ANALYSIS</a:t>
            </a:r>
            <a:br>
              <a:rPr lang="en-GB" sz="3200" dirty="0">
                <a:solidFill>
                  <a:schemeClr val="bg1"/>
                </a:solidFill>
                <a:latin typeface="Bell MT" panose="02020503060305020303" pitchFamily="18" charset="0"/>
              </a:rPr>
            </a:br>
            <a:br>
              <a:rPr lang="en-GB" sz="3200" dirty="0">
                <a:solidFill>
                  <a:schemeClr val="bg1"/>
                </a:solidFill>
                <a:latin typeface="Bell MT" panose="02020503060305020303" pitchFamily="18" charset="0"/>
              </a:rPr>
            </a:br>
            <a:endParaRPr lang="en-GB" sz="3200" dirty="0">
              <a:solidFill>
                <a:schemeClr val="bg1"/>
              </a:solidFill>
              <a:latin typeface="Bell MT" panose="020205030603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00671089"/>
              </p:ext>
            </p:extLst>
          </p:nvPr>
        </p:nvGraphicFramePr>
        <p:xfrm>
          <a:off x="667266" y="1733931"/>
          <a:ext cx="10857468" cy="4297744"/>
        </p:xfrm>
        <a:graphic>
          <a:graphicData uri="http://schemas.openxmlformats.org/drawingml/2006/table">
            <a:tbl>
              <a:tblPr firstRow="1" firstCol="1" bandRow="1">
                <a:tableStyleId>{F5AB1C69-6EDB-4FF4-983F-18BD219EF322}</a:tableStyleId>
              </a:tblPr>
              <a:tblGrid>
                <a:gridCol w="1767072">
                  <a:extLst>
                    <a:ext uri="{9D8B030D-6E8A-4147-A177-3AD203B41FA5}">
                      <a16:colId xmlns:a16="http://schemas.microsoft.com/office/drawing/2014/main" val="20000"/>
                    </a:ext>
                  </a:extLst>
                </a:gridCol>
                <a:gridCol w="1584899">
                  <a:extLst>
                    <a:ext uri="{9D8B030D-6E8A-4147-A177-3AD203B41FA5}">
                      <a16:colId xmlns:a16="http://schemas.microsoft.com/office/drawing/2014/main" val="20001"/>
                    </a:ext>
                  </a:extLst>
                </a:gridCol>
                <a:gridCol w="2331805">
                  <a:extLst>
                    <a:ext uri="{9D8B030D-6E8A-4147-A177-3AD203B41FA5}">
                      <a16:colId xmlns:a16="http://schemas.microsoft.com/office/drawing/2014/main" val="20002"/>
                    </a:ext>
                  </a:extLst>
                </a:gridCol>
                <a:gridCol w="2586846">
                  <a:extLst>
                    <a:ext uri="{9D8B030D-6E8A-4147-A177-3AD203B41FA5}">
                      <a16:colId xmlns:a16="http://schemas.microsoft.com/office/drawing/2014/main" val="20003"/>
                    </a:ext>
                  </a:extLst>
                </a:gridCol>
                <a:gridCol w="2586846">
                  <a:extLst>
                    <a:ext uri="{9D8B030D-6E8A-4147-A177-3AD203B41FA5}">
                      <a16:colId xmlns:a16="http://schemas.microsoft.com/office/drawing/2014/main" val="1158297722"/>
                    </a:ext>
                  </a:extLst>
                </a:gridCol>
              </a:tblGrid>
              <a:tr h="502957">
                <a:tc>
                  <a:txBody>
                    <a:bodyPr/>
                    <a:lstStyle/>
                    <a:p>
                      <a:pPr algn="l">
                        <a:lnSpc>
                          <a:spcPct val="107000"/>
                        </a:lnSpc>
                        <a:spcAft>
                          <a:spcPts val="0"/>
                        </a:spcAft>
                      </a:pPr>
                      <a:r>
                        <a:rPr lang="en-US" sz="2100" dirty="0">
                          <a:solidFill>
                            <a:srgbClr val="CC0000"/>
                          </a:solidFill>
                          <a:effectLst/>
                        </a:rPr>
                        <a:t>High ML Threat</a:t>
                      </a:r>
                      <a:endParaRPr lang="en-GB" sz="21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n-US" sz="2100" dirty="0">
                          <a:solidFill>
                            <a:srgbClr val="FF0000"/>
                          </a:solidFill>
                          <a:effectLst/>
                        </a:rPr>
                        <a:t>Medium-High ML Threat</a:t>
                      </a:r>
                      <a:endParaRPr lang="en-GB" sz="21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US" sz="2100" dirty="0">
                          <a:solidFill>
                            <a:srgbClr val="FFCC00"/>
                          </a:solidFill>
                          <a:effectLst/>
                        </a:rPr>
                        <a:t>Medium ML Threat</a:t>
                      </a:r>
                      <a:endParaRPr lang="en-GB" sz="21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n-US" sz="2100" dirty="0">
                          <a:solidFill>
                            <a:schemeClr val="accent6"/>
                          </a:solidFill>
                          <a:effectLst/>
                        </a:rPr>
                        <a:t>Medium-Low Threat</a:t>
                      </a:r>
                      <a:endParaRPr lang="en-GB" sz="21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07000"/>
                        </a:lnSpc>
                        <a:spcAft>
                          <a:spcPts val="0"/>
                        </a:spcAft>
                      </a:pPr>
                      <a:r>
                        <a:rPr lang="en-GB" sz="21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rPr>
                        <a:t>Low ML Threat</a:t>
                      </a:r>
                    </a:p>
                  </a:txBody>
                  <a:tcPr marL="68580" marR="68580" marT="0" marB="0">
                    <a:noFill/>
                  </a:tcPr>
                </a:tc>
                <a:extLst>
                  <a:ext uri="{0D108BD9-81ED-4DB2-BD59-A6C34878D82A}">
                    <a16:rowId xmlns:a16="http://schemas.microsoft.com/office/drawing/2014/main" val="10000"/>
                  </a:ext>
                </a:extLst>
              </a:tr>
              <a:tr h="2450394">
                <a:tc>
                  <a:txBody>
                    <a:bodyPr/>
                    <a:lstStyle/>
                    <a:p>
                      <a:pPr marL="342900" lvl="0" indent="-255588" algn="just" defTabSz="914400" rtl="0" eaLnBrk="1" latinLnBrk="0" hangingPunct="1">
                        <a:lnSpc>
                          <a:spcPct val="115000"/>
                        </a:lnSpc>
                        <a:spcAft>
                          <a:spcPts val="0"/>
                        </a:spcAft>
                        <a:buFont typeface="Wingdings" panose="05000000000000000000" pitchFamily="2" charset="2"/>
                        <a:buChar char=""/>
                      </a:pPr>
                      <a:r>
                        <a:rPr lang="en-GB" sz="2100" b="0" kern="1200" dirty="0">
                          <a:solidFill>
                            <a:schemeClr val="tx1"/>
                          </a:solidFill>
                          <a:effectLst/>
                        </a:rPr>
                        <a:t>Banking </a:t>
                      </a:r>
                    </a:p>
                    <a:p>
                      <a:pPr marL="342900" lvl="0" indent="-255588" algn="just" defTabSz="914400" rtl="0" eaLnBrk="1" latinLnBrk="0" hangingPunct="1">
                        <a:lnSpc>
                          <a:spcPct val="115000"/>
                        </a:lnSpc>
                        <a:spcAft>
                          <a:spcPts val="0"/>
                        </a:spcAft>
                        <a:buFont typeface="Wingdings" panose="05000000000000000000" pitchFamily="2" charset="2"/>
                        <a:buChar char=""/>
                      </a:pPr>
                      <a:r>
                        <a:rPr lang="en-GB" sz="2100" b="0" kern="1200" dirty="0">
                          <a:solidFill>
                            <a:schemeClr val="tx1"/>
                          </a:solidFill>
                          <a:effectLst/>
                        </a:rPr>
                        <a:t>Leasing</a:t>
                      </a:r>
                      <a:endParaRPr lang="en-GB" sz="2100" b="0" kern="1200" dirty="0">
                        <a:solidFill>
                          <a:schemeClr val="tx1"/>
                        </a:solidFill>
                        <a:effectLst/>
                        <a:highlight>
                          <a:srgbClr val="FFFF00"/>
                        </a:highlight>
                      </a:endParaRPr>
                    </a:p>
                    <a:p>
                      <a:pPr marL="342900" lvl="0" indent="-255588" algn="just" defTabSz="914400" rtl="0" eaLnBrk="1" latinLnBrk="0" hangingPunct="1">
                        <a:lnSpc>
                          <a:spcPct val="115000"/>
                        </a:lnSpc>
                        <a:spcAft>
                          <a:spcPts val="0"/>
                        </a:spcAft>
                        <a:buFont typeface="Wingdings" panose="05000000000000000000" pitchFamily="2" charset="2"/>
                        <a:buChar char=""/>
                      </a:pPr>
                      <a:r>
                        <a:rPr lang="en-GB" sz="2100" b="0" kern="1200" dirty="0">
                          <a:solidFill>
                            <a:schemeClr val="tx1"/>
                          </a:solidFill>
                          <a:effectLst/>
                        </a:rPr>
                        <a:t>TCSPs</a:t>
                      </a:r>
                    </a:p>
                    <a:p>
                      <a:pPr marL="342900" lvl="0" indent="-255588" algn="just" defTabSz="914400" rtl="0" eaLnBrk="1" latinLnBrk="0" hangingPunct="1">
                        <a:lnSpc>
                          <a:spcPct val="115000"/>
                        </a:lnSpc>
                        <a:spcAft>
                          <a:spcPts val="0"/>
                        </a:spcAft>
                        <a:buFont typeface="Wingdings" panose="05000000000000000000" pitchFamily="2" charset="2"/>
                        <a:buChar char=""/>
                      </a:pPr>
                      <a:r>
                        <a:rPr lang="en-GB" sz="2100" b="0" kern="1200" dirty="0">
                          <a:solidFill>
                            <a:schemeClr val="tx1"/>
                          </a:solidFill>
                          <a:effectLst/>
                        </a:rPr>
                        <a:t>Gambling</a:t>
                      </a:r>
                      <a:endParaRPr lang="en-GB" sz="2100" b="0" kern="1200" dirty="0">
                        <a:solidFill>
                          <a:schemeClr val="tx1"/>
                        </a:solidFill>
                        <a:effectLst/>
                        <a:latin typeface="Bell MT" panose="02020503060305020303" pitchFamily="18" charset="0"/>
                        <a:ea typeface="+mn-ea"/>
                        <a:cs typeface="+mn-cs"/>
                      </a:endParaRPr>
                    </a:p>
                  </a:txBody>
                  <a:tcPr marL="68580" marR="68580" marT="0" marB="0">
                    <a:noFill/>
                  </a:tcPr>
                </a:tc>
                <a:tc>
                  <a:txBody>
                    <a:bodyPr/>
                    <a:lstStyle/>
                    <a:p>
                      <a:pPr marL="342900" lvl="0" indent="-255588" algn="just" defTabSz="914400" rtl="0" eaLnBrk="1" latinLnBrk="0" hangingPunct="1">
                        <a:lnSpc>
                          <a:spcPct val="115000"/>
                        </a:lnSpc>
                        <a:spcAft>
                          <a:spcPts val="0"/>
                        </a:spcAft>
                        <a:buFont typeface="Wingdings" panose="05000000000000000000" pitchFamily="2" charset="2"/>
                        <a:buChar char=""/>
                      </a:pPr>
                      <a:r>
                        <a:rPr lang="en-GB" sz="2100" b="0" kern="1200" dirty="0">
                          <a:solidFill>
                            <a:schemeClr val="tx1"/>
                          </a:solidFill>
                          <a:effectLst/>
                        </a:rPr>
                        <a:t>DPMS </a:t>
                      </a:r>
                    </a:p>
                    <a:p>
                      <a:pPr marL="342900" lvl="0" indent="-255588" algn="just" defTabSz="914400" rtl="0" eaLnBrk="1" latinLnBrk="0" hangingPunct="1">
                        <a:lnSpc>
                          <a:spcPct val="115000"/>
                        </a:lnSpc>
                        <a:spcAft>
                          <a:spcPts val="0"/>
                        </a:spcAft>
                        <a:buFont typeface="Wingdings" panose="05000000000000000000" pitchFamily="2" charset="2"/>
                        <a:buChar char=""/>
                      </a:pPr>
                      <a:r>
                        <a:rPr lang="en-GB" sz="2100" b="0" kern="1200" dirty="0">
                          <a:solidFill>
                            <a:schemeClr val="tx1"/>
                          </a:solidFill>
                          <a:effectLst/>
                        </a:rPr>
                        <a:t>Notary</a:t>
                      </a:r>
                      <a:endParaRPr lang="en-GB" sz="2100" b="0" kern="1200" dirty="0">
                        <a:solidFill>
                          <a:schemeClr val="tx1"/>
                        </a:solidFill>
                        <a:effectLst/>
                        <a:latin typeface="Bell MT" panose="02020503060305020303" pitchFamily="18" charset="0"/>
                        <a:ea typeface="+mn-ea"/>
                        <a:cs typeface="+mn-cs"/>
                      </a:endParaRPr>
                    </a:p>
                  </a:txBody>
                  <a:tcPr marL="68580" marR="68580" marT="0" marB="0">
                    <a:noFill/>
                  </a:tcPr>
                </a:tc>
                <a:tc>
                  <a:txBody>
                    <a:bodyPr/>
                    <a:lstStyle/>
                    <a:p>
                      <a:pPr marL="285750" lvl="0" indent="-285750">
                        <a:buFont typeface="Arial" panose="020B0604020202020204" pitchFamily="34" charset="0"/>
                        <a:buChar char="•"/>
                      </a:pPr>
                      <a:r>
                        <a:rPr lang="en-US" sz="2100" kern="1200" dirty="0">
                          <a:solidFill>
                            <a:schemeClr val="dk1"/>
                          </a:solidFill>
                          <a:effectLst/>
                        </a:rPr>
                        <a:t>Real Estate</a:t>
                      </a:r>
                    </a:p>
                    <a:p>
                      <a:pPr marL="285750" lvl="0" indent="-285750">
                        <a:buFont typeface="Arial" panose="020B0604020202020204" pitchFamily="34" charset="0"/>
                        <a:buChar char="•"/>
                      </a:pPr>
                      <a:r>
                        <a:rPr lang="en-US" sz="2100" kern="1200" dirty="0">
                          <a:solidFill>
                            <a:schemeClr val="dk1"/>
                          </a:solidFill>
                          <a:effectLst/>
                        </a:rPr>
                        <a:t>Legal </a:t>
                      </a:r>
                    </a:p>
                    <a:p>
                      <a:pPr marL="285750" lvl="0" indent="-285750">
                        <a:buFont typeface="Arial" panose="020B0604020202020204" pitchFamily="34" charset="0"/>
                        <a:buChar char="•"/>
                      </a:pPr>
                      <a:r>
                        <a:rPr lang="en-US" sz="2100" kern="1200" dirty="0">
                          <a:solidFill>
                            <a:schemeClr val="dk1"/>
                          </a:solidFill>
                          <a:effectLst/>
                        </a:rPr>
                        <a:t>Securities </a:t>
                      </a:r>
                    </a:p>
                    <a:p>
                      <a:pPr marL="285750" lvl="0" indent="-285750">
                        <a:buFont typeface="Arial" panose="020B0604020202020204" pitchFamily="34" charset="0"/>
                        <a:buChar char="•"/>
                      </a:pPr>
                      <a:r>
                        <a:rPr lang="en-US" sz="2100" kern="1200" dirty="0">
                          <a:solidFill>
                            <a:schemeClr val="dk1"/>
                          </a:solidFill>
                          <a:effectLst/>
                        </a:rPr>
                        <a:t>Cash Dealers </a:t>
                      </a:r>
                    </a:p>
                    <a:p>
                      <a:pPr marL="285750" lvl="0" indent="-285750">
                        <a:buFont typeface="Arial" panose="020B0604020202020204" pitchFamily="34" charset="0"/>
                        <a:buChar char="•"/>
                      </a:pPr>
                      <a:r>
                        <a:rPr lang="en-US" sz="2100" kern="1200" dirty="0">
                          <a:solidFill>
                            <a:schemeClr val="dk1"/>
                          </a:solidFill>
                          <a:effectLst/>
                        </a:rPr>
                        <a:t>Payment Intermediary Services</a:t>
                      </a:r>
                    </a:p>
                    <a:p>
                      <a:pPr marL="285750" lvl="0" indent="-285750">
                        <a:buFont typeface="Arial" panose="020B0604020202020204" pitchFamily="34" charset="0"/>
                        <a:buChar char="•"/>
                      </a:pPr>
                      <a:r>
                        <a:rPr lang="en-US" sz="2100" kern="1200" dirty="0">
                          <a:solidFill>
                            <a:schemeClr val="dk1"/>
                          </a:solidFill>
                          <a:effectLst/>
                        </a:rPr>
                        <a:t>Accountancy </a:t>
                      </a:r>
                    </a:p>
                    <a:p>
                      <a:pPr marL="373062"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2100" b="0" kern="1200" dirty="0">
                        <a:solidFill>
                          <a:schemeClr val="tx1"/>
                        </a:solidFill>
                        <a:effectLst/>
                      </a:endParaRPr>
                    </a:p>
                    <a:p>
                      <a:pPr marL="87312" lvl="0" indent="0" algn="just" defTabSz="914400" rtl="0" eaLnBrk="1" latinLnBrk="0" hangingPunct="1">
                        <a:lnSpc>
                          <a:spcPct val="115000"/>
                        </a:lnSpc>
                        <a:spcAft>
                          <a:spcPts val="0"/>
                        </a:spcAft>
                        <a:buFont typeface="Wingdings" panose="05000000000000000000" pitchFamily="2" charset="2"/>
                        <a:buNone/>
                      </a:pPr>
                      <a:endParaRPr lang="en-GB" sz="2100" b="0" kern="1200" dirty="0">
                        <a:solidFill>
                          <a:schemeClr val="tx1"/>
                        </a:solidFill>
                        <a:effectLst/>
                        <a:latin typeface="Bell MT" panose="02020503060305020303" pitchFamily="18" charset="0"/>
                        <a:ea typeface="+mn-ea"/>
                        <a:cs typeface="+mn-cs"/>
                      </a:endParaRPr>
                    </a:p>
                  </a:txBody>
                  <a:tcPr marL="68580" marR="68580" marT="0" marB="0">
                    <a:noFill/>
                  </a:tcPr>
                </a:tc>
                <a:tc>
                  <a:txBody>
                    <a:bodyPr/>
                    <a:lstStyle/>
                    <a:p>
                      <a:pPr marL="285750" lvl="0" indent="-285750">
                        <a:buFont typeface="Arial" panose="020B0604020202020204" pitchFamily="34" charset="0"/>
                        <a:buChar char="•"/>
                      </a:pPr>
                      <a:r>
                        <a:rPr lang="en-US" sz="2100" kern="1200" dirty="0">
                          <a:solidFill>
                            <a:schemeClr val="dk1"/>
                          </a:solidFill>
                          <a:effectLst/>
                        </a:rPr>
                        <a:t>Long-term Insurance</a:t>
                      </a:r>
                    </a:p>
                    <a:p>
                      <a:pPr marL="285750" lvl="0" indent="-285750">
                        <a:buFont typeface="Arial" panose="020B0604020202020204" pitchFamily="34" charset="0"/>
                        <a:buChar char="•"/>
                      </a:pPr>
                      <a:r>
                        <a:rPr lang="en-US" sz="2100" kern="1200" dirty="0">
                          <a:solidFill>
                            <a:schemeClr val="dk1"/>
                          </a:solidFill>
                          <a:effectLst/>
                        </a:rPr>
                        <a:t>Motor Insurance</a:t>
                      </a:r>
                    </a:p>
                    <a:p>
                      <a:pPr marL="285750" lvl="0" indent="-285750">
                        <a:buFont typeface="Arial" panose="020B0604020202020204" pitchFamily="34" charset="0"/>
                        <a:buChar char="•"/>
                      </a:pPr>
                      <a:r>
                        <a:rPr lang="en-US" sz="2100" kern="1200" dirty="0">
                          <a:solidFill>
                            <a:schemeClr val="dk1"/>
                          </a:solidFill>
                          <a:effectLst/>
                        </a:rPr>
                        <a:t>NBDTIs</a:t>
                      </a:r>
                    </a:p>
                    <a:p>
                      <a:pPr marL="285750" lvl="0" indent="-285750">
                        <a:buFont typeface="Arial" panose="020B0604020202020204" pitchFamily="34" charset="0"/>
                        <a:buChar char="•"/>
                      </a:pPr>
                      <a:r>
                        <a:rPr lang="en-US" sz="2100" kern="1200" dirty="0">
                          <a:solidFill>
                            <a:schemeClr val="dk1"/>
                          </a:solidFill>
                          <a:effectLst/>
                        </a:rPr>
                        <a:t>Credit Unions</a:t>
                      </a:r>
                    </a:p>
                    <a:p>
                      <a:pPr marL="87312" lvl="0" indent="0" algn="just" defTabSz="914400" rtl="0" eaLnBrk="1" latinLnBrk="0" hangingPunct="1">
                        <a:lnSpc>
                          <a:spcPct val="115000"/>
                        </a:lnSpc>
                        <a:spcAft>
                          <a:spcPts val="0"/>
                        </a:spcAft>
                        <a:buFont typeface="Wingdings" panose="05000000000000000000" pitchFamily="2" charset="2"/>
                        <a:buNone/>
                      </a:pPr>
                      <a:endParaRPr lang="en-GB" sz="2100" b="0" kern="1200" dirty="0">
                        <a:solidFill>
                          <a:schemeClr val="tx1"/>
                        </a:solidFill>
                        <a:effectLst/>
                        <a:latin typeface="Bell MT" panose="02020503060305020303" pitchFamily="18" charset="0"/>
                        <a:ea typeface="+mn-ea"/>
                        <a:cs typeface="+mn-cs"/>
                      </a:endParaRPr>
                    </a:p>
                  </a:txBody>
                  <a:tcPr marL="68580" marR="68580" marT="0" marB="0">
                    <a:noFill/>
                  </a:tcPr>
                </a:tc>
                <a:tc>
                  <a:txBody>
                    <a:bodyPr/>
                    <a:lstStyle/>
                    <a:p>
                      <a:pPr marL="285750" lvl="0" indent="-285750">
                        <a:buFont typeface="Arial" panose="020B0604020202020204" pitchFamily="34" charset="0"/>
                        <a:buChar char="•"/>
                      </a:pPr>
                      <a:r>
                        <a:rPr lang="en-US" sz="2100" kern="1200" dirty="0">
                          <a:solidFill>
                            <a:schemeClr val="dk1"/>
                          </a:solidFill>
                          <a:effectLst/>
                        </a:rPr>
                        <a:t>General Insurance (except Motor Class)</a:t>
                      </a:r>
                    </a:p>
                    <a:p>
                      <a:pPr marL="285750" lvl="0" indent="-285750">
                        <a:buFont typeface="Arial" panose="020B0604020202020204" pitchFamily="34" charset="0"/>
                        <a:buChar char="•"/>
                      </a:pPr>
                      <a:r>
                        <a:rPr lang="en-US" sz="2100" kern="1200" dirty="0">
                          <a:solidFill>
                            <a:schemeClr val="dk1"/>
                          </a:solidFill>
                          <a:effectLst/>
                        </a:rPr>
                        <a:t>Credit Finance</a:t>
                      </a:r>
                    </a:p>
                    <a:p>
                      <a:pPr marL="285750" lvl="0" indent="-285750">
                        <a:buFont typeface="Arial" panose="020B0604020202020204" pitchFamily="34" charset="0"/>
                        <a:buChar char="•"/>
                      </a:pPr>
                      <a:r>
                        <a:rPr lang="en-US" sz="2100" kern="1200" dirty="0">
                          <a:solidFill>
                            <a:schemeClr val="dk1"/>
                          </a:solidFill>
                          <a:effectLst/>
                        </a:rPr>
                        <a:t>Treasury Management</a:t>
                      </a:r>
                    </a:p>
                    <a:p>
                      <a:pPr marL="285750" lvl="0" indent="-285750">
                        <a:buFont typeface="Arial" panose="020B0604020202020204" pitchFamily="34" charset="0"/>
                        <a:buChar char="•"/>
                      </a:pPr>
                      <a:r>
                        <a:rPr lang="en-US" sz="2100" kern="1200" dirty="0">
                          <a:solidFill>
                            <a:schemeClr val="dk1"/>
                          </a:solidFill>
                          <a:effectLst/>
                        </a:rPr>
                        <a:t>Investment Banking</a:t>
                      </a:r>
                    </a:p>
                    <a:p>
                      <a:pPr marL="285750" lvl="0" indent="-285750">
                        <a:buFont typeface="Arial" panose="020B0604020202020204" pitchFamily="34" charset="0"/>
                        <a:buChar char="•"/>
                      </a:pPr>
                      <a:r>
                        <a:rPr lang="en-US" sz="2100" kern="1200" dirty="0">
                          <a:solidFill>
                            <a:schemeClr val="dk1"/>
                          </a:solidFill>
                          <a:effectLst/>
                        </a:rPr>
                        <a:t>CSPs</a:t>
                      </a:r>
                    </a:p>
                    <a:p>
                      <a:pPr marL="285750" lvl="0" indent="-285750">
                        <a:buFont typeface="Arial" panose="020B0604020202020204" pitchFamily="34" charset="0"/>
                        <a:buChar char="•"/>
                      </a:pPr>
                      <a:r>
                        <a:rPr lang="en-US" sz="2100" kern="1200" dirty="0">
                          <a:solidFill>
                            <a:schemeClr val="dk1"/>
                          </a:solidFill>
                          <a:effectLst/>
                        </a:rPr>
                        <a:t>PSPs</a:t>
                      </a:r>
                    </a:p>
                    <a:p>
                      <a:pPr marL="87312" lvl="0" indent="0" algn="just" defTabSz="914400" rtl="0" eaLnBrk="1" latinLnBrk="0" hangingPunct="1">
                        <a:lnSpc>
                          <a:spcPct val="115000"/>
                        </a:lnSpc>
                        <a:spcAft>
                          <a:spcPts val="0"/>
                        </a:spcAft>
                        <a:buFont typeface="Wingdings" panose="05000000000000000000" pitchFamily="2" charset="2"/>
                        <a:buNone/>
                      </a:pPr>
                      <a:endParaRPr lang="en-GB" sz="2100" b="0" kern="1200" dirty="0">
                        <a:solidFill>
                          <a:schemeClr val="tx1"/>
                        </a:solidFill>
                        <a:effectLst/>
                        <a:latin typeface="Bell MT" panose="02020503060305020303" pitchFamily="18" charset="0"/>
                        <a:ea typeface="+mn-ea"/>
                        <a:cs typeface="+mn-cs"/>
                      </a:endParaRPr>
                    </a:p>
                  </a:txBody>
                  <a:tcPr marL="68580" marR="6858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462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a:off x="7329714" y="3802742"/>
            <a:ext cx="4862286" cy="292462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Bell MT" panose="02020503060305020303" pitchFamily="18" charset="0"/>
              </a:rPr>
              <a:t>TERRORIST FINANCING RISKS IN MAURITIUS</a:t>
            </a:r>
            <a:endParaRPr lang="en-US" sz="3200" dirty="0"/>
          </a:p>
        </p:txBody>
      </p:sp>
      <p:sp>
        <p:nvSpPr>
          <p:cNvPr id="8" name="TextBox 7"/>
          <p:cNvSpPr txBox="1"/>
          <p:nvPr/>
        </p:nvSpPr>
        <p:spPr>
          <a:xfrm>
            <a:off x="1509486" y="2883220"/>
            <a:ext cx="4746171" cy="2031325"/>
          </a:xfrm>
          <a:prstGeom prst="rect">
            <a:avLst/>
          </a:prstGeom>
          <a:noFill/>
        </p:spPr>
        <p:txBody>
          <a:bodyPr wrap="square" rtlCol="0">
            <a:spAutoFit/>
          </a:bodyPr>
          <a:lstStyle/>
          <a:p>
            <a:pPr algn="ctr"/>
            <a:endPar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endParaRPr>
          </a:p>
          <a:p>
            <a:pPr algn="ctr"/>
            <a:r>
              <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Mr Clifford Frichot</a:t>
            </a:r>
          </a:p>
          <a:p>
            <a:pPr algn="ctr"/>
            <a:endParaRPr lang="en-GB" sz="2000" b="1" dirty="0">
              <a:solidFill>
                <a:prstClr val="white">
                  <a:lumMod val="50000"/>
                </a:prstClr>
              </a:solidFill>
              <a:latin typeface="Bell MT" panose="02020503060305020303" pitchFamily="18" charset="0"/>
            </a:endParaRPr>
          </a:p>
          <a:p>
            <a:pPr algn="ctr"/>
            <a:r>
              <a:rPr lang="en-GB" sz="2000" b="1" dirty="0">
                <a:solidFill>
                  <a:prstClr val="white">
                    <a:lumMod val="50000"/>
                  </a:prstClr>
                </a:solidFill>
                <a:latin typeface="Bell MT" panose="02020503060305020303" pitchFamily="18" charset="0"/>
              </a:rPr>
              <a:t>Team Leaders</a:t>
            </a:r>
          </a:p>
          <a:p>
            <a:pPr algn="ctr"/>
            <a:r>
              <a:rPr lang="en-GB" sz="2000" b="1" dirty="0">
                <a:solidFill>
                  <a:prstClr val="white">
                    <a:lumMod val="50000"/>
                  </a:prstClr>
                </a:solidFill>
                <a:latin typeface="Bell MT" panose="02020503060305020303" pitchFamily="18" charset="0"/>
              </a:rPr>
              <a:t>TF Threat Assessment Team</a:t>
            </a:r>
            <a:endParaRPr lang="en-US" sz="2000" b="1" dirty="0">
              <a:solidFill>
                <a:prstClr val="white">
                  <a:lumMod val="50000"/>
                </a:prstClr>
              </a:solidFill>
              <a:latin typeface="Bell MT" panose="02020503060305020303" pitchFamily="18" charset="0"/>
            </a:endParaRPr>
          </a:p>
          <a:p>
            <a:endParaRPr lang="en-GB" dirty="0">
              <a:solidFill>
                <a:prstClr val="black"/>
              </a:solidFill>
            </a:endParaRPr>
          </a:p>
        </p:txBody>
      </p:sp>
      <p:pic>
        <p:nvPicPr>
          <p:cNvPr id="3" name="Picture 2"/>
          <p:cNvPicPr>
            <a:picLocks noChangeAspect="1"/>
          </p:cNvPicPr>
          <p:nvPr/>
        </p:nvPicPr>
        <p:blipFill>
          <a:blip r:embed="rId2"/>
          <a:stretch>
            <a:fillRect/>
          </a:stretch>
        </p:blipFill>
        <p:spPr>
          <a:xfrm>
            <a:off x="7328647" y="0"/>
            <a:ext cx="4863353" cy="3792071"/>
          </a:xfrm>
          <a:prstGeom prst="rect">
            <a:avLst/>
          </a:prstGeom>
        </p:spPr>
      </p:pic>
      <p:grpSp>
        <p:nvGrpSpPr>
          <p:cNvPr id="11" name="Group 10"/>
          <p:cNvGrpSpPr/>
          <p:nvPr/>
        </p:nvGrpSpPr>
        <p:grpSpPr>
          <a:xfrm>
            <a:off x="7328646" y="0"/>
            <a:ext cx="4863353" cy="6858000"/>
            <a:chOff x="5646056" y="0"/>
            <a:chExt cx="5428344" cy="6858000"/>
          </a:xfrm>
        </p:grpSpPr>
        <p:sp>
          <p:nvSpPr>
            <p:cNvPr id="12" name="Rectangle 11"/>
            <p:cNvSpPr/>
            <p:nvPr/>
          </p:nvSpPr>
          <p:spPr>
            <a:xfrm>
              <a:off x="5650165" y="101600"/>
              <a:ext cx="5424235" cy="6756400"/>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646056" y="6749142"/>
              <a:ext cx="5428343" cy="108857"/>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648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TERRORISM FINANCING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A6E7B5FF-7714-4015-A850-D45D73E78343}"/>
              </a:ext>
            </a:extLst>
          </p:cNvPr>
          <p:cNvSpPr>
            <a:spLocks noGrp="1"/>
          </p:cNvSpPr>
          <p:nvPr>
            <p:ph idx="1"/>
          </p:nvPr>
        </p:nvSpPr>
        <p:spPr/>
        <p:txBody>
          <a:bodyPr>
            <a:normAutofit/>
          </a:bodyPr>
          <a:lstStyle/>
          <a:p>
            <a:pPr marL="177800" lvl="1" indent="0" algn="just">
              <a:spcAft>
                <a:spcPts val="600"/>
              </a:spcAft>
              <a:buNone/>
            </a:pPr>
            <a:r>
              <a:rPr lang="en-GB" sz="2100" i="1" dirty="0">
                <a:latin typeface="Times New Roman" panose="02020603050405020304" pitchFamily="18" charset="0"/>
                <a:cs typeface="Times New Roman" panose="02020603050405020304" pitchFamily="18" charset="0"/>
              </a:rPr>
              <a:t>Definition of Terrorist Financing Threat and stages involved in Terrorist Financing </a:t>
            </a:r>
          </a:p>
          <a:p>
            <a:pPr marL="525463" lvl="1" algn="just">
              <a:lnSpc>
                <a:spcPct val="150000"/>
              </a:lnSpc>
              <a:spcBef>
                <a:spcPts val="0"/>
              </a:spcBef>
              <a:spcAft>
                <a:spcPts val="600"/>
              </a:spcAft>
            </a:pPr>
            <a:r>
              <a:rPr lang="en-MU" sz="2100" i="1" dirty="0">
                <a:cs typeface="Times New Roman" panose="02020603050405020304" pitchFamily="18" charset="0"/>
              </a:rPr>
              <a:t>A</a:t>
            </a:r>
            <a:r>
              <a:rPr lang="en-US" sz="2100" i="1" dirty="0">
                <a:cs typeface="Times New Roman" panose="02020603050405020304" pitchFamily="18" charset="0"/>
              </a:rPr>
              <a:t> </a:t>
            </a:r>
            <a:r>
              <a:rPr lang="en-MU" sz="2100" i="1" dirty="0">
                <a:cs typeface="Times New Roman" panose="02020603050405020304" pitchFamily="18" charset="0"/>
              </a:rPr>
              <a:t>TF threat is a person or group of people</a:t>
            </a:r>
            <a:r>
              <a:rPr lang="en-US" sz="2100" i="1" dirty="0">
                <a:cs typeface="Times New Roman" panose="02020603050405020304" pitchFamily="18" charset="0"/>
              </a:rPr>
              <a:t> (may include both natural and legal persons) </a:t>
            </a:r>
            <a:r>
              <a:rPr lang="en-MU" sz="2100" i="1" dirty="0">
                <a:cs typeface="Times New Roman" panose="02020603050405020304" pitchFamily="18" charset="0"/>
              </a:rPr>
              <a:t>with the potential to cause harm by raising, moving, storing or using funds and other assets (whether from legitimate or illegitimate sources) for terrorist purposes. TF threats may include domestic or international terrorist organisations and their facilitators, their funds, as well as past, present and future TF activities, and individuals and populations sympathetic to terrorist organisations.</a:t>
            </a:r>
            <a:r>
              <a:rPr lang="en-US" sz="2100" i="1" dirty="0">
                <a:cs typeface="Times New Roman" panose="02020603050405020304" pitchFamily="18" charset="0"/>
              </a:rPr>
              <a:t> </a:t>
            </a:r>
            <a:r>
              <a:rPr lang="en-US" sz="2100" b="1" dirty="0">
                <a:cs typeface="Times New Roman" panose="02020603050405020304" pitchFamily="18" charset="0"/>
              </a:rPr>
              <a:t>[Source: FATF Report on Terrorist Financing Risk Assessment Guidance of July 2019]</a:t>
            </a:r>
            <a:r>
              <a:rPr lang="en-MU" sz="2100" b="1" dirty="0">
                <a:cs typeface="Times New Roman" panose="02020603050405020304" pitchFamily="18" charset="0"/>
              </a:rPr>
              <a:t> </a:t>
            </a:r>
            <a:endParaRPr lang="en-US" sz="2100" b="1" dirty="0">
              <a:cs typeface="Times New Roman" panose="02020603050405020304" pitchFamily="18" charset="0"/>
            </a:endParaRPr>
          </a:p>
          <a:p>
            <a:pPr marL="177800" lvl="1" indent="0" algn="just">
              <a:spcAft>
                <a:spcPts val="600"/>
              </a:spcAft>
              <a:buNone/>
            </a:pPr>
            <a:endParaRPr lang="en-US" sz="2100" dirty="0">
              <a:latin typeface="Times New Roman" panose="02020603050405020304" pitchFamily="18" charset="0"/>
              <a:cs typeface="Times New Roman" panose="02020603050405020304" pitchFamily="18" charset="0"/>
            </a:endParaRPr>
          </a:p>
          <a:p>
            <a:pPr marL="0" indent="0">
              <a:buNone/>
            </a:pPr>
            <a:endParaRPr lang="aa-ET" dirty="0"/>
          </a:p>
        </p:txBody>
      </p:sp>
    </p:spTree>
    <p:extLst>
      <p:ext uri="{BB962C8B-B14F-4D97-AF65-F5344CB8AC3E}">
        <p14:creationId xmlns:p14="http://schemas.microsoft.com/office/powerpoint/2010/main" val="1768817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TERRORISM FINANCING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A6E7B5FF-7714-4015-A850-D45D73E78343}"/>
              </a:ext>
            </a:extLst>
          </p:cNvPr>
          <p:cNvSpPr>
            <a:spLocks noGrp="1"/>
          </p:cNvSpPr>
          <p:nvPr>
            <p:ph idx="1"/>
          </p:nvPr>
        </p:nvSpPr>
        <p:spPr/>
        <p:txBody>
          <a:bodyPr>
            <a:normAutofit fontScale="85000" lnSpcReduction="20000"/>
          </a:bodyPr>
          <a:lstStyle/>
          <a:p>
            <a:pPr marL="525463" lvl="1" algn="just">
              <a:lnSpc>
                <a:spcPct val="150000"/>
              </a:lnSpc>
              <a:spcBef>
                <a:spcPts val="0"/>
              </a:spcBef>
              <a:spcAft>
                <a:spcPts val="600"/>
              </a:spcAft>
            </a:pPr>
            <a:r>
              <a:rPr lang="en-US" sz="2800" dirty="0">
                <a:latin typeface="Times New Roman" panose="02020603050405020304" pitchFamily="18" charset="0"/>
                <a:cs typeface="Times New Roman" panose="02020603050405020304" pitchFamily="18" charset="0"/>
              </a:rPr>
              <a:t>Terrorist Threat: </a:t>
            </a:r>
            <a:r>
              <a:rPr lang="en-US" sz="2800" dirty="0">
                <a:solidFill>
                  <a:srgbClr val="92D050"/>
                </a:solidFill>
                <a:latin typeface="Times New Roman" panose="02020603050405020304" pitchFamily="18" charset="0"/>
                <a:cs typeface="Times New Roman" panose="02020603050405020304" pitchFamily="18" charset="0"/>
              </a:rPr>
              <a:t>LOW</a:t>
            </a:r>
          </a:p>
          <a:p>
            <a:pPr marL="525463" lvl="1" algn="just">
              <a:lnSpc>
                <a:spcPct val="150000"/>
              </a:lnSpc>
              <a:spcBef>
                <a:spcPts val="0"/>
              </a:spcBef>
              <a:spcAft>
                <a:spcPts val="600"/>
              </a:spcAft>
            </a:pPr>
            <a:r>
              <a:rPr lang="en-US" sz="2800" dirty="0">
                <a:latin typeface="Times New Roman" panose="02020603050405020304" pitchFamily="18" charset="0"/>
                <a:cs typeface="Times New Roman" panose="02020603050405020304" pitchFamily="18" charset="0"/>
              </a:rPr>
              <a:t>Global Terrorism Index</a:t>
            </a:r>
          </a:p>
          <a:p>
            <a:pPr marL="982663" lvl="2" algn="just">
              <a:lnSpc>
                <a:spcPct val="150000"/>
              </a:lnSpc>
              <a:spcBef>
                <a:spcPts val="0"/>
              </a:spcBef>
              <a:spcAft>
                <a:spcPts val="600"/>
              </a:spcAft>
            </a:pPr>
            <a:r>
              <a:rPr lang="en-US" sz="2800" dirty="0">
                <a:solidFill>
                  <a:prstClr val="black"/>
                </a:solidFill>
                <a:latin typeface="Times New Roman" panose="02020603050405020304" pitchFamily="18" charset="0"/>
                <a:cs typeface="Times New Roman" panose="02020603050405020304" pitchFamily="18" charset="0"/>
              </a:rPr>
              <a:t>2018 to 2024 : Zero Impact of terrorism on Mauritius </a:t>
            </a:r>
          </a:p>
          <a:p>
            <a:pPr marL="754063" lvl="2" indent="0" algn="just">
              <a:lnSpc>
                <a:spcPct val="150000"/>
              </a:lnSpc>
              <a:spcBef>
                <a:spcPts val="0"/>
              </a:spcBef>
              <a:spcAft>
                <a:spcPts val="600"/>
              </a:spcAft>
              <a:buNone/>
            </a:pPr>
            <a:endParaRPr lang="en-US" sz="2800" dirty="0">
              <a:latin typeface="Times New Roman" panose="02020603050405020304" pitchFamily="18" charset="0"/>
              <a:cs typeface="Times New Roman" panose="02020603050405020304" pitchFamily="18" charset="0"/>
            </a:endParaRPr>
          </a:p>
          <a:p>
            <a:pPr marL="525463" lvl="1" algn="just">
              <a:lnSpc>
                <a:spcPct val="150000"/>
              </a:lnSpc>
              <a:spcBef>
                <a:spcPts val="0"/>
              </a:spcBef>
              <a:spcAft>
                <a:spcPts val="600"/>
              </a:spcAft>
            </a:pPr>
            <a:r>
              <a:rPr lang="en-US" sz="2800" dirty="0">
                <a:latin typeface="Times New Roman" panose="02020603050405020304" pitchFamily="18" charset="0"/>
                <a:cs typeface="Times New Roman" panose="02020603050405020304" pitchFamily="18" charset="0"/>
              </a:rPr>
              <a:t>Global Peace Index </a:t>
            </a:r>
          </a:p>
          <a:p>
            <a:pPr marL="982663" lvl="2" algn="just">
              <a:lnSpc>
                <a:spcPct val="150000"/>
              </a:lnSpc>
              <a:spcBef>
                <a:spcPts val="0"/>
              </a:spcBef>
              <a:spcAft>
                <a:spcPts val="600"/>
              </a:spcAft>
            </a:pPr>
            <a:r>
              <a:rPr lang="en-US" sz="2800" dirty="0">
                <a:solidFill>
                  <a:prstClr val="black"/>
                </a:solidFill>
                <a:latin typeface="Times New Roman" panose="02020603050405020304" pitchFamily="18" charset="0"/>
                <a:cs typeface="Times New Roman" panose="02020603050405020304" pitchFamily="18" charset="0"/>
              </a:rPr>
              <a:t>Year 2024: 22nd globally and 1st in Sub Saharan Africa</a:t>
            </a:r>
          </a:p>
          <a:p>
            <a:pPr marL="525463" lvl="1" algn="just">
              <a:lnSpc>
                <a:spcPct val="150000"/>
              </a:lnSpc>
              <a:spcBef>
                <a:spcPts val="0"/>
              </a:spcBef>
              <a:spcAft>
                <a:spcPts val="600"/>
              </a:spcAft>
            </a:pPr>
            <a:endParaRPr lang="en-US" sz="2800" dirty="0">
              <a:latin typeface="Times New Roman" panose="02020603050405020304" pitchFamily="18" charset="0"/>
              <a:cs typeface="Times New Roman" panose="02020603050405020304" pitchFamily="18" charset="0"/>
            </a:endParaRPr>
          </a:p>
          <a:p>
            <a:pPr marL="754063" lvl="2" indent="0" algn="just">
              <a:lnSpc>
                <a:spcPct val="150000"/>
              </a:lnSpc>
              <a:spcBef>
                <a:spcPts val="0"/>
              </a:spcBef>
              <a:spcAft>
                <a:spcPts val="600"/>
              </a:spcAft>
              <a:buNone/>
            </a:pPr>
            <a:r>
              <a:rPr lang="en-US" sz="1700" dirty="0">
                <a:latin typeface="Times New Roman" panose="02020603050405020304" pitchFamily="18" charset="0"/>
                <a:cs typeface="Times New Roman" panose="02020603050405020304" pitchFamily="18" charset="0"/>
              </a:rPr>
              <a:t>		</a:t>
            </a:r>
          </a:p>
          <a:p>
            <a:pPr marL="0" indent="0">
              <a:buNone/>
            </a:pPr>
            <a:endParaRPr lang="aa-ET" dirty="0"/>
          </a:p>
        </p:txBody>
      </p:sp>
    </p:spTree>
    <p:extLst>
      <p:ext uri="{BB962C8B-B14F-4D97-AF65-F5344CB8AC3E}">
        <p14:creationId xmlns:p14="http://schemas.microsoft.com/office/powerpoint/2010/main" val="12557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TERRORIST FINANCING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A6E7B5FF-7714-4015-A850-D45D73E78343}"/>
              </a:ext>
            </a:extLst>
          </p:cNvPr>
          <p:cNvSpPr>
            <a:spLocks noGrp="1"/>
          </p:cNvSpPr>
          <p:nvPr>
            <p:ph idx="1"/>
          </p:nvPr>
        </p:nvSpPr>
        <p:spPr/>
        <p:txBody>
          <a:bodyPr>
            <a:noAutofit/>
          </a:bodyPr>
          <a:lstStyle/>
          <a:p>
            <a:pPr marL="177800" lvl="1" indent="0" algn="just">
              <a:spcAft>
                <a:spcPts val="600"/>
              </a:spcAft>
              <a:buNone/>
            </a:pPr>
            <a:r>
              <a:rPr lang="en-GB" sz="2100" i="1" dirty="0">
                <a:latin typeface="Times New Roman" panose="02020603050405020304" pitchFamily="18" charset="0"/>
                <a:cs typeface="Times New Roman" panose="02020603050405020304" pitchFamily="18" charset="0"/>
              </a:rPr>
              <a:t> Key Findings </a:t>
            </a:r>
            <a:endParaRPr lang="en-GB" sz="2100" i="1" dirty="0">
              <a:cs typeface="Times New Roman" panose="02020603050405020304" pitchFamily="18" charset="0"/>
            </a:endParaRPr>
          </a:p>
          <a:p>
            <a:pPr marL="982663" lvl="2" algn="just">
              <a:lnSpc>
                <a:spcPct val="150000"/>
              </a:lnSpc>
              <a:spcBef>
                <a:spcPts val="0"/>
              </a:spcBef>
            </a:pPr>
            <a:r>
              <a:rPr lang="en-GB" sz="2100" dirty="0">
                <a:cs typeface="Times New Roman" panose="02020603050405020304" pitchFamily="18" charset="0"/>
              </a:rPr>
              <a:t>No terrorist act committed in Mauritius. </a:t>
            </a:r>
            <a:r>
              <a:rPr lang="en-GB" sz="2100" b="1" dirty="0">
                <a:cs typeface="Times New Roman" panose="02020603050405020304" pitchFamily="18" charset="0"/>
              </a:rPr>
              <a:t>However, the absence of terrorist act does not mean that Terrorist Financing activities are not taking place</a:t>
            </a:r>
            <a:r>
              <a:rPr lang="en-GB" sz="2100" dirty="0">
                <a:cs typeface="Times New Roman" panose="02020603050405020304" pitchFamily="18" charset="0"/>
              </a:rPr>
              <a:t>;</a:t>
            </a:r>
          </a:p>
          <a:p>
            <a:pPr marL="982663" lvl="2" algn="just">
              <a:lnSpc>
                <a:spcPct val="150000"/>
              </a:lnSpc>
              <a:spcBef>
                <a:spcPts val="0"/>
              </a:spcBef>
            </a:pPr>
            <a:r>
              <a:rPr lang="en-US" sz="2100" dirty="0">
                <a:cs typeface="Times New Roman" panose="02020603050405020304" pitchFamily="18" charset="0"/>
              </a:rPr>
              <a:t>No known-terrorist person, group and/or organization physically or actively operating in Mauritius.  </a:t>
            </a:r>
          </a:p>
          <a:p>
            <a:pPr marL="982663" lvl="2" algn="just">
              <a:lnSpc>
                <a:spcPct val="150000"/>
              </a:lnSpc>
              <a:spcBef>
                <a:spcPts val="0"/>
              </a:spcBef>
            </a:pPr>
            <a:r>
              <a:rPr lang="en-US" sz="2100" dirty="0">
                <a:cs typeface="Times New Roman" panose="02020603050405020304" pitchFamily="18" charset="0"/>
              </a:rPr>
              <a:t>No individual has been prosecuted or convicted for terrorist financing in Mauritius . </a:t>
            </a:r>
          </a:p>
          <a:p>
            <a:pPr marL="982663" lvl="2" algn="just">
              <a:lnSpc>
                <a:spcPct val="150000"/>
              </a:lnSpc>
              <a:spcBef>
                <a:spcPts val="0"/>
              </a:spcBef>
            </a:pPr>
            <a:r>
              <a:rPr lang="en-US" sz="2100" dirty="0">
                <a:cs typeface="Times New Roman" panose="02020603050405020304" pitchFamily="18" charset="0"/>
              </a:rPr>
              <a:t>No individual or entity has been designated as ‘designated party’ under The United Nations (Financial prohibitions, Arms embargo and Travel Ban) Sanctions Act 2019.</a:t>
            </a:r>
          </a:p>
          <a:p>
            <a:pPr marL="982663" lvl="2" algn="just">
              <a:lnSpc>
                <a:spcPct val="150000"/>
              </a:lnSpc>
              <a:spcBef>
                <a:spcPts val="0"/>
              </a:spcBef>
            </a:pPr>
            <a:r>
              <a:rPr lang="en-US" sz="2100" dirty="0">
                <a:cs typeface="Times New Roman" panose="02020603050405020304" pitchFamily="18" charset="0"/>
              </a:rPr>
              <a:t>No Mauritian national travelled to conflict zone to join any terrorist group/organization.</a:t>
            </a:r>
          </a:p>
          <a:p>
            <a:pPr marL="754063" lvl="2" indent="0" algn="just">
              <a:spcBef>
                <a:spcPts val="0"/>
              </a:spcBef>
              <a:buNone/>
            </a:pPr>
            <a:endParaRPr lang="en-GB" sz="2100" dirty="0">
              <a:latin typeface="Times New Roman" panose="02020603050405020304" pitchFamily="18" charset="0"/>
              <a:cs typeface="Times New Roman" panose="02020603050405020304" pitchFamily="18" charset="0"/>
            </a:endParaRPr>
          </a:p>
          <a:p>
            <a:pPr marL="754063" lvl="2" indent="0" algn="just">
              <a:spcBef>
                <a:spcPts val="0"/>
              </a:spcBef>
              <a:buNone/>
            </a:pPr>
            <a:endParaRPr lang="en-GB" sz="2100" dirty="0">
              <a:latin typeface="Times New Roman" panose="02020603050405020304" pitchFamily="18" charset="0"/>
              <a:cs typeface="Times New Roman" panose="02020603050405020304" pitchFamily="18" charset="0"/>
            </a:endParaRPr>
          </a:p>
          <a:p>
            <a:pPr marL="0" indent="0">
              <a:buNone/>
            </a:pPr>
            <a:endParaRPr lang="aa-ET" sz="2100" dirty="0"/>
          </a:p>
        </p:txBody>
      </p:sp>
    </p:spTree>
    <p:extLst>
      <p:ext uri="{BB962C8B-B14F-4D97-AF65-F5344CB8AC3E}">
        <p14:creationId xmlns:p14="http://schemas.microsoft.com/office/powerpoint/2010/main" val="313484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cs typeface="Times New Roman" panose="02020603050405020304" pitchFamily="18" charset="0"/>
              </a:rPr>
              <a:t>MONEY LAUNDERING CASES IN MAURITIUS</a:t>
            </a:r>
          </a:p>
        </p:txBody>
      </p:sp>
      <p:sp>
        <p:nvSpPr>
          <p:cNvPr id="3" name="TextBox 2"/>
          <p:cNvSpPr txBox="1"/>
          <p:nvPr/>
        </p:nvSpPr>
        <p:spPr>
          <a:xfrm>
            <a:off x="386976" y="1442251"/>
            <a:ext cx="11459882" cy="4301690"/>
          </a:xfrm>
          <a:prstGeom prst="rect">
            <a:avLst/>
          </a:prstGeom>
          <a:noFill/>
        </p:spPr>
        <p:txBody>
          <a:bodyPr wrap="square" rtlCol="0">
            <a:spAutoFit/>
          </a:bodyPr>
          <a:lstStyle/>
          <a:p>
            <a:pPr algn="just">
              <a:lnSpc>
                <a:spcPct val="107000"/>
              </a:lnSpc>
              <a:spcAft>
                <a:spcPts val="800"/>
              </a:spcAft>
            </a:pPr>
            <a:r>
              <a:rPr lang="en-GB" sz="2100" dirty="0">
                <a:effectLst/>
                <a:ea typeface="Calibri" panose="020F0502020204030204" pitchFamily="34" charset="0"/>
              </a:rPr>
              <a:t>The assessment of ML threats</a:t>
            </a:r>
            <a:r>
              <a:rPr lang="en-CA" sz="2100" dirty="0">
                <a:effectLst/>
                <a:ea typeface="Calibri" panose="020F0502020204030204" pitchFamily="34" charset="0"/>
              </a:rPr>
              <a:t> included:</a:t>
            </a:r>
          </a:p>
          <a:p>
            <a:pPr marL="285750" indent="-285750" algn="just">
              <a:lnSpc>
                <a:spcPct val="107000"/>
              </a:lnSpc>
              <a:spcAft>
                <a:spcPts val="800"/>
              </a:spcAft>
              <a:buFontTx/>
              <a:buChar char="-"/>
            </a:pPr>
            <a:r>
              <a:rPr lang="en-GB" sz="2100" dirty="0">
                <a:effectLst/>
                <a:ea typeface="Calibri" panose="020F0502020204030204" pitchFamily="34" charset="0"/>
              </a:rPr>
              <a:t>the identification and quantification of the predicate crimes for ML and </a:t>
            </a:r>
          </a:p>
          <a:p>
            <a:pPr marL="285750" indent="-285750" algn="just">
              <a:lnSpc>
                <a:spcPct val="107000"/>
              </a:lnSpc>
              <a:spcAft>
                <a:spcPts val="800"/>
              </a:spcAft>
              <a:buFontTx/>
              <a:buChar char="-"/>
            </a:pPr>
            <a:r>
              <a:rPr lang="en-GB" sz="2100" dirty="0">
                <a:effectLst/>
                <a:ea typeface="Calibri" panose="020F0502020204030204" pitchFamily="34" charset="0"/>
              </a:rPr>
              <a:t>methods supporting ML in Mauritius</a:t>
            </a:r>
          </a:p>
          <a:p>
            <a:pPr marL="285750" indent="-285750" algn="just">
              <a:lnSpc>
                <a:spcPct val="107000"/>
              </a:lnSpc>
              <a:spcAft>
                <a:spcPts val="800"/>
              </a:spcAft>
              <a:buFontTx/>
              <a:buChar char="-"/>
            </a:pPr>
            <a:endParaRPr lang="en-GB" sz="2100" dirty="0">
              <a:ea typeface="Calibri" panose="020F0502020204030204" pitchFamily="34" charset="0"/>
            </a:endParaRPr>
          </a:p>
          <a:p>
            <a:pPr marL="285750" indent="-285750" algn="just">
              <a:lnSpc>
                <a:spcPct val="107000"/>
              </a:lnSpc>
              <a:spcAft>
                <a:spcPts val="800"/>
              </a:spcAft>
              <a:buFontTx/>
              <a:buChar char="-"/>
            </a:pPr>
            <a:r>
              <a:rPr lang="en-GB" sz="2100" dirty="0">
                <a:effectLst/>
                <a:ea typeface="Calibri" panose="020F0502020204030204" pitchFamily="34" charset="0"/>
              </a:rPr>
              <a:t>A proper understanding of the ML threats in Mauritius will allow for better policymaking and regulatory measures to prevent or mitigate ML practices effectively</a:t>
            </a:r>
          </a:p>
          <a:p>
            <a:pPr marL="285750" indent="-285750" algn="just">
              <a:lnSpc>
                <a:spcPct val="107000"/>
              </a:lnSpc>
              <a:spcAft>
                <a:spcPts val="800"/>
              </a:spcAft>
              <a:buFontTx/>
              <a:buChar char="-"/>
            </a:pPr>
            <a:endParaRPr lang="en-GB" sz="2100" dirty="0">
              <a:effectLst/>
              <a:ea typeface="Calibri" panose="020F0502020204030204" pitchFamily="34" charset="0"/>
            </a:endParaRPr>
          </a:p>
          <a:p>
            <a:pPr algn="just">
              <a:lnSpc>
                <a:spcPct val="107000"/>
              </a:lnSpc>
              <a:spcAft>
                <a:spcPts val="800"/>
              </a:spcAft>
            </a:pPr>
            <a:r>
              <a:rPr lang="en-GB" sz="2100" dirty="0">
                <a:ea typeface="Calibri" panose="020F0502020204030204" pitchFamily="34" charset="0"/>
              </a:rPr>
              <a:t>Institutional arrangements:</a:t>
            </a:r>
            <a:endParaRPr lang="en-GB" sz="2100" dirty="0">
              <a:effectLst/>
              <a:ea typeface="Calibri" panose="020F0502020204030204" pitchFamily="34" charset="0"/>
            </a:endParaRPr>
          </a:p>
          <a:p>
            <a:pPr marR="60325" algn="just">
              <a:lnSpc>
                <a:spcPct val="107000"/>
              </a:lnSpc>
              <a:spcAft>
                <a:spcPts val="800"/>
              </a:spcAft>
              <a:buNone/>
            </a:pPr>
            <a:r>
              <a:rPr lang="en-US" sz="2100" dirty="0">
                <a:effectLst/>
                <a:ea typeface="Calibri" panose="020F0502020204030204" pitchFamily="34" charset="0"/>
              </a:rPr>
              <a:t>ICAC and MPF – empowered to investigate Money laundering cases in Mauritius</a:t>
            </a:r>
            <a:endParaRPr lang="en-US" sz="2100" kern="1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04406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TERRORIST FINANCING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A6E7B5FF-7714-4015-A850-D45D73E78343}"/>
              </a:ext>
            </a:extLst>
          </p:cNvPr>
          <p:cNvSpPr>
            <a:spLocks noGrp="1"/>
          </p:cNvSpPr>
          <p:nvPr>
            <p:ph idx="1"/>
          </p:nvPr>
        </p:nvSpPr>
        <p:spPr/>
        <p:txBody>
          <a:bodyPr>
            <a:normAutofit/>
          </a:bodyPr>
          <a:lstStyle/>
          <a:p>
            <a:pPr marL="177800" lvl="1" indent="0" algn="just">
              <a:spcAft>
                <a:spcPts val="600"/>
              </a:spcAft>
              <a:buNone/>
            </a:pPr>
            <a:r>
              <a:rPr lang="en-GB" sz="2100" i="1" dirty="0">
                <a:latin typeface="Times New Roman" panose="02020603050405020304" pitchFamily="18" charset="0"/>
                <a:cs typeface="Times New Roman" panose="02020603050405020304" pitchFamily="18" charset="0"/>
              </a:rPr>
              <a:t> </a:t>
            </a:r>
            <a:r>
              <a:rPr lang="en-GB" sz="2100" i="1" dirty="0">
                <a:cs typeface="Times New Roman" panose="02020603050405020304" pitchFamily="18" charset="0"/>
              </a:rPr>
              <a:t>Key Findings </a:t>
            </a:r>
          </a:p>
          <a:p>
            <a:pPr marL="982663" lvl="2" algn="just">
              <a:lnSpc>
                <a:spcPct val="150000"/>
              </a:lnSpc>
              <a:spcBef>
                <a:spcPts val="0"/>
              </a:spcBef>
            </a:pPr>
            <a:r>
              <a:rPr lang="en-GB" sz="2100" dirty="0">
                <a:cs typeface="Times New Roman" panose="02020603050405020304" pitchFamily="18" charset="0"/>
              </a:rPr>
              <a:t>There are indications that some</a:t>
            </a:r>
            <a:r>
              <a:rPr lang="en-GB" sz="2100" dirty="0">
                <a:ea typeface="Calibri" panose="020F0502020204030204" pitchFamily="34" charset="0"/>
                <a:cs typeface="Calibri" panose="020F0502020204030204" pitchFamily="34" charset="0"/>
              </a:rPr>
              <a:t> individuals were influenced by extremist ideologies and propaganda and the </a:t>
            </a:r>
            <a:r>
              <a:rPr lang="en-GB" sz="2100" b="1" dirty="0">
                <a:ea typeface="Calibri" panose="020F0502020204030204" pitchFamily="34" charset="0"/>
                <a:cs typeface="Calibri" panose="020F0502020204030204" pitchFamily="34" charset="0"/>
              </a:rPr>
              <a:t>number has slightly increased during the past years</a:t>
            </a:r>
            <a:r>
              <a:rPr lang="en-GB" sz="2100" dirty="0">
                <a:ea typeface="Calibri" panose="020F0502020204030204" pitchFamily="34" charset="0"/>
                <a:cs typeface="Calibri" panose="020F0502020204030204" pitchFamily="34" charset="0"/>
              </a:rPr>
              <a:t> </a:t>
            </a:r>
          </a:p>
          <a:p>
            <a:pPr marL="982663" lvl="2" algn="just">
              <a:lnSpc>
                <a:spcPct val="150000"/>
              </a:lnSpc>
              <a:spcBef>
                <a:spcPts val="0"/>
              </a:spcBef>
            </a:pPr>
            <a:r>
              <a:rPr lang="en-GB" sz="2100" dirty="0">
                <a:ea typeface="Calibri" panose="020F0502020204030204" pitchFamily="34" charset="0"/>
                <a:cs typeface="Calibri" panose="020F0502020204030204" pitchFamily="34" charset="0"/>
              </a:rPr>
              <a:t>Two distinct modes of TF activities were identified: </a:t>
            </a:r>
          </a:p>
          <a:p>
            <a:pPr marL="1439863" lvl="3" algn="just">
              <a:lnSpc>
                <a:spcPct val="150000"/>
              </a:lnSpc>
              <a:spcBef>
                <a:spcPts val="0"/>
              </a:spcBef>
            </a:pPr>
            <a:r>
              <a:rPr lang="en-GB" sz="2100" dirty="0">
                <a:ea typeface="Calibri" panose="020F0502020204030204" pitchFamily="34" charset="0"/>
                <a:cs typeface="Calibri" panose="020F0502020204030204" pitchFamily="34" charset="0"/>
              </a:rPr>
              <a:t>The cross-border </a:t>
            </a:r>
            <a:r>
              <a:rPr lang="en-GB" sz="2100" b="1" dirty="0">
                <a:ea typeface="Calibri" panose="020F0502020204030204" pitchFamily="34" charset="0"/>
                <a:cs typeface="Calibri" panose="020F0502020204030204" pitchFamily="34" charset="0"/>
              </a:rPr>
              <a:t>inflow of funds </a:t>
            </a:r>
            <a:r>
              <a:rPr lang="en-GB" sz="2100" dirty="0">
                <a:ea typeface="Calibri" panose="020F0502020204030204" pitchFamily="34" charset="0"/>
                <a:cs typeface="Calibri" panose="020F0502020204030204" pitchFamily="34" charset="0"/>
              </a:rPr>
              <a:t>by suspected foreign terrorist financiers to a Mauritian embracing ISIS ideologies and  </a:t>
            </a:r>
          </a:p>
          <a:p>
            <a:pPr marL="1439863" lvl="3" algn="just">
              <a:lnSpc>
                <a:spcPct val="150000"/>
              </a:lnSpc>
              <a:spcBef>
                <a:spcPts val="0"/>
              </a:spcBef>
            </a:pPr>
            <a:r>
              <a:rPr lang="en-GB" sz="2100" dirty="0">
                <a:ea typeface="Calibri" panose="020F0502020204030204" pitchFamily="34" charset="0"/>
                <a:cs typeface="Calibri" panose="020F0502020204030204" pitchFamily="34" charset="0"/>
              </a:rPr>
              <a:t>Raising and </a:t>
            </a:r>
            <a:r>
              <a:rPr lang="en-GB" sz="2100" b="1" dirty="0">
                <a:ea typeface="Calibri" panose="020F0502020204030204" pitchFamily="34" charset="0"/>
                <a:cs typeface="Calibri" panose="020F0502020204030204" pitchFamily="34" charset="0"/>
              </a:rPr>
              <a:t>outward movement of funds </a:t>
            </a:r>
            <a:r>
              <a:rPr lang="en-GB" sz="2100" dirty="0">
                <a:ea typeface="Calibri" panose="020F0502020204030204" pitchFamily="34" charset="0"/>
                <a:cs typeface="Calibri" panose="020F0502020204030204" pitchFamily="34" charset="0"/>
              </a:rPr>
              <a:t>to support Foreign Terrorist Fighters (FTF) through locals, and foreign intermediaries identified as terrorist financiers.  </a:t>
            </a:r>
            <a:endParaRPr lang="en-GB" sz="2100" dirty="0">
              <a:cs typeface="Times New Roman" panose="02020603050405020304" pitchFamily="18" charset="0"/>
            </a:endParaRPr>
          </a:p>
          <a:p>
            <a:pPr marL="0" indent="0">
              <a:buNone/>
            </a:pPr>
            <a:endParaRPr lang="aa-ET" sz="2100" dirty="0"/>
          </a:p>
        </p:txBody>
      </p:sp>
    </p:spTree>
    <p:extLst>
      <p:ext uri="{BB962C8B-B14F-4D97-AF65-F5344CB8AC3E}">
        <p14:creationId xmlns:p14="http://schemas.microsoft.com/office/powerpoint/2010/main" val="4017646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TERRORIST FINANCING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A6E7B5FF-7714-4015-A850-D45D73E78343}"/>
              </a:ext>
            </a:extLst>
          </p:cNvPr>
          <p:cNvSpPr>
            <a:spLocks noGrp="1"/>
          </p:cNvSpPr>
          <p:nvPr>
            <p:ph idx="1"/>
          </p:nvPr>
        </p:nvSpPr>
        <p:spPr>
          <a:xfrm>
            <a:off x="838200" y="1690688"/>
            <a:ext cx="10515600" cy="5167312"/>
          </a:xfrm>
        </p:spPr>
        <p:txBody>
          <a:bodyPr>
            <a:noAutofit/>
          </a:bodyPr>
          <a:lstStyle/>
          <a:p>
            <a:pPr marL="177800" lvl="1" indent="0" algn="just">
              <a:spcAft>
                <a:spcPts val="600"/>
              </a:spcAft>
              <a:buNone/>
            </a:pPr>
            <a:r>
              <a:rPr lang="en-GB" sz="2100" i="1" dirty="0">
                <a:cs typeface="Times New Roman" panose="02020603050405020304" pitchFamily="18" charset="0"/>
              </a:rPr>
              <a:t> Key Findings </a:t>
            </a:r>
          </a:p>
          <a:p>
            <a:pPr marL="982663" lvl="2" algn="just">
              <a:lnSpc>
                <a:spcPct val="150000"/>
              </a:lnSpc>
              <a:spcBef>
                <a:spcPts val="0"/>
              </a:spcBef>
            </a:pPr>
            <a:r>
              <a:rPr lang="en-GB" sz="2100" dirty="0">
                <a:ea typeface="Calibri" panose="020F0502020204030204" pitchFamily="34" charset="0"/>
                <a:cs typeface="Calibri" panose="020F0502020204030204" pitchFamily="34" charset="0"/>
              </a:rPr>
              <a:t>The sources of suspected terrorist funds transferred to Mauritius to support individuals with ISIS ideologies were not traced;</a:t>
            </a:r>
          </a:p>
          <a:p>
            <a:pPr marL="982663" lvl="2" algn="just">
              <a:lnSpc>
                <a:spcPct val="150000"/>
              </a:lnSpc>
              <a:spcBef>
                <a:spcPts val="0"/>
              </a:spcBef>
            </a:pPr>
            <a:r>
              <a:rPr lang="en-GB" sz="2100" dirty="0">
                <a:ea typeface="Calibri" panose="020F0502020204030204" pitchFamily="34" charset="0"/>
                <a:cs typeface="Calibri" panose="020F0502020204030204" pitchFamily="34" charset="0"/>
              </a:rPr>
              <a:t>The method of raising terrorist funds transferred to Mauritius  is not traced; </a:t>
            </a:r>
          </a:p>
          <a:p>
            <a:pPr marL="982663" lvl="2" algn="just">
              <a:lnSpc>
                <a:spcPct val="150000"/>
              </a:lnSpc>
              <a:spcBef>
                <a:spcPts val="0"/>
              </a:spcBef>
            </a:pPr>
            <a:r>
              <a:rPr lang="en-GB" sz="2100" dirty="0">
                <a:ea typeface="Calibri" panose="020F0502020204030204" pitchFamily="34" charset="0"/>
                <a:cs typeface="Calibri" panose="020F0502020204030204" pitchFamily="34" charset="0"/>
              </a:rPr>
              <a:t>The sources of funds transferred from Mauritius for suspected TF purposes were salaries, pensions and donations (Wittingly and Unwittingly);  </a:t>
            </a:r>
          </a:p>
          <a:p>
            <a:pPr marL="982663" lvl="2" algn="just">
              <a:lnSpc>
                <a:spcPct val="150000"/>
              </a:lnSpc>
              <a:spcBef>
                <a:spcPts val="0"/>
              </a:spcBef>
            </a:pPr>
            <a:r>
              <a:rPr lang="en-GB" sz="2100" dirty="0">
                <a:ea typeface="Calibri" panose="020F0502020204030204" pitchFamily="34" charset="0"/>
                <a:cs typeface="Calibri" panose="020F0502020204030204" pitchFamily="34" charset="0"/>
              </a:rPr>
              <a:t>Use of technology for raising fund for outward financing: Social Media and crowdfunding were confirmed; Use of virtual asset </a:t>
            </a:r>
          </a:p>
          <a:p>
            <a:pPr marL="982663" lvl="2" algn="just">
              <a:lnSpc>
                <a:spcPct val="150000"/>
              </a:lnSpc>
              <a:spcBef>
                <a:spcPts val="0"/>
              </a:spcBef>
            </a:pPr>
            <a:r>
              <a:rPr lang="en-GB" sz="2100" dirty="0">
                <a:ea typeface="Calibri" panose="020F0502020204030204" pitchFamily="34" charset="0"/>
                <a:cs typeface="Calibri" panose="020F0502020204030204" pitchFamily="34" charset="0"/>
              </a:rPr>
              <a:t>Channels used for transferring funds:</a:t>
            </a:r>
          </a:p>
          <a:p>
            <a:pPr marL="1439863" lvl="3" algn="just">
              <a:lnSpc>
                <a:spcPct val="150000"/>
              </a:lnSpc>
              <a:spcBef>
                <a:spcPts val="0"/>
              </a:spcBef>
            </a:pPr>
            <a:r>
              <a:rPr lang="en-GB" sz="2100" dirty="0">
                <a:ea typeface="Calibri" panose="020F0502020204030204" pitchFamily="34" charset="0"/>
                <a:cs typeface="Calibri" panose="020F0502020204030204" pitchFamily="34" charset="0"/>
              </a:rPr>
              <a:t>Incoming terrorist funds: Money Value Transfer services (MVTS)</a:t>
            </a:r>
          </a:p>
          <a:p>
            <a:pPr marL="1439863" lvl="3" algn="just">
              <a:lnSpc>
                <a:spcPct val="150000"/>
              </a:lnSpc>
              <a:spcBef>
                <a:spcPts val="0"/>
              </a:spcBef>
            </a:pPr>
            <a:r>
              <a:rPr lang="en-GB" sz="2100" dirty="0">
                <a:ea typeface="Calibri" panose="020F0502020204030204" pitchFamily="34" charset="0"/>
                <a:cs typeface="Calibri" panose="020F0502020204030204" pitchFamily="34" charset="0"/>
              </a:rPr>
              <a:t>Outgoing terrorist funds: wire transfers and MVTS</a:t>
            </a:r>
          </a:p>
          <a:p>
            <a:pPr marL="1128713" lvl="3" indent="0" algn="just">
              <a:buNone/>
            </a:pPr>
            <a:endParaRPr lang="en-GB" sz="2100" dirty="0">
              <a:ea typeface="Calibri" panose="020F0502020204030204" pitchFamily="34" charset="0"/>
              <a:cs typeface="Calibri" panose="020F0502020204030204" pitchFamily="34" charset="0"/>
            </a:endParaRPr>
          </a:p>
          <a:p>
            <a:pPr marL="982663" lvl="2" algn="just">
              <a:lnSpc>
                <a:spcPct val="150000"/>
              </a:lnSpc>
              <a:spcBef>
                <a:spcPts val="0"/>
              </a:spcBef>
            </a:pPr>
            <a:endParaRPr lang="en-GB" sz="2100" dirty="0">
              <a:ea typeface="Calibri" panose="020F0502020204030204" pitchFamily="34" charset="0"/>
              <a:cs typeface="Calibri" panose="020F0502020204030204" pitchFamily="34" charset="0"/>
            </a:endParaRPr>
          </a:p>
          <a:p>
            <a:pPr marL="754063" lvl="2" indent="0" algn="just">
              <a:spcBef>
                <a:spcPts val="0"/>
              </a:spcBef>
              <a:buNone/>
            </a:pPr>
            <a:endParaRPr lang="en-GB" sz="2100" dirty="0">
              <a:cs typeface="Times New Roman" panose="02020603050405020304" pitchFamily="18" charset="0"/>
            </a:endParaRPr>
          </a:p>
          <a:p>
            <a:pPr marL="0" indent="0">
              <a:buNone/>
            </a:pPr>
            <a:endParaRPr lang="aa-ET" sz="2100" dirty="0"/>
          </a:p>
        </p:txBody>
      </p:sp>
    </p:spTree>
    <p:extLst>
      <p:ext uri="{BB962C8B-B14F-4D97-AF65-F5344CB8AC3E}">
        <p14:creationId xmlns:p14="http://schemas.microsoft.com/office/powerpoint/2010/main" val="53042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2F677-E07F-6BF6-984B-C86C8274B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2B7F0-3322-8051-F3F5-3FC37F959195}"/>
              </a:ext>
            </a:extLst>
          </p:cNvPr>
          <p:cNvSpPr>
            <a:spLocks noGrp="1"/>
          </p:cNvSpPr>
          <p:nvPr>
            <p:ph type="title"/>
          </p:nvPr>
        </p:nvSpPr>
        <p:spPr>
          <a:xfrm>
            <a:off x="0" y="38100"/>
            <a:ext cx="12192000" cy="1325563"/>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TERRORIST FINANCING THREAT</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6" name="Content Placeholder 5">
            <a:extLst>
              <a:ext uri="{FF2B5EF4-FFF2-40B4-BE49-F238E27FC236}">
                <a16:creationId xmlns:a16="http://schemas.microsoft.com/office/drawing/2014/main" id="{2A639F2F-EDA3-B16D-2F23-7081C69DC721}"/>
              </a:ext>
            </a:extLst>
          </p:cNvPr>
          <p:cNvSpPr>
            <a:spLocks noGrp="1"/>
          </p:cNvSpPr>
          <p:nvPr>
            <p:ph idx="1"/>
          </p:nvPr>
        </p:nvSpPr>
        <p:spPr/>
        <p:txBody>
          <a:bodyPr>
            <a:normAutofit/>
          </a:bodyPr>
          <a:lstStyle/>
          <a:p>
            <a:pPr marL="177800" lvl="1" indent="0" algn="just">
              <a:spcAft>
                <a:spcPts val="600"/>
              </a:spcAft>
              <a:buNone/>
            </a:pPr>
            <a:endParaRPr lang="en-GB" sz="2300" dirty="0">
              <a:latin typeface="Times New Roman" panose="02020603050405020304" pitchFamily="18" charset="0"/>
              <a:cs typeface="Times New Roman" panose="02020603050405020304" pitchFamily="18" charset="0"/>
            </a:endParaRPr>
          </a:p>
          <a:p>
            <a:r>
              <a:rPr lang="en-US" dirty="0">
                <a:solidFill>
                  <a:schemeClr val="accent6"/>
                </a:solidFill>
              </a:rPr>
              <a:t>National Terrorism Financing Threat rating: </a:t>
            </a:r>
            <a:r>
              <a:rPr lang="en-US" sz="3200" b="1" dirty="0">
                <a:solidFill>
                  <a:schemeClr val="accent6"/>
                </a:solidFill>
              </a:rPr>
              <a:t>MEDIUM-LOW</a:t>
            </a:r>
            <a:endParaRPr lang="en-US" b="1" dirty="0">
              <a:solidFill>
                <a:schemeClr val="accent6"/>
              </a:solidFill>
            </a:endParaRPr>
          </a:p>
        </p:txBody>
      </p:sp>
    </p:spTree>
    <p:extLst>
      <p:ext uri="{BB962C8B-B14F-4D97-AF65-F5344CB8AC3E}">
        <p14:creationId xmlns:p14="http://schemas.microsoft.com/office/powerpoint/2010/main" val="242888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344229" y="0"/>
            <a:ext cx="4847771" cy="6858000"/>
            <a:chOff x="5646056" y="0"/>
            <a:chExt cx="5428344" cy="6858000"/>
          </a:xfrm>
        </p:grpSpPr>
        <p:sp>
          <p:nvSpPr>
            <p:cNvPr id="14" name="Rectangle 13"/>
            <p:cNvSpPr/>
            <p:nvPr/>
          </p:nvSpPr>
          <p:spPr>
            <a:xfrm>
              <a:off x="5650165" y="101600"/>
              <a:ext cx="5424235"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5646056" y="6749142"/>
              <a:ext cx="5428343" cy="108857"/>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9" name="Rectangle 8">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a:off x="7358743" y="3831771"/>
            <a:ext cx="4833257" cy="292462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solidFill>
                  <a:prstClr val="white"/>
                </a:solidFill>
                <a:latin typeface="Bell MT" panose="02020503060305020303" pitchFamily="18" charset="0"/>
              </a:rPr>
              <a:t>ML NATIONAL VULNERABILITY</a:t>
            </a:r>
            <a:endParaRPr lang="en-US" sz="3200" dirty="0">
              <a:solidFill>
                <a:prstClr val="white"/>
              </a:solidFill>
            </a:endParaRPr>
          </a:p>
        </p:txBody>
      </p:sp>
      <p:pic>
        <p:nvPicPr>
          <p:cNvPr id="2" name="Picture 1"/>
          <p:cNvPicPr>
            <a:picLocks noChangeAspect="1"/>
          </p:cNvPicPr>
          <p:nvPr/>
        </p:nvPicPr>
        <p:blipFill>
          <a:blip r:embed="rId2"/>
          <a:stretch>
            <a:fillRect/>
          </a:stretch>
        </p:blipFill>
        <p:spPr>
          <a:xfrm>
            <a:off x="7285685" y="0"/>
            <a:ext cx="4298053" cy="3792041"/>
          </a:xfrm>
          <a:prstGeom prst="rect">
            <a:avLst/>
          </a:prstGeom>
        </p:spPr>
      </p:pic>
      <p:sp>
        <p:nvSpPr>
          <p:cNvPr id="10" name="TextBox 9"/>
          <p:cNvSpPr txBox="1"/>
          <p:nvPr/>
        </p:nvSpPr>
        <p:spPr>
          <a:xfrm>
            <a:off x="1213650" y="2399125"/>
            <a:ext cx="5214044" cy="1661993"/>
          </a:xfrm>
          <a:prstGeom prst="rect">
            <a:avLst/>
          </a:prstGeom>
          <a:noFill/>
        </p:spPr>
        <p:txBody>
          <a:bodyPr wrap="square" rtlCol="0">
            <a:spAutoFit/>
          </a:bodyPr>
          <a:lstStyle/>
          <a:p>
            <a:pPr algn="ctr"/>
            <a:r>
              <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Mrs Preeya Raghoonundun </a:t>
            </a:r>
          </a:p>
          <a:p>
            <a:pPr algn="ctr"/>
            <a:endParaRPr lang="en-GB" sz="2000" b="1" dirty="0">
              <a:solidFill>
                <a:prstClr val="white">
                  <a:lumMod val="50000"/>
                </a:prstClr>
              </a:solidFill>
              <a:latin typeface="Bell MT" panose="02020503060305020303" pitchFamily="18" charset="0"/>
            </a:endParaRPr>
          </a:p>
          <a:p>
            <a:pPr algn="ctr"/>
            <a:r>
              <a:rPr lang="en-GB" sz="2000" b="1" dirty="0">
                <a:solidFill>
                  <a:prstClr val="white">
                    <a:lumMod val="50000"/>
                  </a:prstClr>
                </a:solidFill>
                <a:latin typeface="Bell MT" panose="02020503060305020303" pitchFamily="18" charset="0"/>
              </a:rPr>
              <a:t>Team Leader</a:t>
            </a:r>
          </a:p>
          <a:p>
            <a:pPr algn="ctr"/>
            <a:r>
              <a:rPr lang="en-GB" sz="2000" b="1" dirty="0">
                <a:solidFill>
                  <a:prstClr val="white">
                    <a:lumMod val="50000"/>
                  </a:prstClr>
                </a:solidFill>
                <a:latin typeface="Bell MT" panose="02020503060305020303" pitchFamily="18" charset="0"/>
              </a:rPr>
              <a:t>National Vulnerability Assessment Team</a:t>
            </a:r>
            <a:endParaRPr lang="en-US" sz="2000" b="1" dirty="0">
              <a:solidFill>
                <a:prstClr val="white">
                  <a:lumMod val="50000"/>
                </a:prstClr>
              </a:solidFill>
              <a:latin typeface="Bell MT" panose="02020503060305020303" pitchFamily="18" charset="0"/>
            </a:endParaRPr>
          </a:p>
          <a:p>
            <a:endParaRPr lang="en-GB" dirty="0">
              <a:solidFill>
                <a:prstClr val="black"/>
              </a:solidFill>
            </a:endParaRPr>
          </a:p>
        </p:txBody>
      </p:sp>
    </p:spTree>
    <p:extLst>
      <p:ext uri="{BB962C8B-B14F-4D97-AF65-F5344CB8AC3E}">
        <p14:creationId xmlns:p14="http://schemas.microsoft.com/office/powerpoint/2010/main" val="154455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19D0D-AF51-5E4E-E7E8-68D733F17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B1C20-B1D5-D852-5009-F311C11CBA6B}"/>
              </a:ext>
            </a:extLst>
          </p:cNvPr>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gn="ctr">
              <a:lnSpc>
                <a:spcPct val="107000"/>
              </a:lnSpc>
              <a:spcAft>
                <a:spcPts val="800"/>
              </a:spcAft>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ML VULNERABILITY</a:t>
            </a:r>
          </a:p>
        </p:txBody>
      </p:sp>
      <p:pic>
        <p:nvPicPr>
          <p:cNvPr id="3" name="Picture 2">
            <a:extLst>
              <a:ext uri="{FF2B5EF4-FFF2-40B4-BE49-F238E27FC236}">
                <a16:creationId xmlns:a16="http://schemas.microsoft.com/office/drawing/2014/main" id="{59605840-6DA2-A25C-02BF-0A50831033C2}"/>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3348842" y="1617203"/>
            <a:ext cx="4617317" cy="4804508"/>
          </a:xfrm>
          <a:prstGeom prst="rect">
            <a:avLst/>
          </a:prstGeom>
        </p:spPr>
      </p:pic>
      <p:grpSp>
        <p:nvGrpSpPr>
          <p:cNvPr id="4" name="Group 3">
            <a:extLst>
              <a:ext uri="{FF2B5EF4-FFF2-40B4-BE49-F238E27FC236}">
                <a16:creationId xmlns:a16="http://schemas.microsoft.com/office/drawing/2014/main" id="{ED900568-4E52-2F5F-E3DD-A85580CBB827}"/>
              </a:ext>
            </a:extLst>
          </p:cNvPr>
          <p:cNvGrpSpPr/>
          <p:nvPr/>
        </p:nvGrpSpPr>
        <p:grpSpPr>
          <a:xfrm>
            <a:off x="1765758" y="1552095"/>
            <a:ext cx="1751639" cy="1692440"/>
            <a:chOff x="8700591" y="3616623"/>
            <a:chExt cx="1751639" cy="1692440"/>
          </a:xfrm>
        </p:grpSpPr>
        <p:pic>
          <p:nvPicPr>
            <p:cNvPr id="6" name="Picture 5">
              <a:extLst>
                <a:ext uri="{FF2B5EF4-FFF2-40B4-BE49-F238E27FC236}">
                  <a16:creationId xmlns:a16="http://schemas.microsoft.com/office/drawing/2014/main" id="{46A46DDF-6587-480E-810C-9D41BD31A75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492" b="99636" l="36000" r="65091">
                          <a14:foregroundMark x1="51455" y1="97632" x2="51455" y2="97632"/>
                          <a14:foregroundMark x1="50909" y1="99636" x2="50909" y2="99636"/>
                          <a14:foregroundMark x1="64182" y1="86521" x2="64182" y2="86521"/>
                          <a14:foregroundMark x1="38364" y1="86703" x2="38364" y2="86703"/>
                          <a14:foregroundMark x1="37455" y1="85246" x2="37455" y2="85246"/>
                          <a14:foregroundMark x1="36000" y1="85792" x2="36000" y2="85792"/>
                          <a14:foregroundMark x1="65091" y1="84335" x2="65091" y2="84335"/>
                        </a14:backgroundRemoval>
                      </a14:imgEffect>
                    </a14:imgLayer>
                  </a14:imgProps>
                </a:ext>
              </a:extLst>
            </a:blip>
            <a:srcRect l="34073" t="67267" r="32111"/>
            <a:stretch/>
          </p:blipFill>
          <p:spPr>
            <a:xfrm>
              <a:off x="8700591" y="3616623"/>
              <a:ext cx="1751639" cy="1692440"/>
            </a:xfrm>
            <a:prstGeom prst="rect">
              <a:avLst/>
            </a:prstGeom>
          </p:spPr>
        </p:pic>
        <p:sp>
          <p:nvSpPr>
            <p:cNvPr id="7" name="TextBox 6">
              <a:extLst>
                <a:ext uri="{FF2B5EF4-FFF2-40B4-BE49-F238E27FC236}">
                  <a16:creationId xmlns:a16="http://schemas.microsoft.com/office/drawing/2014/main" id="{2FCAF31E-9D5B-4532-FE47-6A31C90CAFCE}"/>
                </a:ext>
              </a:extLst>
            </p:cNvPr>
            <p:cNvSpPr txBox="1"/>
            <p:nvPr/>
          </p:nvSpPr>
          <p:spPr>
            <a:xfrm>
              <a:off x="9142495" y="4387813"/>
              <a:ext cx="1160041" cy="369332"/>
            </a:xfrm>
            <a:prstGeom prst="rect">
              <a:avLst/>
            </a:prstGeom>
            <a:noFill/>
          </p:spPr>
          <p:txBody>
            <a:bodyPr wrap="square" rtlCol="0">
              <a:spAutoFit/>
            </a:bodyPr>
            <a:lstStyle/>
            <a:p>
              <a:r>
                <a:rPr lang="en-US" b="1" dirty="0"/>
                <a:t>DRUGS</a:t>
              </a:r>
              <a:endParaRPr lang="en-MU" b="1" dirty="0"/>
            </a:p>
          </p:txBody>
        </p:sp>
      </p:grpSp>
      <p:pic>
        <p:nvPicPr>
          <p:cNvPr id="50" name="Picture 49">
            <a:extLst>
              <a:ext uri="{FF2B5EF4-FFF2-40B4-BE49-F238E27FC236}">
                <a16:creationId xmlns:a16="http://schemas.microsoft.com/office/drawing/2014/main" id="{DCF0C625-0DA4-D81C-4FFA-BCA725EB0BFD}"/>
              </a:ext>
            </a:extLst>
          </p:cNvPr>
          <p:cNvPicPr>
            <a:picLocks noChangeAspect="1"/>
          </p:cNvPicPr>
          <p:nvPr/>
        </p:nvPicPr>
        <p:blipFill>
          <a:blip r:embed="rId7">
            <a:clrChange>
              <a:clrFrom>
                <a:srgbClr val="FFFFFF"/>
              </a:clrFrom>
              <a:clrTo>
                <a:srgbClr val="FFFFFF">
                  <a:alpha val="0"/>
                </a:srgbClr>
              </a:clrTo>
            </a:clrChange>
          </a:blip>
          <a:srcRect l="3164" t="9910" r="3164" b="7969"/>
          <a:stretch/>
        </p:blipFill>
        <p:spPr>
          <a:xfrm rot="17003496">
            <a:off x="3877577" y="4701050"/>
            <a:ext cx="974894" cy="239306"/>
          </a:xfrm>
          <a:prstGeom prst="rect">
            <a:avLst/>
          </a:prstGeom>
        </p:spPr>
      </p:pic>
      <p:pic>
        <p:nvPicPr>
          <p:cNvPr id="51" name="Picture 50">
            <a:extLst>
              <a:ext uri="{FF2B5EF4-FFF2-40B4-BE49-F238E27FC236}">
                <a16:creationId xmlns:a16="http://schemas.microsoft.com/office/drawing/2014/main" id="{176C6E2F-AD1E-AB8E-E442-801828E7AEB2}"/>
              </a:ext>
            </a:extLst>
          </p:cNvPr>
          <p:cNvPicPr>
            <a:picLocks noChangeAspect="1"/>
          </p:cNvPicPr>
          <p:nvPr/>
        </p:nvPicPr>
        <p:blipFill>
          <a:blip r:embed="rId7">
            <a:clrChange>
              <a:clrFrom>
                <a:srgbClr val="FFFFFF"/>
              </a:clrFrom>
              <a:clrTo>
                <a:srgbClr val="FFFFFF">
                  <a:alpha val="0"/>
                </a:srgbClr>
              </a:clrTo>
            </a:clrChange>
          </a:blip>
          <a:srcRect l="3164" t="9910" r="3164" b="7969"/>
          <a:stretch/>
        </p:blipFill>
        <p:spPr>
          <a:xfrm rot="18050059">
            <a:off x="6446231" y="4720544"/>
            <a:ext cx="1316172" cy="323079"/>
          </a:xfrm>
          <a:prstGeom prst="rect">
            <a:avLst/>
          </a:prstGeom>
        </p:spPr>
      </p:pic>
      <p:pic>
        <p:nvPicPr>
          <p:cNvPr id="52" name="Picture 51">
            <a:extLst>
              <a:ext uri="{FF2B5EF4-FFF2-40B4-BE49-F238E27FC236}">
                <a16:creationId xmlns:a16="http://schemas.microsoft.com/office/drawing/2014/main" id="{D7042F9C-61B6-A5BB-7D1D-AE933DF37959}"/>
              </a:ext>
            </a:extLst>
          </p:cNvPr>
          <p:cNvPicPr>
            <a:picLocks noChangeAspect="1"/>
          </p:cNvPicPr>
          <p:nvPr/>
        </p:nvPicPr>
        <p:blipFill>
          <a:blip r:embed="rId7">
            <a:clrChange>
              <a:clrFrom>
                <a:srgbClr val="FFFFFF"/>
              </a:clrFrom>
              <a:clrTo>
                <a:srgbClr val="FFFFFF">
                  <a:alpha val="0"/>
                </a:srgbClr>
              </a:clrTo>
            </a:clrChange>
          </a:blip>
          <a:srcRect l="3164" t="9910" r="3164" b="7969"/>
          <a:stretch/>
        </p:blipFill>
        <p:spPr>
          <a:xfrm rot="14209399">
            <a:off x="6252100" y="2263863"/>
            <a:ext cx="974894" cy="239306"/>
          </a:xfrm>
          <a:prstGeom prst="rect">
            <a:avLst/>
          </a:prstGeom>
        </p:spPr>
      </p:pic>
      <p:pic>
        <p:nvPicPr>
          <p:cNvPr id="53" name="Picture 52">
            <a:extLst>
              <a:ext uri="{FF2B5EF4-FFF2-40B4-BE49-F238E27FC236}">
                <a16:creationId xmlns:a16="http://schemas.microsoft.com/office/drawing/2014/main" id="{B3500AC9-A82D-A301-7327-88CC2E6D09F8}"/>
              </a:ext>
            </a:extLst>
          </p:cNvPr>
          <p:cNvPicPr>
            <a:picLocks noChangeAspect="1"/>
          </p:cNvPicPr>
          <p:nvPr/>
        </p:nvPicPr>
        <p:blipFill>
          <a:blip r:embed="rId7">
            <a:clrChange>
              <a:clrFrom>
                <a:srgbClr val="FFFFFF"/>
              </a:clrFrom>
              <a:clrTo>
                <a:srgbClr val="FFFFFF">
                  <a:alpha val="0"/>
                </a:srgbClr>
              </a:clrTo>
            </a:clrChange>
          </a:blip>
          <a:srcRect l="3164" t="9910" r="3164" b="7969"/>
          <a:stretch/>
        </p:blipFill>
        <p:spPr>
          <a:xfrm rot="19559541">
            <a:off x="4688728" y="3280516"/>
            <a:ext cx="974894" cy="239306"/>
          </a:xfrm>
          <a:prstGeom prst="rect">
            <a:avLst/>
          </a:prstGeom>
        </p:spPr>
      </p:pic>
      <p:pic>
        <p:nvPicPr>
          <p:cNvPr id="54" name="Picture 4" descr="Black Chain Vector Art, Icons, and Graphics for Free Download">
            <a:extLst>
              <a:ext uri="{FF2B5EF4-FFF2-40B4-BE49-F238E27FC236}">
                <a16:creationId xmlns:a16="http://schemas.microsoft.com/office/drawing/2014/main" id="{82B37EB7-7CB7-A943-29DA-C63A65CB36A6}"/>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45240">
            <a:off x="6911452" y="2921298"/>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Black Chain Vector Art, Icons, and Graphics for Free Download">
            <a:extLst>
              <a:ext uri="{FF2B5EF4-FFF2-40B4-BE49-F238E27FC236}">
                <a16:creationId xmlns:a16="http://schemas.microsoft.com/office/drawing/2014/main" id="{FE10395A-73A9-118A-E69A-DA17D40DCFB6}"/>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59319">
            <a:off x="7275163" y="3653179"/>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9F36529-C081-3337-4681-8DD44735C4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492" b="99636" l="36000" r="65091">
                        <a14:foregroundMark x1="51455" y1="97632" x2="51455" y2="97632"/>
                        <a14:foregroundMark x1="50909" y1="99636" x2="50909" y2="99636"/>
                        <a14:foregroundMark x1="64182" y1="86521" x2="64182" y2="86521"/>
                        <a14:foregroundMark x1="38364" y1="86703" x2="38364" y2="86703"/>
                        <a14:foregroundMark x1="37455" y1="85246" x2="37455" y2="85246"/>
                        <a14:foregroundMark x1="36000" y1="85792" x2="36000" y2="85792"/>
                        <a14:foregroundMark x1="65091" y1="84335" x2="65091" y2="84335"/>
                      </a14:backgroundRemoval>
                    </a14:imgEffect>
                  </a14:imgLayer>
                </a14:imgProps>
              </a:ext>
            </a:extLst>
          </a:blip>
          <a:srcRect l="34073" t="67267" r="32111"/>
          <a:stretch/>
        </p:blipFill>
        <p:spPr>
          <a:xfrm>
            <a:off x="3443720" y="3141863"/>
            <a:ext cx="409875" cy="396023"/>
          </a:xfrm>
          <a:prstGeom prst="rect">
            <a:avLst/>
          </a:prstGeom>
        </p:spPr>
      </p:pic>
      <p:pic>
        <p:nvPicPr>
          <p:cNvPr id="9" name="Picture 8">
            <a:extLst>
              <a:ext uri="{FF2B5EF4-FFF2-40B4-BE49-F238E27FC236}">
                <a16:creationId xmlns:a16="http://schemas.microsoft.com/office/drawing/2014/main" id="{0C1699B2-8B4B-1D21-A102-51B6E00E7F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492" b="99636" l="36000" r="65091">
                        <a14:foregroundMark x1="51455" y1="97632" x2="51455" y2="97632"/>
                        <a14:foregroundMark x1="50909" y1="99636" x2="50909" y2="99636"/>
                        <a14:foregroundMark x1="64182" y1="86521" x2="64182" y2="86521"/>
                        <a14:foregroundMark x1="38364" y1="86703" x2="38364" y2="86703"/>
                        <a14:foregroundMark x1="37455" y1="85246" x2="37455" y2="85246"/>
                        <a14:foregroundMark x1="36000" y1="85792" x2="36000" y2="85792"/>
                        <a14:foregroundMark x1="65091" y1="84335" x2="65091" y2="84335"/>
                      </a14:backgroundRemoval>
                    </a14:imgEffect>
                  </a14:imgLayer>
                </a14:imgProps>
              </a:ext>
            </a:extLst>
          </a:blip>
          <a:srcRect l="34073" t="67267" r="32111"/>
          <a:stretch/>
        </p:blipFill>
        <p:spPr>
          <a:xfrm>
            <a:off x="4090079" y="3737383"/>
            <a:ext cx="325617" cy="314613"/>
          </a:xfrm>
          <a:prstGeom prst="rect">
            <a:avLst/>
          </a:prstGeom>
        </p:spPr>
      </p:pic>
      <p:pic>
        <p:nvPicPr>
          <p:cNvPr id="10" name="Picture 9">
            <a:extLst>
              <a:ext uri="{FF2B5EF4-FFF2-40B4-BE49-F238E27FC236}">
                <a16:creationId xmlns:a16="http://schemas.microsoft.com/office/drawing/2014/main" id="{3BB206C7-1066-4D26-499A-B8C9E44DDF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0492" b="99636" l="36000" r="65091">
                        <a14:foregroundMark x1="51455" y1="97632" x2="51455" y2="97632"/>
                        <a14:foregroundMark x1="50909" y1="99636" x2="50909" y2="99636"/>
                        <a14:foregroundMark x1="64182" y1="86521" x2="64182" y2="86521"/>
                        <a14:foregroundMark x1="38364" y1="86703" x2="38364" y2="86703"/>
                        <a14:foregroundMark x1="37455" y1="85246" x2="37455" y2="85246"/>
                        <a14:foregroundMark x1="36000" y1="85792" x2="36000" y2="85792"/>
                        <a14:foregroundMark x1="65091" y1="84335" x2="65091" y2="84335"/>
                      </a14:backgroundRemoval>
                    </a14:imgEffect>
                  </a14:imgLayer>
                </a14:imgProps>
              </a:ext>
            </a:extLst>
          </a:blip>
          <a:srcRect l="34073" t="67267" r="32111"/>
          <a:stretch/>
        </p:blipFill>
        <p:spPr>
          <a:xfrm>
            <a:off x="4725249" y="4241542"/>
            <a:ext cx="312734" cy="302165"/>
          </a:xfrm>
          <a:prstGeom prst="rect">
            <a:avLst/>
          </a:prstGeom>
        </p:spPr>
      </p:pic>
      <p:grpSp>
        <p:nvGrpSpPr>
          <p:cNvPr id="11" name="Group 10">
            <a:extLst>
              <a:ext uri="{FF2B5EF4-FFF2-40B4-BE49-F238E27FC236}">
                <a16:creationId xmlns:a16="http://schemas.microsoft.com/office/drawing/2014/main" id="{4095FB77-CFB7-CC4D-35B0-A9B7740B1BEC}"/>
              </a:ext>
            </a:extLst>
          </p:cNvPr>
          <p:cNvGrpSpPr/>
          <p:nvPr/>
        </p:nvGrpSpPr>
        <p:grpSpPr>
          <a:xfrm>
            <a:off x="491711" y="4692833"/>
            <a:ext cx="1552735" cy="1592740"/>
            <a:chOff x="7947658" y="1982445"/>
            <a:chExt cx="1552735" cy="1592740"/>
          </a:xfrm>
        </p:grpSpPr>
        <p:pic>
          <p:nvPicPr>
            <p:cNvPr id="12" name="Picture 11">
              <a:extLst>
                <a:ext uri="{FF2B5EF4-FFF2-40B4-BE49-F238E27FC236}">
                  <a16:creationId xmlns:a16="http://schemas.microsoft.com/office/drawing/2014/main" id="{9EDD37D4-789D-52A6-B04C-D8ACEBAE8940}"/>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36612" b="63388" l="37455" r="64182">
                          <a14:foregroundMark x1="52000" y1="37341" x2="52000" y2="37341"/>
                          <a14:foregroundMark x1="64182" y1="53188" x2="63636" y2="49545"/>
                          <a14:foregroundMark x1="50545" y1="63024" x2="50545" y2="63024"/>
                          <a14:foregroundMark x1="38364" y1="48998" x2="38364" y2="48998"/>
                          <a14:foregroundMark x1="38364" y1="47359" x2="38364" y2="52277"/>
                          <a14:foregroundMark x1="49273" y1="36794" x2="53818" y2="36794"/>
                          <a14:foregroundMark x1="37455" y1="51366" x2="37455" y2="51366"/>
                        </a14:backgroundRemoval>
                      </a14:imgEffect>
                    </a14:imgLayer>
                  </a14:imgProps>
                </a:ext>
              </a:extLst>
            </a:blip>
            <a:srcRect l="35164" t="34408" r="32983" b="32859"/>
            <a:stretch/>
          </p:blipFill>
          <p:spPr>
            <a:xfrm>
              <a:off x="7947658" y="1982445"/>
              <a:ext cx="1552735" cy="1592740"/>
            </a:xfrm>
            <a:prstGeom prst="rect">
              <a:avLst/>
            </a:prstGeom>
          </p:spPr>
        </p:pic>
        <p:sp>
          <p:nvSpPr>
            <p:cNvPr id="13" name="TextBox 12">
              <a:extLst>
                <a:ext uri="{FF2B5EF4-FFF2-40B4-BE49-F238E27FC236}">
                  <a16:creationId xmlns:a16="http://schemas.microsoft.com/office/drawing/2014/main" id="{14EF0B90-0D77-C6CC-831F-C3C95E32B8D3}"/>
                </a:ext>
              </a:extLst>
            </p:cNvPr>
            <p:cNvSpPr txBox="1"/>
            <p:nvPr/>
          </p:nvSpPr>
          <p:spPr>
            <a:xfrm>
              <a:off x="8287386" y="2434988"/>
              <a:ext cx="931042" cy="646331"/>
            </a:xfrm>
            <a:prstGeom prst="rect">
              <a:avLst/>
            </a:prstGeom>
            <a:noFill/>
          </p:spPr>
          <p:txBody>
            <a:bodyPr wrap="square" rtlCol="0">
              <a:spAutoFit/>
            </a:bodyPr>
            <a:lstStyle/>
            <a:p>
              <a:r>
                <a:rPr lang="en-US" b="1" dirty="0">
                  <a:solidFill>
                    <a:schemeClr val="bg1"/>
                  </a:solidFill>
                </a:rPr>
                <a:t>CORRUPTION</a:t>
              </a:r>
              <a:endParaRPr lang="en-MU" b="1" dirty="0">
                <a:solidFill>
                  <a:schemeClr val="bg1"/>
                </a:solidFill>
              </a:endParaRPr>
            </a:p>
          </p:txBody>
        </p:sp>
      </p:grpSp>
      <p:pic>
        <p:nvPicPr>
          <p:cNvPr id="14" name="Picture 13">
            <a:extLst>
              <a:ext uri="{FF2B5EF4-FFF2-40B4-BE49-F238E27FC236}">
                <a16:creationId xmlns:a16="http://schemas.microsoft.com/office/drawing/2014/main" id="{42C3DECA-2447-ECD5-9B38-4449FDF747C9}"/>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36612" b="63388" l="37455" r="64182">
                        <a14:foregroundMark x1="52000" y1="37341" x2="52000" y2="37341"/>
                        <a14:foregroundMark x1="64182" y1="53188" x2="63636" y2="49545"/>
                        <a14:foregroundMark x1="50545" y1="63024" x2="50545" y2="63024"/>
                        <a14:foregroundMark x1="38364" y1="48998" x2="38364" y2="48998"/>
                        <a14:foregroundMark x1="38364" y1="47359" x2="38364" y2="52277"/>
                        <a14:foregroundMark x1="49273" y1="36794" x2="53818" y2="36794"/>
                        <a14:foregroundMark x1="37455" y1="51366" x2="37455" y2="51366"/>
                      </a14:backgroundRemoval>
                    </a14:imgEffect>
                  </a14:imgLayer>
                </a14:imgProps>
              </a:ext>
            </a:extLst>
          </a:blip>
          <a:srcRect l="35164" t="34408" r="32983" b="32859"/>
          <a:stretch/>
        </p:blipFill>
        <p:spPr>
          <a:xfrm>
            <a:off x="2263014" y="5794353"/>
            <a:ext cx="678914" cy="696406"/>
          </a:xfrm>
          <a:prstGeom prst="rect">
            <a:avLst/>
          </a:prstGeom>
        </p:spPr>
      </p:pic>
      <p:pic>
        <p:nvPicPr>
          <p:cNvPr id="15" name="Picture 14">
            <a:extLst>
              <a:ext uri="{FF2B5EF4-FFF2-40B4-BE49-F238E27FC236}">
                <a16:creationId xmlns:a16="http://schemas.microsoft.com/office/drawing/2014/main" id="{6A05D2C6-81C3-DD05-D04C-13A3F91DDF41}"/>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36612" b="63388" l="37455" r="64182">
                        <a14:foregroundMark x1="52000" y1="37341" x2="52000" y2="37341"/>
                        <a14:foregroundMark x1="64182" y1="53188" x2="63636" y2="49545"/>
                        <a14:foregroundMark x1="50545" y1="63024" x2="50545" y2="63024"/>
                        <a14:foregroundMark x1="38364" y1="48998" x2="38364" y2="48998"/>
                        <a14:foregroundMark x1="38364" y1="47359" x2="38364" y2="52277"/>
                        <a14:foregroundMark x1="49273" y1="36794" x2="53818" y2="36794"/>
                        <a14:foregroundMark x1="37455" y1="51366" x2="37455" y2="51366"/>
                      </a14:backgroundRemoval>
                    </a14:imgEffect>
                  </a14:imgLayer>
                </a14:imgProps>
              </a:ext>
            </a:extLst>
          </a:blip>
          <a:srcRect l="35164" t="34408" r="32983" b="32859"/>
          <a:stretch/>
        </p:blipFill>
        <p:spPr>
          <a:xfrm>
            <a:off x="3578427" y="6374799"/>
            <a:ext cx="343281" cy="352125"/>
          </a:xfrm>
          <a:prstGeom prst="rect">
            <a:avLst/>
          </a:prstGeom>
        </p:spPr>
      </p:pic>
      <p:pic>
        <p:nvPicPr>
          <p:cNvPr id="16" name="Picture 15">
            <a:extLst>
              <a:ext uri="{FF2B5EF4-FFF2-40B4-BE49-F238E27FC236}">
                <a16:creationId xmlns:a16="http://schemas.microsoft.com/office/drawing/2014/main" id="{F1EF9DCE-F69A-2BBF-C8C0-2C4890AC2E3F}"/>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36612" b="63388" l="37455" r="64182">
                        <a14:foregroundMark x1="52000" y1="37341" x2="52000" y2="37341"/>
                        <a14:foregroundMark x1="64182" y1="53188" x2="63636" y2="49545"/>
                        <a14:foregroundMark x1="50545" y1="63024" x2="50545" y2="63024"/>
                        <a14:foregroundMark x1="38364" y1="48998" x2="38364" y2="48998"/>
                        <a14:foregroundMark x1="38364" y1="47359" x2="38364" y2="52277"/>
                        <a14:foregroundMark x1="49273" y1="36794" x2="53818" y2="36794"/>
                        <a14:foregroundMark x1="37455" y1="51366" x2="37455" y2="51366"/>
                      </a14:backgroundRemoval>
                    </a14:imgEffect>
                  </a14:imgLayer>
                </a14:imgProps>
              </a:ext>
            </a:extLst>
          </a:blip>
          <a:srcRect l="35164" t="34408" r="32983" b="32859"/>
          <a:stretch/>
        </p:blipFill>
        <p:spPr>
          <a:xfrm>
            <a:off x="4818543" y="6254175"/>
            <a:ext cx="343280" cy="352124"/>
          </a:xfrm>
          <a:prstGeom prst="rect">
            <a:avLst/>
          </a:prstGeom>
        </p:spPr>
      </p:pic>
      <p:grpSp>
        <p:nvGrpSpPr>
          <p:cNvPr id="17" name="Group 16">
            <a:extLst>
              <a:ext uri="{FF2B5EF4-FFF2-40B4-BE49-F238E27FC236}">
                <a16:creationId xmlns:a16="http://schemas.microsoft.com/office/drawing/2014/main" id="{AE1F8144-7ED8-E130-4E8C-60017AA387FF}"/>
              </a:ext>
            </a:extLst>
          </p:cNvPr>
          <p:cNvGrpSpPr/>
          <p:nvPr/>
        </p:nvGrpSpPr>
        <p:grpSpPr>
          <a:xfrm>
            <a:off x="8933439" y="5404382"/>
            <a:ext cx="1343744" cy="1219772"/>
            <a:chOff x="2741841" y="3756661"/>
            <a:chExt cx="1343744" cy="1219772"/>
          </a:xfrm>
        </p:grpSpPr>
        <p:pic>
          <p:nvPicPr>
            <p:cNvPr id="18" name="Picture 17">
              <a:extLst>
                <a:ext uri="{FF2B5EF4-FFF2-40B4-BE49-F238E27FC236}">
                  <a16:creationId xmlns:a16="http://schemas.microsoft.com/office/drawing/2014/main" id="{00774E7A-8DD1-25D1-D46F-5119C7CFC542}"/>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35155" b="65392" l="68182" r="98364">
                          <a14:foregroundMark x1="83818" y1="35155" x2="83818" y2="35155"/>
                          <a14:foregroundMark x1="98364" y1="50455" x2="98364" y2="50455"/>
                          <a14:foregroundMark x1="68182" y1="50091" x2="68182" y2="50091"/>
                          <a14:foregroundMark x1="83455" y1="65392" x2="83455" y2="65392"/>
                        </a14:backgroundRemoval>
                      </a14:imgEffect>
                    </a14:imgLayer>
                  </a14:imgProps>
                </a:ext>
              </a:extLst>
            </a:blip>
            <a:srcRect l="66184" t="33768" b="31245"/>
            <a:stretch/>
          </p:blipFill>
          <p:spPr>
            <a:xfrm>
              <a:off x="2741841" y="3756661"/>
              <a:ext cx="1181100" cy="1219772"/>
            </a:xfrm>
            <a:prstGeom prst="rect">
              <a:avLst/>
            </a:prstGeom>
          </p:spPr>
        </p:pic>
        <p:sp>
          <p:nvSpPr>
            <p:cNvPr id="19" name="TextBox 18">
              <a:extLst>
                <a:ext uri="{FF2B5EF4-FFF2-40B4-BE49-F238E27FC236}">
                  <a16:creationId xmlns:a16="http://schemas.microsoft.com/office/drawing/2014/main" id="{1C0D2DF7-5BD4-99FE-3073-736197666CC1}"/>
                </a:ext>
              </a:extLst>
            </p:cNvPr>
            <p:cNvSpPr txBox="1"/>
            <p:nvPr/>
          </p:nvSpPr>
          <p:spPr>
            <a:xfrm>
              <a:off x="2925544" y="4144232"/>
              <a:ext cx="1160041" cy="369332"/>
            </a:xfrm>
            <a:prstGeom prst="rect">
              <a:avLst/>
            </a:prstGeom>
            <a:noFill/>
          </p:spPr>
          <p:txBody>
            <a:bodyPr wrap="square" rtlCol="0">
              <a:spAutoFit/>
            </a:bodyPr>
            <a:lstStyle/>
            <a:p>
              <a:r>
                <a:rPr lang="en-US" b="1" dirty="0">
                  <a:solidFill>
                    <a:schemeClr val="bg1"/>
                  </a:solidFill>
                </a:rPr>
                <a:t>FRAUD</a:t>
              </a:r>
              <a:endParaRPr lang="en-MU" b="1" dirty="0">
                <a:solidFill>
                  <a:schemeClr val="bg1"/>
                </a:solidFill>
              </a:endParaRPr>
            </a:p>
          </p:txBody>
        </p:sp>
      </p:grpSp>
      <p:pic>
        <p:nvPicPr>
          <p:cNvPr id="20" name="Picture 19">
            <a:extLst>
              <a:ext uri="{FF2B5EF4-FFF2-40B4-BE49-F238E27FC236}">
                <a16:creationId xmlns:a16="http://schemas.microsoft.com/office/drawing/2014/main" id="{7BEE59FD-4805-FDFB-42B9-E78A4FBCCE56}"/>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35155" b="65392" l="68182" r="98364">
                        <a14:foregroundMark x1="83818" y1="35155" x2="83818" y2="35155"/>
                        <a14:foregroundMark x1="98364" y1="50455" x2="98364" y2="50455"/>
                        <a14:foregroundMark x1="68182" y1="50091" x2="68182" y2="50091"/>
                        <a14:foregroundMark x1="83455" y1="65392" x2="83455" y2="65392"/>
                      </a14:backgroundRemoval>
                    </a14:imgEffect>
                  </a14:imgLayer>
                </a14:imgProps>
              </a:ext>
            </a:extLst>
          </a:blip>
          <a:srcRect l="66184" t="33768" b="31245"/>
          <a:stretch/>
        </p:blipFill>
        <p:spPr>
          <a:xfrm>
            <a:off x="8205553" y="5322610"/>
            <a:ext cx="454225" cy="469098"/>
          </a:xfrm>
          <a:prstGeom prst="rect">
            <a:avLst/>
          </a:prstGeom>
        </p:spPr>
      </p:pic>
      <p:pic>
        <p:nvPicPr>
          <p:cNvPr id="21" name="Picture 20">
            <a:extLst>
              <a:ext uri="{FF2B5EF4-FFF2-40B4-BE49-F238E27FC236}">
                <a16:creationId xmlns:a16="http://schemas.microsoft.com/office/drawing/2014/main" id="{EC10FC64-421C-63BF-68F1-B4B639CF1AB5}"/>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35155" b="65392" l="68182" r="98364">
                        <a14:foregroundMark x1="83818" y1="35155" x2="83818" y2="35155"/>
                        <a14:foregroundMark x1="98364" y1="50455" x2="98364" y2="50455"/>
                        <a14:foregroundMark x1="68182" y1="50091" x2="68182" y2="50091"/>
                        <a14:foregroundMark x1="83455" y1="65392" x2="83455" y2="65392"/>
                      </a14:backgroundRemoval>
                    </a14:imgEffect>
                  </a14:imgLayer>
                </a14:imgProps>
              </a:ext>
            </a:extLst>
          </a:blip>
          <a:srcRect l="66184" t="33768" b="31245"/>
          <a:stretch/>
        </p:blipFill>
        <p:spPr>
          <a:xfrm>
            <a:off x="7557882" y="5101961"/>
            <a:ext cx="371712" cy="383883"/>
          </a:xfrm>
          <a:prstGeom prst="rect">
            <a:avLst/>
          </a:prstGeom>
        </p:spPr>
      </p:pic>
      <p:pic>
        <p:nvPicPr>
          <p:cNvPr id="22" name="Picture 21">
            <a:extLst>
              <a:ext uri="{FF2B5EF4-FFF2-40B4-BE49-F238E27FC236}">
                <a16:creationId xmlns:a16="http://schemas.microsoft.com/office/drawing/2014/main" id="{63E34CAC-40A7-8D1A-C258-7A32F7258D04}"/>
              </a:ext>
            </a:extLst>
          </p:cNvPr>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4060" b="96368" l="2151" r="96667">
                        <a14:foregroundMark x1="3011" y1="4701" x2="14194" y2="15812"/>
                        <a14:foregroundMark x1="14194" y1="15812" x2="9892" y2="37607"/>
                        <a14:foregroundMark x1="6344" y1="24359" x2="23656" y2="31838"/>
                        <a14:foregroundMark x1="2258" y1="4060" x2="2258" y2="4060"/>
                        <a14:foregroundMark x1="17527" y1="20085" x2="17527" y2="20085"/>
                        <a14:foregroundMark x1="13871" y1="13034" x2="13871" y2="13034"/>
                        <a14:foregroundMark x1="8495" y1="7479" x2="11505" y2="10256"/>
                        <a14:foregroundMark x1="5054" y1="66453" x2="4516" y2="85897"/>
                        <a14:foregroundMark x1="4516" y1="85897" x2="12473" y2="92308"/>
                        <a14:foregroundMark x1="3011" y1="87607" x2="3011" y2="87607"/>
                        <a14:foregroundMark x1="5376" y1="96581" x2="5376" y2="96581"/>
                        <a14:foregroundMark x1="31720" y1="89957" x2="50645" y2="76068"/>
                        <a14:foregroundMark x1="55269" y1="81838" x2="77204" y2="93590"/>
                        <a14:foregroundMark x1="96667" y1="92521" x2="61828" y2="84188"/>
                        <a14:foregroundMark x1="52796" y1="75641" x2="52796" y2="75641"/>
                        <a14:foregroundMark x1="52473" y1="73932" x2="53978" y2="79915"/>
                      </a14:backgroundRemoval>
                    </a14:imgEffect>
                  </a14:imgLayer>
                </a14:imgProps>
              </a:ext>
            </a:extLst>
          </a:blip>
          <a:stretch>
            <a:fillRect/>
          </a:stretch>
        </p:blipFill>
        <p:spPr>
          <a:xfrm rot="20992985" flipH="1">
            <a:off x="6264919" y="2613998"/>
            <a:ext cx="4346436" cy="2144300"/>
          </a:xfrm>
          <a:prstGeom prst="rect">
            <a:avLst/>
          </a:prstGeom>
        </p:spPr>
      </p:pic>
      <p:pic>
        <p:nvPicPr>
          <p:cNvPr id="23" name="Picture 22">
            <a:extLst>
              <a:ext uri="{FF2B5EF4-FFF2-40B4-BE49-F238E27FC236}">
                <a16:creationId xmlns:a16="http://schemas.microsoft.com/office/drawing/2014/main" id="{B767047D-F13F-D835-479B-5E5D408CFA0C}"/>
              </a:ext>
            </a:extLst>
          </p:cNvPr>
          <p:cNvPicPr>
            <a:picLocks noChangeAspect="1"/>
          </p:cNvPicPr>
          <p:nvPr/>
        </p:nvPicPr>
        <p:blipFill>
          <a:blip r:embed="rId13">
            <a:extLst>
              <a:ext uri="{BEBA8EAE-BF5A-486C-A8C5-ECC9F3942E4B}">
                <a14:imgProps xmlns:a14="http://schemas.microsoft.com/office/drawing/2010/main">
                  <a14:imgLayer r:embed="rId6">
                    <a14:imgEffect>
                      <a14:backgroundRemoval t="1639" b="31330" l="3455" r="32364">
                        <a14:foregroundMark x1="17455" y1="1821" x2="17455" y2="1821"/>
                        <a14:foregroundMark x1="17091" y1="31330" x2="17091" y2="31330"/>
                        <a14:foregroundMark x1="3818" y1="16211" x2="3818" y2="16211"/>
                        <a14:foregroundMark x1="32000" y1="17122" x2="32000" y2="17122"/>
                      </a14:backgroundRemoval>
                    </a14:imgEffect>
                  </a14:imgLayer>
                </a14:imgProps>
              </a:ext>
            </a:extLst>
          </a:blip>
          <a:srcRect r="63983" b="67141"/>
          <a:stretch/>
        </p:blipFill>
        <p:spPr>
          <a:xfrm>
            <a:off x="6625907" y="2019267"/>
            <a:ext cx="300641" cy="273784"/>
          </a:xfrm>
          <a:prstGeom prst="rect">
            <a:avLst/>
          </a:prstGeom>
        </p:spPr>
      </p:pic>
      <p:pic>
        <p:nvPicPr>
          <p:cNvPr id="24" name="Picture 23">
            <a:extLst>
              <a:ext uri="{FF2B5EF4-FFF2-40B4-BE49-F238E27FC236}">
                <a16:creationId xmlns:a16="http://schemas.microsoft.com/office/drawing/2014/main" id="{3399A206-3E1F-0414-D6BF-8B06E6A9A9EA}"/>
              </a:ext>
            </a:extLst>
          </p:cNvPr>
          <p:cNvPicPr>
            <a:picLocks noChangeAspect="1"/>
          </p:cNvPicPr>
          <p:nvPr/>
        </p:nvPicPr>
        <p:blipFill>
          <a:blip r:embed="rId13">
            <a:extLst>
              <a:ext uri="{BEBA8EAE-BF5A-486C-A8C5-ECC9F3942E4B}">
                <a14:imgProps xmlns:a14="http://schemas.microsoft.com/office/drawing/2010/main">
                  <a14:imgLayer r:embed="rId6">
                    <a14:imgEffect>
                      <a14:backgroundRemoval t="1639" b="31330" l="3455" r="32364">
                        <a14:foregroundMark x1="17455" y1="1821" x2="17455" y2="1821"/>
                        <a14:foregroundMark x1="17091" y1="31330" x2="17091" y2="31330"/>
                        <a14:foregroundMark x1="3818" y1="16211" x2="3818" y2="16211"/>
                        <a14:foregroundMark x1="32000" y1="17122" x2="32000" y2="17122"/>
                      </a14:backgroundRemoval>
                    </a14:imgEffect>
                  </a14:imgLayer>
                </a14:imgProps>
              </a:ext>
            </a:extLst>
          </a:blip>
          <a:srcRect r="63983" b="67141"/>
          <a:stretch/>
        </p:blipFill>
        <p:spPr>
          <a:xfrm>
            <a:off x="8235852" y="1443462"/>
            <a:ext cx="727382" cy="662404"/>
          </a:xfrm>
          <a:prstGeom prst="rect">
            <a:avLst/>
          </a:prstGeom>
        </p:spPr>
      </p:pic>
      <p:pic>
        <p:nvPicPr>
          <p:cNvPr id="25" name="Picture 24">
            <a:extLst>
              <a:ext uri="{FF2B5EF4-FFF2-40B4-BE49-F238E27FC236}">
                <a16:creationId xmlns:a16="http://schemas.microsoft.com/office/drawing/2014/main" id="{649493ED-C6B5-150E-6A7F-EF1DE8894EFE}"/>
              </a:ext>
            </a:extLst>
          </p:cNvPr>
          <p:cNvPicPr>
            <a:picLocks noChangeAspect="1"/>
          </p:cNvPicPr>
          <p:nvPr/>
        </p:nvPicPr>
        <p:blipFill>
          <a:blip r:embed="rId13">
            <a:extLst>
              <a:ext uri="{BEBA8EAE-BF5A-486C-A8C5-ECC9F3942E4B}">
                <a14:imgProps xmlns:a14="http://schemas.microsoft.com/office/drawing/2010/main">
                  <a14:imgLayer r:embed="rId6">
                    <a14:imgEffect>
                      <a14:backgroundRemoval t="1639" b="31330" l="3455" r="32364">
                        <a14:foregroundMark x1="17455" y1="1821" x2="17455" y2="1821"/>
                        <a14:foregroundMark x1="17091" y1="31330" x2="17091" y2="31330"/>
                        <a14:foregroundMark x1="3818" y1="16211" x2="3818" y2="16211"/>
                        <a14:foregroundMark x1="32000" y1="17122" x2="32000" y2="17122"/>
                      </a14:backgroundRemoval>
                    </a14:imgEffect>
                  </a14:imgLayer>
                </a14:imgProps>
              </a:ext>
            </a:extLst>
          </a:blip>
          <a:srcRect r="63983" b="67141"/>
          <a:stretch/>
        </p:blipFill>
        <p:spPr>
          <a:xfrm>
            <a:off x="7337271" y="1645342"/>
            <a:ext cx="428494" cy="390216"/>
          </a:xfrm>
          <a:prstGeom prst="rect">
            <a:avLst/>
          </a:prstGeom>
        </p:spPr>
      </p:pic>
      <p:pic>
        <p:nvPicPr>
          <p:cNvPr id="27" name="Picture 26">
            <a:extLst>
              <a:ext uri="{FF2B5EF4-FFF2-40B4-BE49-F238E27FC236}">
                <a16:creationId xmlns:a16="http://schemas.microsoft.com/office/drawing/2014/main" id="{A9791A0E-2F71-1AF9-8CC9-FEA514D0133A}"/>
              </a:ext>
            </a:extLst>
          </p:cNvPr>
          <p:cNvPicPr>
            <a:picLocks noChangeAspect="1"/>
          </p:cNvPicPr>
          <p:nvPr/>
        </p:nvPicPr>
        <p:blipFill>
          <a:blip r:embed="rId14">
            <a:extLst>
              <a:ext uri="{BEBA8EAE-BF5A-486C-A8C5-ECC9F3942E4B}">
                <a14:imgProps xmlns:a14="http://schemas.microsoft.com/office/drawing/2010/main">
                  <a14:imgLayer r:embed="rId6">
                    <a14:imgEffect>
                      <a14:backgroundRemoval t="35155" b="64845" l="4182" r="30364">
                        <a14:foregroundMark x1="13818" y1="35155" x2="13818" y2="35155"/>
                        <a14:foregroundMark x1="4182" y1="43898" x2="4182" y2="43898"/>
                      </a14:backgroundRemoval>
                    </a14:imgEffect>
                  </a14:imgLayer>
                </a14:imgProps>
              </a:ext>
            </a:extLst>
          </a:blip>
          <a:srcRect l="1963" t="33593" r="66184" b="31420"/>
          <a:stretch/>
        </p:blipFill>
        <p:spPr>
          <a:xfrm>
            <a:off x="6226397" y="5580773"/>
            <a:ext cx="212444" cy="232925"/>
          </a:xfrm>
          <a:prstGeom prst="rect">
            <a:avLst/>
          </a:prstGeom>
        </p:spPr>
      </p:pic>
      <p:pic>
        <p:nvPicPr>
          <p:cNvPr id="28" name="Picture 4" descr="Black Chain Vector Art, Icons, and Graphics for Free Download">
            <a:extLst>
              <a:ext uri="{FF2B5EF4-FFF2-40B4-BE49-F238E27FC236}">
                <a16:creationId xmlns:a16="http://schemas.microsoft.com/office/drawing/2014/main" id="{919F2D6C-11A9-02A8-0926-0BAB65201517}"/>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0063" y="3708775"/>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Black Chain Vector Art, Icons, and Graphics for Free Download">
            <a:extLst>
              <a:ext uri="{FF2B5EF4-FFF2-40B4-BE49-F238E27FC236}">
                <a16:creationId xmlns:a16="http://schemas.microsoft.com/office/drawing/2014/main" id="{0FC670AB-95BD-710B-AC11-617FD9FD5F12}"/>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18982">
            <a:off x="4038431" y="5256110"/>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Black Chain Vector Art, Icons, and Graphics for Free Download">
            <a:extLst>
              <a:ext uri="{FF2B5EF4-FFF2-40B4-BE49-F238E27FC236}">
                <a16:creationId xmlns:a16="http://schemas.microsoft.com/office/drawing/2014/main" id="{2F565842-5B73-A694-9138-B5CD68CAE3D6}"/>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20871">
            <a:off x="4251928" y="5667809"/>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lack Chain Vector Art, Icons, and Graphics for Free Download">
            <a:extLst>
              <a:ext uri="{FF2B5EF4-FFF2-40B4-BE49-F238E27FC236}">
                <a16:creationId xmlns:a16="http://schemas.microsoft.com/office/drawing/2014/main" id="{786202CC-9FFA-615E-592B-2EC762097937}"/>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20871">
            <a:off x="4923726" y="5809996"/>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Black Chain Vector Art, Icons, and Graphics for Free Download">
            <a:extLst>
              <a:ext uri="{FF2B5EF4-FFF2-40B4-BE49-F238E27FC236}">
                <a16:creationId xmlns:a16="http://schemas.microsoft.com/office/drawing/2014/main" id="{3D749CBD-265E-74BD-409A-C481C40E2651}"/>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6054">
            <a:off x="5698180" y="5762215"/>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Black Chain Vector Art, Icons, and Graphics for Free Download">
            <a:extLst>
              <a:ext uri="{FF2B5EF4-FFF2-40B4-BE49-F238E27FC236}">
                <a16:creationId xmlns:a16="http://schemas.microsoft.com/office/drawing/2014/main" id="{CB43482F-1B17-6F6F-6DC2-B93A1A0E1E0D}"/>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31730">
            <a:off x="5479477" y="2599613"/>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Black Chain Vector Art, Icons, and Graphics for Free Download">
            <a:extLst>
              <a:ext uri="{FF2B5EF4-FFF2-40B4-BE49-F238E27FC236}">
                <a16:creationId xmlns:a16="http://schemas.microsoft.com/office/drawing/2014/main" id="{BDC66FEC-5907-B805-384A-17AC811A89B2}"/>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11503">
            <a:off x="5871785" y="2001500"/>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Black Chain Vector Art, Icons, and Graphics for Free Download">
            <a:extLst>
              <a:ext uri="{FF2B5EF4-FFF2-40B4-BE49-F238E27FC236}">
                <a16:creationId xmlns:a16="http://schemas.microsoft.com/office/drawing/2014/main" id="{BEB20948-E30F-BEB6-5819-C39A78EEEA36}"/>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88726">
            <a:off x="6267094" y="5449285"/>
            <a:ext cx="360653" cy="51149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228,863 Metallic Shield Images, Stock Photos, and Vectors | Shutterstock">
            <a:extLst>
              <a:ext uri="{FF2B5EF4-FFF2-40B4-BE49-F238E27FC236}">
                <a16:creationId xmlns:a16="http://schemas.microsoft.com/office/drawing/2014/main" id="{88A4B8C5-FF10-0F9E-CBB2-4DEB6C1FA607}"/>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6187895" y="1909730"/>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228,863 Metallic Shield Images, Stock Photos, and Vectors | Shutterstock">
            <a:extLst>
              <a:ext uri="{FF2B5EF4-FFF2-40B4-BE49-F238E27FC236}">
                <a16:creationId xmlns:a16="http://schemas.microsoft.com/office/drawing/2014/main" id="{2122C77D-8113-1D40-F551-1432FAAF0F3D}"/>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6691931" y="2606376"/>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228,863 Metallic Shield Images, Stock Photos, and Vectors | Shutterstock">
            <a:extLst>
              <a:ext uri="{FF2B5EF4-FFF2-40B4-BE49-F238E27FC236}">
                <a16:creationId xmlns:a16="http://schemas.microsoft.com/office/drawing/2014/main" id="{02641AA5-2EF6-9180-1525-2B008D070DF5}"/>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5602134" y="2315023"/>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228,863 Metallic Shield Images, Stock Photos, and Vectors | Shutterstock">
            <a:extLst>
              <a:ext uri="{FF2B5EF4-FFF2-40B4-BE49-F238E27FC236}">
                <a16:creationId xmlns:a16="http://schemas.microsoft.com/office/drawing/2014/main" id="{4B9520AC-2408-7C05-E74F-172EC21A64AF}"/>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5357384" y="3028824"/>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228,863 Metallic Shield Images, Stock Photos, and Vectors | Shutterstock">
            <a:extLst>
              <a:ext uri="{FF2B5EF4-FFF2-40B4-BE49-F238E27FC236}">
                <a16:creationId xmlns:a16="http://schemas.microsoft.com/office/drawing/2014/main" id="{6F716736-83A4-694A-EADE-F35C67245DE1}"/>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4600461" y="3447987"/>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228,863 Metallic Shield Images, Stock Photos, and Vectors | Shutterstock">
            <a:extLst>
              <a:ext uri="{FF2B5EF4-FFF2-40B4-BE49-F238E27FC236}">
                <a16:creationId xmlns:a16="http://schemas.microsoft.com/office/drawing/2014/main" id="{87A96DF3-895F-BC50-D4AC-7005CD820C9D}"/>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4197579" y="4072905"/>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228,863 Metallic Shield Images, Stock Photos, and Vectors | Shutterstock">
            <a:extLst>
              <a:ext uri="{FF2B5EF4-FFF2-40B4-BE49-F238E27FC236}">
                <a16:creationId xmlns:a16="http://schemas.microsoft.com/office/drawing/2014/main" id="{4F66C356-E85A-A614-76C9-4EBCBE1367C9}"/>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4100649" y="5081250"/>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228,863 Metallic Shield Images, Stock Photos, and Vectors | Shutterstock">
            <a:extLst>
              <a:ext uri="{FF2B5EF4-FFF2-40B4-BE49-F238E27FC236}">
                <a16:creationId xmlns:a16="http://schemas.microsoft.com/office/drawing/2014/main" id="{7C357685-ACD0-1E16-47E4-C5F3FCFFD999}"/>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7087421" y="3313019"/>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228,863 Metallic Shield Images, Stock Photos, and Vectors | Shutterstock">
            <a:extLst>
              <a:ext uri="{FF2B5EF4-FFF2-40B4-BE49-F238E27FC236}">
                <a16:creationId xmlns:a16="http://schemas.microsoft.com/office/drawing/2014/main" id="{CCBC5EF0-3FD4-C9C4-505B-C6B3B7596440}"/>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7297533" y="4051996"/>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228,863 Metallic Shield Images, Stock Photos, and Vectors | Shutterstock">
            <a:extLst>
              <a:ext uri="{FF2B5EF4-FFF2-40B4-BE49-F238E27FC236}">
                <a16:creationId xmlns:a16="http://schemas.microsoft.com/office/drawing/2014/main" id="{E4013EB1-A355-F944-B2B9-321DFE9C7938}"/>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6481906" y="5241611"/>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228,863 Metallic Shield Images, Stock Photos, and Vectors | Shutterstock">
            <a:extLst>
              <a:ext uri="{FF2B5EF4-FFF2-40B4-BE49-F238E27FC236}">
                <a16:creationId xmlns:a16="http://schemas.microsoft.com/office/drawing/2014/main" id="{064B272D-BEAE-0C18-47EC-E6E8DBD81DD5}"/>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6052112" y="5690772"/>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228,863 Metallic Shield Images, Stock Photos, and Vectors | Shutterstock">
            <a:extLst>
              <a:ext uri="{FF2B5EF4-FFF2-40B4-BE49-F238E27FC236}">
                <a16:creationId xmlns:a16="http://schemas.microsoft.com/office/drawing/2014/main" id="{DF42B1D3-1F43-5740-02CC-8FA5DD6B9569}"/>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3932033" y="5657679"/>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228,863 Metallic Shield Images, Stock Photos, and Vectors | Shutterstock">
            <a:extLst>
              <a:ext uri="{FF2B5EF4-FFF2-40B4-BE49-F238E27FC236}">
                <a16:creationId xmlns:a16="http://schemas.microsoft.com/office/drawing/2014/main" id="{16C729E0-BAE9-B53F-DA6A-6C258AC8A11C}"/>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4570048" y="5731529"/>
            <a:ext cx="346420" cy="45848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228,863 Metallic Shield Images, Stock Photos, and Vectors | Shutterstock">
            <a:extLst>
              <a:ext uri="{FF2B5EF4-FFF2-40B4-BE49-F238E27FC236}">
                <a16:creationId xmlns:a16="http://schemas.microsoft.com/office/drawing/2014/main" id="{75FC13FB-2D1B-E5CE-87B2-A82C4A2330DD}"/>
              </a:ext>
            </a:extLst>
          </p:cNvPr>
          <p:cNvPicPr>
            <a:picLocks noChangeAspect="1" noChangeArrowheads="1"/>
          </p:cNvPicPr>
          <p:nvPr/>
        </p:nvPicPr>
        <p:blipFill rotWithShape="1">
          <a:blip r:embed="rId1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67228" t="859"/>
          <a:stretch/>
        </p:blipFill>
        <p:spPr bwMode="auto">
          <a:xfrm>
            <a:off x="5311080" y="5871678"/>
            <a:ext cx="346420" cy="45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par>
                                <p:cTn id="134" presetID="10" presetClass="entr" presetSubtype="0" fill="hold"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nodeType="with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fade">
                                      <p:cBhvr>
                                        <p:cTn id="139" dur="500"/>
                                        <p:tgtEl>
                                          <p:spTgt spid="52"/>
                                        </p:tgtEl>
                                      </p:cBhvr>
                                    </p:animEffect>
                                  </p:childTnLst>
                                </p:cTn>
                              </p:par>
                              <p:par>
                                <p:cTn id="140" presetID="10" presetClass="entr" presetSubtype="0" fill="hold"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500"/>
                                        <p:tgtEl>
                                          <p:spTgt spid="53"/>
                                        </p:tgtEl>
                                      </p:cBhvr>
                                    </p:animEffect>
                                  </p:childTnLst>
                                </p:cTn>
                              </p:par>
                              <p:par>
                                <p:cTn id="143" presetID="10"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500"/>
                                        <p:tgtEl>
                                          <p:spTgt spid="54"/>
                                        </p:tgtEl>
                                      </p:cBhvr>
                                    </p:animEffect>
                                  </p:childTnLst>
                                </p:cTn>
                              </p:par>
                              <p:par>
                                <p:cTn id="146" presetID="10" presetClass="entr" presetSubtype="0" fill="hold" nodeType="with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50000"/>
            </a:schemeClr>
          </a:solidFill>
        </p:spPr>
        <p:txBody>
          <a:bodyPr vert="horz" lIns="91440" tIns="45720" rIns="91440" bIns="45720" rtlCol="0" anchor="ctr">
            <a:noAutofit/>
          </a:bodyPr>
          <a:lstStyle/>
          <a:p>
            <a:pPr algn="ctr">
              <a:lnSpc>
                <a:spcPct val="107000"/>
              </a:lnSpc>
              <a:spcAft>
                <a:spcPts val="800"/>
              </a:spcAft>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ML VULNERABILITY BREAKDOWN</a:t>
            </a:r>
          </a:p>
        </p:txBody>
      </p:sp>
      <p:sp>
        <p:nvSpPr>
          <p:cNvPr id="7" name="Rounded Rectangle 6"/>
          <p:cNvSpPr/>
          <p:nvPr/>
        </p:nvSpPr>
        <p:spPr>
          <a:xfrm>
            <a:off x="3957402" y="1484027"/>
            <a:ext cx="3043004" cy="839448"/>
          </a:xfrm>
          <a:prstGeom prst="round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1"/>
                </a:solidFill>
              </a:rPr>
              <a:t>National  ML Vulnerability</a:t>
            </a:r>
          </a:p>
        </p:txBody>
      </p:sp>
      <p:sp>
        <p:nvSpPr>
          <p:cNvPr id="24" name="Rounded Rectangle 23"/>
          <p:cNvSpPr/>
          <p:nvPr/>
        </p:nvSpPr>
        <p:spPr>
          <a:xfrm>
            <a:off x="1319134" y="3327816"/>
            <a:ext cx="2970554" cy="811966"/>
          </a:xfrm>
          <a:prstGeom prst="roundRect">
            <a:avLst/>
          </a:pr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100" dirty="0"/>
              <a:t>National ML Combating Ability </a:t>
            </a:r>
          </a:p>
          <a:p>
            <a:pPr algn="ctr"/>
            <a:endParaRPr lang="en-GB" b="1" dirty="0"/>
          </a:p>
        </p:txBody>
      </p:sp>
      <p:sp>
        <p:nvSpPr>
          <p:cNvPr id="25" name="Rounded Rectangle 24"/>
          <p:cNvSpPr/>
          <p:nvPr/>
        </p:nvSpPr>
        <p:spPr>
          <a:xfrm>
            <a:off x="6100996" y="3317825"/>
            <a:ext cx="2983043" cy="839448"/>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ysClr val="windowText" lastClr="000000"/>
                </a:solidFill>
              </a:rPr>
              <a:t> </a:t>
            </a:r>
            <a:r>
              <a:rPr lang="en-US" sz="2100" dirty="0"/>
              <a:t>Overall Sectorial ML Vulnerability</a:t>
            </a:r>
            <a:endParaRPr lang="en-GB" sz="2100" dirty="0"/>
          </a:p>
        </p:txBody>
      </p:sp>
      <p:cxnSp>
        <p:nvCxnSpPr>
          <p:cNvPr id="27" name="Straight Arrow Connector 26"/>
          <p:cNvCxnSpPr/>
          <p:nvPr/>
        </p:nvCxnSpPr>
        <p:spPr>
          <a:xfrm flipV="1">
            <a:off x="3447738" y="2473377"/>
            <a:ext cx="974360" cy="749508"/>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505732" y="2443397"/>
            <a:ext cx="809468" cy="749508"/>
          </a:xfrm>
          <a:prstGeom prst="straightConnector1">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2580806" y="4212235"/>
            <a:ext cx="282315" cy="707037"/>
            <a:chOff x="2580806" y="4212235"/>
            <a:chExt cx="282315" cy="707037"/>
          </a:xfrm>
        </p:grpSpPr>
        <p:cxnSp>
          <p:nvCxnSpPr>
            <p:cNvPr id="52" name="Straight Arrow Connector 51"/>
            <p:cNvCxnSpPr/>
            <p:nvPr/>
          </p:nvCxnSpPr>
          <p:spPr>
            <a:xfrm>
              <a:off x="2863121" y="4212235"/>
              <a:ext cx="0" cy="704537"/>
            </a:xfrm>
            <a:prstGeom prst="straightConnector1">
              <a:avLst/>
            </a:prstGeom>
            <a:ln w="25400">
              <a:solidFill>
                <a:schemeClr val="accent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580806" y="4214735"/>
              <a:ext cx="0" cy="704537"/>
            </a:xfrm>
            <a:prstGeom prst="straightConnector1">
              <a:avLst/>
            </a:prstGeom>
            <a:ln w="25400">
              <a:solidFill>
                <a:schemeClr val="accent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7470097" y="4184753"/>
            <a:ext cx="282315" cy="707037"/>
            <a:chOff x="2580806" y="4212235"/>
            <a:chExt cx="282315" cy="707037"/>
          </a:xfrm>
        </p:grpSpPr>
        <p:cxnSp>
          <p:nvCxnSpPr>
            <p:cNvPr id="57" name="Straight Arrow Connector 56"/>
            <p:cNvCxnSpPr/>
            <p:nvPr/>
          </p:nvCxnSpPr>
          <p:spPr>
            <a:xfrm>
              <a:off x="2863121" y="4212235"/>
              <a:ext cx="0" cy="704537"/>
            </a:xfrm>
            <a:prstGeom prst="straightConnector1">
              <a:avLst/>
            </a:prstGeom>
            <a:ln w="25400">
              <a:solidFill>
                <a:schemeClr val="accent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580806" y="4214735"/>
              <a:ext cx="0" cy="704537"/>
            </a:xfrm>
            <a:prstGeom prst="straightConnector1">
              <a:avLst/>
            </a:prstGeom>
            <a:ln w="25400">
              <a:solidFill>
                <a:schemeClr val="accent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409075" y="5081666"/>
            <a:ext cx="2608290" cy="1061829"/>
          </a:xfrm>
          <a:prstGeom prst="rect">
            <a:avLst/>
          </a:prstGeom>
          <a:noFill/>
        </p:spPr>
        <p:txBody>
          <a:bodyPr wrap="square" rtlCol="0">
            <a:spAutoFit/>
          </a:bodyPr>
          <a:lstStyle/>
          <a:p>
            <a:pPr algn="ctr"/>
            <a:r>
              <a:rPr lang="en-GB" sz="2100" dirty="0"/>
              <a:t>Determined by the National Vulnerability Team</a:t>
            </a:r>
          </a:p>
        </p:txBody>
      </p:sp>
      <p:sp>
        <p:nvSpPr>
          <p:cNvPr id="60" name="TextBox 59"/>
          <p:cNvSpPr txBox="1"/>
          <p:nvPr/>
        </p:nvSpPr>
        <p:spPr>
          <a:xfrm>
            <a:off x="6103496" y="5039194"/>
            <a:ext cx="3657600" cy="1061829"/>
          </a:xfrm>
          <a:prstGeom prst="rect">
            <a:avLst/>
          </a:prstGeom>
          <a:noFill/>
        </p:spPr>
        <p:txBody>
          <a:bodyPr wrap="square" rtlCol="0">
            <a:spAutoFit/>
          </a:bodyPr>
          <a:lstStyle/>
          <a:p>
            <a:pPr algn="ctr"/>
            <a:r>
              <a:rPr lang="en-GB" sz="2100" dirty="0"/>
              <a:t>Determined by ML Vulnerabilities of the different Sectors assessed </a:t>
            </a:r>
          </a:p>
        </p:txBody>
      </p:sp>
    </p:spTree>
    <p:extLst>
      <p:ext uri="{BB962C8B-B14F-4D97-AF65-F5344CB8AC3E}">
        <p14:creationId xmlns:p14="http://schemas.microsoft.com/office/powerpoint/2010/main" val="3308107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A2679-E4AF-41A2-BC2B-010A7AE32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F52DC-6258-4C88-FBA7-4C9E4905179C}"/>
              </a:ext>
            </a:extLst>
          </p:cNvPr>
          <p:cNvSpPr>
            <a:spLocks noGrp="1"/>
          </p:cNvSpPr>
          <p:nvPr>
            <p:ph type="title"/>
          </p:nvPr>
        </p:nvSpPr>
        <p:spPr>
          <a:xfrm>
            <a:off x="0" y="0"/>
            <a:ext cx="12192000" cy="1303205"/>
          </a:xfrm>
          <a:solidFill>
            <a:schemeClr val="accent5">
              <a:lumMod val="50000"/>
            </a:schemeClr>
          </a:solidFill>
        </p:spPr>
        <p:txBody>
          <a:bodyPr vert="horz" lIns="91440" tIns="45720" rIns="91440" bIns="45720" rtlCol="0" anchor="ctr">
            <a:noAutofit/>
          </a:bodyPr>
          <a:lstStyle/>
          <a:p>
            <a:pPr algn="ctr">
              <a:lnSpc>
                <a:spcPct val="107000"/>
              </a:lnSpc>
              <a:spcAft>
                <a:spcPts val="800"/>
              </a:spcAft>
            </a:pPr>
            <a:r>
              <a:rPr lang="en-GB" sz="30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ML COMBATTING ABILITY - METHODOLOGY</a:t>
            </a:r>
          </a:p>
        </p:txBody>
      </p:sp>
      <p:sp>
        <p:nvSpPr>
          <p:cNvPr id="7" name="Content Placeholder 2">
            <a:extLst>
              <a:ext uri="{FF2B5EF4-FFF2-40B4-BE49-F238E27FC236}">
                <a16:creationId xmlns:a16="http://schemas.microsoft.com/office/drawing/2014/main" id="{34FAE980-0BC9-4D35-0B16-D1022ECC12FB}"/>
              </a:ext>
            </a:extLst>
          </p:cNvPr>
          <p:cNvSpPr>
            <a:spLocks noGrp="1"/>
          </p:cNvSpPr>
          <p:nvPr>
            <p:ph idx="1"/>
          </p:nvPr>
        </p:nvSpPr>
        <p:spPr>
          <a:xfrm>
            <a:off x="272143" y="1465517"/>
            <a:ext cx="11408228" cy="5320585"/>
          </a:xfrm>
        </p:spPr>
        <p:txBody>
          <a:bodyPr>
            <a:noAutofit/>
          </a:bodyPr>
          <a:lstStyle/>
          <a:p>
            <a:pPr marL="342900" lvl="0" indent="-342900" algn="just">
              <a:lnSpc>
                <a:spcPct val="100000"/>
              </a:lnSpc>
              <a:buFont typeface="Arial" panose="020B0604020202020204" pitchFamily="34" charset="0"/>
              <a:buChar char="•"/>
              <a:tabLst>
                <a:tab pos="1343025" algn="l"/>
              </a:tabLst>
            </a:pPr>
            <a:r>
              <a:rPr lang="en-US" sz="2100" dirty="0"/>
              <a:t>The working group has taken into consideration the significant effort made since 2019 and the weaknesses and gaps that are affecting the country’s ability to combat money laundering. </a:t>
            </a:r>
          </a:p>
          <a:p>
            <a:pPr marL="342900" lvl="0" indent="-342900" algn="just">
              <a:lnSpc>
                <a:spcPct val="100000"/>
              </a:lnSpc>
              <a:buFont typeface="Arial" panose="020B0604020202020204" pitchFamily="34" charset="0"/>
              <a:buChar char="•"/>
              <a:tabLst>
                <a:tab pos="1343025" algn="l"/>
              </a:tabLst>
            </a:pPr>
            <a:endParaRPr lang="en-US" sz="2100" dirty="0"/>
          </a:p>
          <a:p>
            <a:pPr marL="342900" lvl="0" indent="-342900" algn="just">
              <a:lnSpc>
                <a:spcPct val="100000"/>
              </a:lnSpc>
              <a:buFont typeface="Arial" panose="020B0604020202020204" pitchFamily="34" charset="0"/>
              <a:buChar char="•"/>
              <a:tabLst>
                <a:tab pos="1343025" algn="l"/>
              </a:tabLst>
            </a:pPr>
            <a:r>
              <a:rPr lang="en-US" sz="2100" dirty="0"/>
              <a:t>It has also considered the risk and context of Mauritius and the external factors that change over time.  </a:t>
            </a:r>
          </a:p>
          <a:p>
            <a:pPr marL="0" lvl="0" indent="0" algn="just">
              <a:lnSpc>
                <a:spcPct val="100000"/>
              </a:lnSpc>
              <a:buNone/>
              <a:tabLst>
                <a:tab pos="1343025" algn="l"/>
              </a:tabLst>
            </a:pPr>
            <a:endParaRPr lang="aa-ET" sz="2100" dirty="0"/>
          </a:p>
          <a:p>
            <a:pPr marL="270510" algn="just">
              <a:lnSpc>
                <a:spcPct val="100000"/>
              </a:lnSpc>
              <a:tabLst>
                <a:tab pos="1343025" algn="l"/>
              </a:tabLst>
            </a:pPr>
            <a:r>
              <a:rPr lang="en-US" sz="2100" dirty="0"/>
              <a:t>There are 22 variables that are designed to capture the main drivers of vulnerability. The ratings of each variable result in the overall rating for the combatting ability.</a:t>
            </a:r>
          </a:p>
          <a:p>
            <a:pPr marL="270510" algn="just">
              <a:lnSpc>
                <a:spcPct val="120000"/>
              </a:lnSpc>
              <a:tabLst>
                <a:tab pos="1343025" algn="l"/>
              </a:tabLst>
            </a:pPr>
            <a:endParaRPr lang="aa-ET" sz="1000" dirty="0"/>
          </a:p>
        </p:txBody>
      </p:sp>
    </p:spTree>
    <p:extLst>
      <p:ext uri="{BB962C8B-B14F-4D97-AF65-F5344CB8AC3E}">
        <p14:creationId xmlns:p14="http://schemas.microsoft.com/office/powerpoint/2010/main" val="4217945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325563"/>
          </a:xfrm>
          <a:solidFill>
            <a:schemeClr val="accent5">
              <a:lumMod val="50000"/>
            </a:schemeClr>
          </a:solidFill>
        </p:spPr>
        <p:txBody>
          <a:bodyPr vert="horz" lIns="91440" tIns="45720" rIns="91440" bIns="45720" rtlCol="0" anchor="ctr">
            <a:noAutofit/>
          </a:bodyPr>
          <a:lstStyle/>
          <a:p>
            <a:pPr algn="ctr">
              <a:lnSpc>
                <a:spcPct val="107000"/>
              </a:lnSpc>
              <a:spcAft>
                <a:spcPts val="800"/>
              </a:spcAft>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KEY FINDINGS</a:t>
            </a:r>
          </a:p>
        </p:txBody>
      </p:sp>
      <p:sp>
        <p:nvSpPr>
          <p:cNvPr id="6" name="Rounded Rectangle 23">
            <a:extLst>
              <a:ext uri="{FF2B5EF4-FFF2-40B4-BE49-F238E27FC236}">
                <a16:creationId xmlns:a16="http://schemas.microsoft.com/office/drawing/2014/main" id="{44F01E99-8DB5-F964-36F3-F826FC4A7CC1}"/>
              </a:ext>
            </a:extLst>
          </p:cNvPr>
          <p:cNvSpPr/>
          <p:nvPr/>
        </p:nvSpPr>
        <p:spPr>
          <a:xfrm>
            <a:off x="2081134" y="1662301"/>
            <a:ext cx="2970554" cy="811966"/>
          </a:xfrm>
          <a:prstGeom prst="roundRect">
            <a:avLst/>
          </a:prstGeom>
          <a:solidFill>
            <a:schemeClr val="accent5">
              <a:lumMod val="50000"/>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b="1" dirty="0"/>
              <a:t>National ML Combating Ability </a:t>
            </a:r>
          </a:p>
          <a:p>
            <a:pPr algn="ctr"/>
            <a:endParaRPr lang="en-GB" b="1" dirty="0"/>
          </a:p>
        </p:txBody>
      </p:sp>
      <p:sp>
        <p:nvSpPr>
          <p:cNvPr id="7" name="Rounded Rectangle 23">
            <a:extLst>
              <a:ext uri="{FF2B5EF4-FFF2-40B4-BE49-F238E27FC236}">
                <a16:creationId xmlns:a16="http://schemas.microsoft.com/office/drawing/2014/main" id="{7618BA8A-B3EC-22EB-E6F2-00868C2F8EF7}"/>
              </a:ext>
            </a:extLst>
          </p:cNvPr>
          <p:cNvSpPr/>
          <p:nvPr/>
        </p:nvSpPr>
        <p:spPr>
          <a:xfrm>
            <a:off x="6770198" y="1662301"/>
            <a:ext cx="2970554" cy="811966"/>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b="1" dirty="0"/>
              <a:t>MEDIUM</a:t>
            </a:r>
          </a:p>
          <a:p>
            <a:pPr algn="ctr"/>
            <a:endParaRPr lang="en-GB" sz="2800" b="1" dirty="0"/>
          </a:p>
        </p:txBody>
      </p:sp>
      <p:sp>
        <p:nvSpPr>
          <p:cNvPr id="8" name="Arrow: Right 7">
            <a:extLst>
              <a:ext uri="{FF2B5EF4-FFF2-40B4-BE49-F238E27FC236}">
                <a16:creationId xmlns:a16="http://schemas.microsoft.com/office/drawing/2014/main" id="{7B454100-42A1-B36B-C339-CB0E99EFDCF3}"/>
              </a:ext>
            </a:extLst>
          </p:cNvPr>
          <p:cNvSpPr/>
          <p:nvPr/>
        </p:nvSpPr>
        <p:spPr>
          <a:xfrm>
            <a:off x="5301343" y="1905000"/>
            <a:ext cx="1219200" cy="337457"/>
          </a:xfrm>
          <a:prstGeom prst="rightArrow">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0" name="Rectangle 19">
            <a:extLst>
              <a:ext uri="{FF2B5EF4-FFF2-40B4-BE49-F238E27FC236}">
                <a16:creationId xmlns:a16="http://schemas.microsoft.com/office/drawing/2014/main" id="{0128F733-FB0D-1A80-376E-159548185E28}"/>
              </a:ext>
            </a:extLst>
          </p:cNvPr>
          <p:cNvSpPr/>
          <p:nvPr/>
        </p:nvSpPr>
        <p:spPr>
          <a:xfrm>
            <a:off x="4912239" y="3476001"/>
            <a:ext cx="6224330" cy="1989131"/>
          </a:xfrm>
          <a:prstGeom prst="rect">
            <a:avLst/>
          </a:prstGeom>
          <a:solidFill>
            <a:schemeClr val="bg1">
              <a:lumMod val="95000"/>
            </a:schemeClr>
          </a:solidFill>
          <a:ln>
            <a:solidFill>
              <a:srgbClr val="223F59">
                <a:alpha val="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1" name="TextBox 10">
            <a:extLst>
              <a:ext uri="{FF2B5EF4-FFF2-40B4-BE49-F238E27FC236}">
                <a16:creationId xmlns:a16="http://schemas.microsoft.com/office/drawing/2014/main" id="{79BE0C3D-E6A5-4FDD-0748-46B3E3D3FC58}"/>
              </a:ext>
            </a:extLst>
          </p:cNvPr>
          <p:cNvSpPr txBox="1"/>
          <p:nvPr/>
        </p:nvSpPr>
        <p:spPr>
          <a:xfrm>
            <a:off x="380999" y="3100753"/>
            <a:ext cx="3646715" cy="400110"/>
          </a:xfrm>
          <a:prstGeom prst="rect">
            <a:avLst/>
          </a:prstGeom>
          <a:noFill/>
        </p:spPr>
        <p:txBody>
          <a:bodyPr wrap="square" rtlCol="0">
            <a:spAutoFit/>
          </a:bodyPr>
          <a:lstStyle/>
          <a:p>
            <a:r>
              <a:rPr lang="en-US" sz="2000" b="1" dirty="0"/>
              <a:t>Strengthened AML framework</a:t>
            </a:r>
            <a:endParaRPr lang="aa-ET" sz="2000" b="1" dirty="0"/>
          </a:p>
        </p:txBody>
      </p:sp>
      <p:sp>
        <p:nvSpPr>
          <p:cNvPr id="12" name="TextBox 11">
            <a:extLst>
              <a:ext uri="{FF2B5EF4-FFF2-40B4-BE49-F238E27FC236}">
                <a16:creationId xmlns:a16="http://schemas.microsoft.com/office/drawing/2014/main" id="{E5F74108-AE83-ED79-7EFB-5EF1D4BDFA8B}"/>
              </a:ext>
            </a:extLst>
          </p:cNvPr>
          <p:cNvSpPr txBox="1"/>
          <p:nvPr/>
        </p:nvSpPr>
        <p:spPr>
          <a:xfrm>
            <a:off x="5264626" y="3618466"/>
            <a:ext cx="5981698" cy="646331"/>
          </a:xfrm>
          <a:prstGeom prst="rect">
            <a:avLst/>
          </a:prstGeom>
          <a:noFill/>
        </p:spPr>
        <p:txBody>
          <a:bodyPr wrap="square" rtlCol="0">
            <a:spAutoFit/>
          </a:bodyPr>
          <a:lstStyle/>
          <a:p>
            <a:r>
              <a:rPr lang="en-GB" kern="0" dirty="0">
                <a:latin typeface="Times New Roman" panose="02020603050405020304" pitchFamily="18" charset="0"/>
                <a:ea typeface="Aptos" panose="020B0004020202020204" pitchFamily="34" charset="0"/>
              </a:rPr>
              <a:t>C</a:t>
            </a:r>
            <a:r>
              <a:rPr lang="en-GB" sz="1800" kern="0" dirty="0">
                <a:effectLst/>
                <a:latin typeface="Times New Roman" panose="02020603050405020304" pitchFamily="18" charset="0"/>
                <a:ea typeface="Aptos" panose="020B0004020202020204" pitchFamily="34" charset="0"/>
              </a:rPr>
              <a:t>omprehensively defined ML offences in </a:t>
            </a:r>
            <a:r>
              <a:rPr lang="en-GB" kern="0" dirty="0">
                <a:latin typeface="Times New Roman" panose="02020603050405020304" pitchFamily="18" charset="0"/>
                <a:ea typeface="Aptos" panose="020B0004020202020204" pitchFamily="34" charset="0"/>
              </a:rPr>
              <a:t>the</a:t>
            </a:r>
            <a:r>
              <a:rPr lang="en-GB" sz="1800" kern="0" dirty="0">
                <a:effectLst/>
                <a:latin typeface="Times New Roman" panose="02020603050405020304" pitchFamily="18" charset="0"/>
                <a:ea typeface="Aptos" panose="020B0004020202020204" pitchFamily="34" charset="0"/>
              </a:rPr>
              <a:t> legislation as a separate or ancillary offence to a predicate crime</a:t>
            </a:r>
            <a:endParaRPr lang="aa-ET" b="1" dirty="0"/>
          </a:p>
        </p:txBody>
      </p:sp>
      <p:sp>
        <p:nvSpPr>
          <p:cNvPr id="13" name="TextBox 12">
            <a:extLst>
              <a:ext uri="{FF2B5EF4-FFF2-40B4-BE49-F238E27FC236}">
                <a16:creationId xmlns:a16="http://schemas.microsoft.com/office/drawing/2014/main" id="{95198F91-80C2-B2CD-A195-12DB5D2F49CA}"/>
              </a:ext>
            </a:extLst>
          </p:cNvPr>
          <p:cNvSpPr txBox="1"/>
          <p:nvPr/>
        </p:nvSpPr>
        <p:spPr>
          <a:xfrm>
            <a:off x="5264626" y="4429451"/>
            <a:ext cx="5981698" cy="369332"/>
          </a:xfrm>
          <a:prstGeom prst="rect">
            <a:avLst/>
          </a:prstGeom>
          <a:noFill/>
        </p:spPr>
        <p:txBody>
          <a:bodyPr wrap="square" rtlCol="0">
            <a:spAutoFit/>
          </a:bodyPr>
          <a:lstStyle/>
          <a:p>
            <a:r>
              <a:rPr lang="en-GB" kern="0" dirty="0">
                <a:latin typeface="Times New Roman" panose="02020603050405020304" pitchFamily="18" charset="0"/>
                <a:ea typeface="Aptos" panose="020B0004020202020204" pitchFamily="34" charset="0"/>
              </a:rPr>
              <a:t>Financial Crimes Commission Act</a:t>
            </a:r>
            <a:endParaRPr lang="aa-ET" b="1" dirty="0"/>
          </a:p>
        </p:txBody>
      </p:sp>
      <p:sp>
        <p:nvSpPr>
          <p:cNvPr id="15" name="TextBox 14">
            <a:extLst>
              <a:ext uri="{FF2B5EF4-FFF2-40B4-BE49-F238E27FC236}">
                <a16:creationId xmlns:a16="http://schemas.microsoft.com/office/drawing/2014/main" id="{2B99706F-D929-4672-D583-EBCE45D51FEA}"/>
              </a:ext>
            </a:extLst>
          </p:cNvPr>
          <p:cNvSpPr txBox="1"/>
          <p:nvPr/>
        </p:nvSpPr>
        <p:spPr>
          <a:xfrm>
            <a:off x="5264626" y="5015593"/>
            <a:ext cx="6096000" cy="369332"/>
          </a:xfrm>
          <a:prstGeom prst="rect">
            <a:avLst/>
          </a:prstGeom>
          <a:noFill/>
        </p:spPr>
        <p:txBody>
          <a:bodyPr wrap="square">
            <a:spAutoFit/>
          </a:bodyPr>
          <a:lstStyle/>
          <a:p>
            <a:r>
              <a:rPr lang="en-GB" kern="0" dirty="0">
                <a:latin typeface="Times New Roman" panose="02020603050405020304" pitchFamily="18" charset="0"/>
                <a:ea typeface="Aptos" panose="020B0004020202020204" pitchFamily="34" charset="0"/>
              </a:rPr>
              <a:t>C</a:t>
            </a:r>
            <a:r>
              <a:rPr lang="en-GB" sz="1800" kern="0" dirty="0">
                <a:effectLst/>
                <a:latin typeface="Times New Roman" panose="02020603050405020304" pitchFamily="18" charset="0"/>
                <a:ea typeface="Aptos" panose="020B0004020202020204" pitchFamily="34" charset="0"/>
              </a:rPr>
              <a:t>riminalizes a range of offences such as Fraud </a:t>
            </a:r>
            <a:endParaRPr lang="aa-ET" dirty="0"/>
          </a:p>
        </p:txBody>
      </p:sp>
      <p:sp>
        <p:nvSpPr>
          <p:cNvPr id="22" name="Rectangle 21">
            <a:extLst>
              <a:ext uri="{FF2B5EF4-FFF2-40B4-BE49-F238E27FC236}">
                <a16:creationId xmlns:a16="http://schemas.microsoft.com/office/drawing/2014/main" id="{2F1D1442-1CF8-51CF-7F73-9DC14DC8015B}"/>
              </a:ext>
            </a:extLst>
          </p:cNvPr>
          <p:cNvSpPr/>
          <p:nvPr/>
        </p:nvSpPr>
        <p:spPr>
          <a:xfrm>
            <a:off x="4915787" y="6041470"/>
            <a:ext cx="6224330" cy="540000"/>
          </a:xfrm>
          <a:prstGeom prst="rect">
            <a:avLst/>
          </a:prstGeom>
          <a:solidFill>
            <a:schemeClr val="bg1">
              <a:lumMod val="95000"/>
            </a:schemeClr>
          </a:solidFill>
          <a:ln>
            <a:solidFill>
              <a:srgbClr val="223F59">
                <a:alpha val="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7" name="TextBox 16">
            <a:extLst>
              <a:ext uri="{FF2B5EF4-FFF2-40B4-BE49-F238E27FC236}">
                <a16:creationId xmlns:a16="http://schemas.microsoft.com/office/drawing/2014/main" id="{F4A4A9AD-DCCF-162E-6E7D-E3E05B7F7587}"/>
              </a:ext>
            </a:extLst>
          </p:cNvPr>
          <p:cNvSpPr txBox="1"/>
          <p:nvPr/>
        </p:nvSpPr>
        <p:spPr>
          <a:xfrm>
            <a:off x="301319" y="5682771"/>
            <a:ext cx="5195714" cy="400110"/>
          </a:xfrm>
          <a:prstGeom prst="rect">
            <a:avLst/>
          </a:prstGeom>
          <a:noFill/>
        </p:spPr>
        <p:txBody>
          <a:bodyPr wrap="square" rtlCol="0">
            <a:spAutoFit/>
          </a:bodyPr>
          <a:lstStyle/>
          <a:p>
            <a:r>
              <a:rPr lang="en-US" sz="2000" b="1" dirty="0"/>
              <a:t>Establishment of the Financial Crimes Division</a:t>
            </a:r>
            <a:endParaRPr lang="aa-ET" sz="2000" b="1" dirty="0"/>
          </a:p>
        </p:txBody>
      </p:sp>
      <p:sp>
        <p:nvSpPr>
          <p:cNvPr id="18" name="TextBox 17">
            <a:extLst>
              <a:ext uri="{FF2B5EF4-FFF2-40B4-BE49-F238E27FC236}">
                <a16:creationId xmlns:a16="http://schemas.microsoft.com/office/drawing/2014/main" id="{F719AB57-85D4-9E10-79BC-9499A5FBC972}"/>
              </a:ext>
            </a:extLst>
          </p:cNvPr>
          <p:cNvSpPr txBox="1"/>
          <p:nvPr/>
        </p:nvSpPr>
        <p:spPr>
          <a:xfrm>
            <a:off x="5264626" y="6086180"/>
            <a:ext cx="4849583" cy="369332"/>
          </a:xfrm>
          <a:prstGeom prst="rect">
            <a:avLst/>
          </a:prstGeom>
          <a:noFill/>
        </p:spPr>
        <p:txBody>
          <a:bodyPr wrap="square" rtlCol="0">
            <a:spAutoFit/>
          </a:bodyPr>
          <a:lstStyle/>
          <a:p>
            <a:r>
              <a:rPr lang="en-GB" kern="0" dirty="0">
                <a:latin typeface="Times New Roman" panose="02020603050405020304" pitchFamily="18" charset="0"/>
                <a:ea typeface="Aptos" panose="020B0004020202020204" pitchFamily="34" charset="0"/>
              </a:rPr>
              <a:t>Improved timeliness of case processing </a:t>
            </a:r>
            <a:endParaRPr lang="aa-ET" b="1" dirty="0"/>
          </a:p>
        </p:txBody>
      </p:sp>
      <p:cxnSp>
        <p:nvCxnSpPr>
          <p:cNvPr id="10" name="Straight Connector 9">
            <a:extLst>
              <a:ext uri="{FF2B5EF4-FFF2-40B4-BE49-F238E27FC236}">
                <a16:creationId xmlns:a16="http://schemas.microsoft.com/office/drawing/2014/main" id="{64C74F2E-4ADA-2735-41C7-D697BE6E9236}"/>
              </a:ext>
            </a:extLst>
          </p:cNvPr>
          <p:cNvCxnSpPr>
            <a:cxnSpLocks/>
          </p:cNvCxnSpPr>
          <p:nvPr/>
        </p:nvCxnSpPr>
        <p:spPr>
          <a:xfrm>
            <a:off x="343851" y="3488992"/>
            <a:ext cx="108097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61C2D6-6064-F64E-D287-6F54093ED048}"/>
              </a:ext>
            </a:extLst>
          </p:cNvPr>
          <p:cNvCxnSpPr>
            <a:cxnSpLocks/>
          </p:cNvCxnSpPr>
          <p:nvPr/>
        </p:nvCxnSpPr>
        <p:spPr>
          <a:xfrm>
            <a:off x="343851" y="6052103"/>
            <a:ext cx="108097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120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0C4F-AE62-79A7-4B31-356366FFB9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74D0F04-CF70-CE17-A198-706FADCFCC48}"/>
              </a:ext>
            </a:extLst>
          </p:cNvPr>
          <p:cNvSpPr txBox="1">
            <a:spLocks/>
          </p:cNvSpPr>
          <p:nvPr/>
        </p:nvSpPr>
        <p:spPr>
          <a:xfrm>
            <a:off x="0" y="0"/>
            <a:ext cx="12191999" cy="1325563"/>
          </a:xfrm>
          <a:prstGeom prst="rect">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OVERALL ML RISK</a:t>
            </a:r>
          </a:p>
        </p:txBody>
      </p:sp>
      <p:sp>
        <p:nvSpPr>
          <p:cNvPr id="8" name="Rounded Rectangle 23">
            <a:extLst>
              <a:ext uri="{FF2B5EF4-FFF2-40B4-BE49-F238E27FC236}">
                <a16:creationId xmlns:a16="http://schemas.microsoft.com/office/drawing/2014/main" id="{84B2CD7F-9167-5B63-8FB9-3C902AE29EE6}"/>
              </a:ext>
            </a:extLst>
          </p:cNvPr>
          <p:cNvSpPr/>
          <p:nvPr/>
        </p:nvSpPr>
        <p:spPr>
          <a:xfrm>
            <a:off x="1448674" y="1624201"/>
            <a:ext cx="2970554" cy="811966"/>
          </a:xfrm>
          <a:prstGeom prst="roundRect">
            <a:avLst/>
          </a:prstGeom>
          <a:solidFill>
            <a:schemeClr val="bg1">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2000" b="1" dirty="0">
                <a:solidFill>
                  <a:sysClr val="windowText" lastClr="000000"/>
                </a:solidFill>
              </a:rPr>
              <a:t>National ML Threat</a:t>
            </a:r>
          </a:p>
          <a:p>
            <a:pPr algn="ctr"/>
            <a:endParaRPr lang="en-GB" b="1" dirty="0">
              <a:solidFill>
                <a:sysClr val="windowText" lastClr="000000"/>
              </a:solidFill>
            </a:endParaRPr>
          </a:p>
        </p:txBody>
      </p:sp>
      <p:sp>
        <p:nvSpPr>
          <p:cNvPr id="9" name="Rounded Rectangle 23">
            <a:extLst>
              <a:ext uri="{FF2B5EF4-FFF2-40B4-BE49-F238E27FC236}">
                <a16:creationId xmlns:a16="http://schemas.microsoft.com/office/drawing/2014/main" id="{9FEBF4C3-0007-1058-0B21-6CC49BB44B80}"/>
              </a:ext>
            </a:extLst>
          </p:cNvPr>
          <p:cNvSpPr/>
          <p:nvPr/>
        </p:nvSpPr>
        <p:spPr>
          <a:xfrm>
            <a:off x="1448674" y="4714532"/>
            <a:ext cx="2970554" cy="811966"/>
          </a:xfrm>
          <a:prstGeom prst="roundRect">
            <a:avLst/>
          </a:prstGeom>
          <a:solidFill>
            <a:schemeClr val="bg1">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2000" b="1" dirty="0">
                <a:solidFill>
                  <a:sysClr val="windowText" lastClr="000000"/>
                </a:solidFill>
              </a:rPr>
              <a:t>National ML Vulnerability</a:t>
            </a:r>
          </a:p>
          <a:p>
            <a:pPr algn="ctr"/>
            <a:endParaRPr lang="en-GB" b="1" dirty="0">
              <a:solidFill>
                <a:sysClr val="windowText" lastClr="000000"/>
              </a:solidFill>
            </a:endParaRPr>
          </a:p>
        </p:txBody>
      </p:sp>
      <p:sp>
        <p:nvSpPr>
          <p:cNvPr id="10" name="Rounded Rectangle 23">
            <a:extLst>
              <a:ext uri="{FF2B5EF4-FFF2-40B4-BE49-F238E27FC236}">
                <a16:creationId xmlns:a16="http://schemas.microsoft.com/office/drawing/2014/main" id="{5B27F155-3F90-EDCC-22D6-6624BCA03F02}"/>
              </a:ext>
            </a:extLst>
          </p:cNvPr>
          <p:cNvSpPr/>
          <p:nvPr/>
        </p:nvSpPr>
        <p:spPr>
          <a:xfrm>
            <a:off x="1703758" y="2637234"/>
            <a:ext cx="2460386" cy="667479"/>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b="1" dirty="0"/>
              <a:t>MEDIUM HIGH</a:t>
            </a:r>
          </a:p>
          <a:p>
            <a:pPr algn="ctr"/>
            <a:endParaRPr lang="en-GB" sz="2400" b="1" dirty="0"/>
          </a:p>
        </p:txBody>
      </p:sp>
      <p:sp>
        <p:nvSpPr>
          <p:cNvPr id="11" name="Rounded Rectangle 23">
            <a:extLst>
              <a:ext uri="{FF2B5EF4-FFF2-40B4-BE49-F238E27FC236}">
                <a16:creationId xmlns:a16="http://schemas.microsoft.com/office/drawing/2014/main" id="{B9B7260F-2143-0054-13A0-E0AD0E80DDCC}"/>
              </a:ext>
            </a:extLst>
          </p:cNvPr>
          <p:cNvSpPr/>
          <p:nvPr/>
        </p:nvSpPr>
        <p:spPr>
          <a:xfrm>
            <a:off x="1703758" y="5769282"/>
            <a:ext cx="2460386" cy="667479"/>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b="1" dirty="0"/>
              <a:t>MEDIUM HIGH</a:t>
            </a:r>
          </a:p>
          <a:p>
            <a:pPr algn="ctr"/>
            <a:endParaRPr lang="en-GB" sz="2400" b="1" dirty="0"/>
          </a:p>
        </p:txBody>
      </p:sp>
      <p:sp>
        <p:nvSpPr>
          <p:cNvPr id="12" name="Rounded Rectangle 23">
            <a:extLst>
              <a:ext uri="{FF2B5EF4-FFF2-40B4-BE49-F238E27FC236}">
                <a16:creationId xmlns:a16="http://schemas.microsoft.com/office/drawing/2014/main" id="{65DB4FF6-D1E8-229F-2DEF-1A07413702A1}"/>
              </a:ext>
            </a:extLst>
          </p:cNvPr>
          <p:cNvSpPr/>
          <p:nvPr/>
        </p:nvSpPr>
        <p:spPr>
          <a:xfrm>
            <a:off x="7162800" y="2898730"/>
            <a:ext cx="2970554" cy="811966"/>
          </a:xfrm>
          <a:prstGeom prst="roundRect">
            <a:avLst/>
          </a:prstGeom>
          <a:solidFill>
            <a:schemeClr val="bg1">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2000" b="1" dirty="0">
                <a:solidFill>
                  <a:sysClr val="windowText" lastClr="000000"/>
                </a:solidFill>
              </a:rPr>
              <a:t>OVERALL ML RISK</a:t>
            </a:r>
          </a:p>
          <a:p>
            <a:pPr algn="ctr"/>
            <a:endParaRPr lang="en-GB" b="1" dirty="0">
              <a:solidFill>
                <a:sysClr val="windowText" lastClr="000000"/>
              </a:solidFill>
            </a:endParaRPr>
          </a:p>
        </p:txBody>
      </p:sp>
      <p:sp>
        <p:nvSpPr>
          <p:cNvPr id="15" name="Rounded Rectangle 23">
            <a:extLst>
              <a:ext uri="{FF2B5EF4-FFF2-40B4-BE49-F238E27FC236}">
                <a16:creationId xmlns:a16="http://schemas.microsoft.com/office/drawing/2014/main" id="{E1DCE4F5-5F1F-B44C-22D9-D228397A8FA7}"/>
              </a:ext>
            </a:extLst>
          </p:cNvPr>
          <p:cNvSpPr/>
          <p:nvPr/>
        </p:nvSpPr>
        <p:spPr>
          <a:xfrm>
            <a:off x="7417884" y="4024997"/>
            <a:ext cx="2460386" cy="667479"/>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b="1" dirty="0"/>
              <a:t>MEDIUM HIGH</a:t>
            </a:r>
          </a:p>
          <a:p>
            <a:pPr algn="ctr"/>
            <a:endParaRPr lang="en-GB" sz="2400" b="1" dirty="0"/>
          </a:p>
        </p:txBody>
      </p:sp>
      <p:sp>
        <p:nvSpPr>
          <p:cNvPr id="20" name="Plus Sign 19">
            <a:extLst>
              <a:ext uri="{FF2B5EF4-FFF2-40B4-BE49-F238E27FC236}">
                <a16:creationId xmlns:a16="http://schemas.microsoft.com/office/drawing/2014/main" id="{E061A544-D096-9577-944F-E7D5935EFFE5}"/>
              </a:ext>
            </a:extLst>
          </p:cNvPr>
          <p:cNvSpPr/>
          <p:nvPr/>
        </p:nvSpPr>
        <p:spPr>
          <a:xfrm>
            <a:off x="2488180" y="3658809"/>
            <a:ext cx="956059" cy="812939"/>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aa-ET"/>
          </a:p>
        </p:txBody>
      </p:sp>
      <p:sp>
        <p:nvSpPr>
          <p:cNvPr id="21" name="Equals 20">
            <a:extLst>
              <a:ext uri="{FF2B5EF4-FFF2-40B4-BE49-F238E27FC236}">
                <a16:creationId xmlns:a16="http://schemas.microsoft.com/office/drawing/2014/main" id="{35309E2E-AC93-5A0C-74F7-7B2583D4C6CF}"/>
              </a:ext>
            </a:extLst>
          </p:cNvPr>
          <p:cNvSpPr/>
          <p:nvPr/>
        </p:nvSpPr>
        <p:spPr>
          <a:xfrm>
            <a:off x="5482589" y="3658809"/>
            <a:ext cx="1333500" cy="667479"/>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aa-ET">
              <a:solidFill>
                <a:schemeClr val="tx1"/>
              </a:solidFill>
            </a:endParaRPr>
          </a:p>
        </p:txBody>
      </p:sp>
    </p:spTree>
    <p:extLst>
      <p:ext uri="{BB962C8B-B14F-4D97-AF65-F5344CB8AC3E}">
        <p14:creationId xmlns:p14="http://schemas.microsoft.com/office/powerpoint/2010/main" val="21470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A4C9C-276D-AE95-8DCD-2F37A8026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67D85-31B8-1C84-F762-158EF29F31C8}"/>
              </a:ext>
            </a:extLst>
          </p:cNvPr>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pP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br>
            <a:r>
              <a:rPr lang="en-US" sz="36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NATIONAL </a:t>
            </a:r>
            <a:r>
              <a:rPr lang="en-US" sz="3600" b="1" dirty="0">
                <a:solidFill>
                  <a:schemeClr val="bg1"/>
                </a:solidFill>
                <a:latin typeface="Bell MT" panose="02020503060305020303" pitchFamily="18" charset="0"/>
              </a:rPr>
              <a:t>TERRORISM FINANCING VULNERABILITY</a:t>
            </a:r>
            <a:br>
              <a:rPr lang="en-GB" sz="3600" dirty="0">
                <a:solidFill>
                  <a:schemeClr val="bg1"/>
                </a:solidFill>
                <a:latin typeface="Bell MT" panose="02020503060305020303" pitchFamily="18" charset="0"/>
              </a:rPr>
            </a:br>
            <a:br>
              <a:rPr lang="en-GB" sz="3600" dirty="0">
                <a:solidFill>
                  <a:schemeClr val="bg1"/>
                </a:solidFill>
                <a:latin typeface="Bell MT" panose="02020503060305020303" pitchFamily="18" charset="0"/>
              </a:rPr>
            </a:br>
            <a:endParaRPr lang="en-GB" sz="3600" dirty="0">
              <a:solidFill>
                <a:schemeClr val="bg1"/>
              </a:solidFill>
              <a:latin typeface="Bell MT" panose="02020503060305020303" pitchFamily="18" charset="0"/>
            </a:endParaRPr>
          </a:p>
        </p:txBody>
      </p:sp>
      <p:sp>
        <p:nvSpPr>
          <p:cNvPr id="5" name="Rounded Rectangle 23">
            <a:extLst>
              <a:ext uri="{FF2B5EF4-FFF2-40B4-BE49-F238E27FC236}">
                <a16:creationId xmlns:a16="http://schemas.microsoft.com/office/drawing/2014/main" id="{4396C400-CD65-8ED9-2459-D8A7899E1DBC}"/>
              </a:ext>
            </a:extLst>
          </p:cNvPr>
          <p:cNvSpPr/>
          <p:nvPr/>
        </p:nvSpPr>
        <p:spPr>
          <a:xfrm>
            <a:off x="2081134" y="1662301"/>
            <a:ext cx="2970554" cy="811966"/>
          </a:xfrm>
          <a:prstGeom prst="roundRect">
            <a:avLst/>
          </a:prstGeom>
          <a:solidFill>
            <a:srgbClr val="002060">
              <a:alpha val="92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b="1" dirty="0"/>
              <a:t>National TF Combating Ability </a:t>
            </a:r>
          </a:p>
          <a:p>
            <a:pPr algn="ctr"/>
            <a:endParaRPr lang="en-GB" b="1" dirty="0"/>
          </a:p>
        </p:txBody>
      </p:sp>
      <p:sp>
        <p:nvSpPr>
          <p:cNvPr id="6" name="Rounded Rectangle 23">
            <a:extLst>
              <a:ext uri="{FF2B5EF4-FFF2-40B4-BE49-F238E27FC236}">
                <a16:creationId xmlns:a16="http://schemas.microsoft.com/office/drawing/2014/main" id="{B95F5F54-1480-310E-BB55-F6C664908D25}"/>
              </a:ext>
            </a:extLst>
          </p:cNvPr>
          <p:cNvSpPr/>
          <p:nvPr/>
        </p:nvSpPr>
        <p:spPr>
          <a:xfrm>
            <a:off x="6770198" y="1662301"/>
            <a:ext cx="2970554" cy="811966"/>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b="1" dirty="0"/>
              <a:t>MEDIUM - LOW</a:t>
            </a:r>
          </a:p>
          <a:p>
            <a:pPr algn="ctr"/>
            <a:endParaRPr lang="en-GB" sz="2800" b="1" dirty="0"/>
          </a:p>
        </p:txBody>
      </p:sp>
      <p:sp>
        <p:nvSpPr>
          <p:cNvPr id="7" name="Arrow: Right 6">
            <a:extLst>
              <a:ext uri="{FF2B5EF4-FFF2-40B4-BE49-F238E27FC236}">
                <a16:creationId xmlns:a16="http://schemas.microsoft.com/office/drawing/2014/main" id="{0F5C87A5-0D34-4F3B-A75B-DE1E2453DEB3}"/>
              </a:ext>
            </a:extLst>
          </p:cNvPr>
          <p:cNvSpPr/>
          <p:nvPr/>
        </p:nvSpPr>
        <p:spPr>
          <a:xfrm>
            <a:off x="5301343" y="1905000"/>
            <a:ext cx="1219200" cy="337457"/>
          </a:xfrm>
          <a:prstGeom prst="rightArrow">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8" name="Rectangle 7">
            <a:extLst>
              <a:ext uri="{FF2B5EF4-FFF2-40B4-BE49-F238E27FC236}">
                <a16:creationId xmlns:a16="http://schemas.microsoft.com/office/drawing/2014/main" id="{2C5C17EE-F0B3-1827-6985-A5E42E5A109F}"/>
              </a:ext>
            </a:extLst>
          </p:cNvPr>
          <p:cNvSpPr/>
          <p:nvPr/>
        </p:nvSpPr>
        <p:spPr>
          <a:xfrm>
            <a:off x="2983835" y="3429000"/>
            <a:ext cx="6224330" cy="3237087"/>
          </a:xfrm>
          <a:prstGeom prst="rect">
            <a:avLst/>
          </a:prstGeom>
          <a:solidFill>
            <a:schemeClr val="bg1">
              <a:lumMod val="95000"/>
            </a:schemeClr>
          </a:solidFill>
          <a:ln>
            <a:solidFill>
              <a:srgbClr val="223F59">
                <a:alpha val="0"/>
              </a:srgb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9" name="TextBox 8">
            <a:extLst>
              <a:ext uri="{FF2B5EF4-FFF2-40B4-BE49-F238E27FC236}">
                <a16:creationId xmlns:a16="http://schemas.microsoft.com/office/drawing/2014/main" id="{B3E0D4E6-B9FA-7A27-DC56-427981C817A1}"/>
              </a:ext>
            </a:extLst>
          </p:cNvPr>
          <p:cNvSpPr txBox="1"/>
          <p:nvPr/>
        </p:nvSpPr>
        <p:spPr>
          <a:xfrm>
            <a:off x="4853309" y="2960736"/>
            <a:ext cx="3646715" cy="461665"/>
          </a:xfrm>
          <a:prstGeom prst="rect">
            <a:avLst/>
          </a:prstGeom>
          <a:noFill/>
        </p:spPr>
        <p:txBody>
          <a:bodyPr wrap="square" rtlCol="0">
            <a:spAutoFit/>
          </a:bodyPr>
          <a:lstStyle/>
          <a:p>
            <a:r>
              <a:rPr lang="en-US" sz="2400" b="1" dirty="0"/>
              <a:t>CFT framework</a:t>
            </a:r>
            <a:endParaRPr lang="aa-ET" sz="2400" b="1" dirty="0"/>
          </a:p>
        </p:txBody>
      </p:sp>
      <p:sp>
        <p:nvSpPr>
          <p:cNvPr id="10" name="TextBox 9">
            <a:extLst>
              <a:ext uri="{FF2B5EF4-FFF2-40B4-BE49-F238E27FC236}">
                <a16:creationId xmlns:a16="http://schemas.microsoft.com/office/drawing/2014/main" id="{02FA5E3F-0853-644A-1A52-C93D1F6D240D}"/>
              </a:ext>
            </a:extLst>
          </p:cNvPr>
          <p:cNvSpPr txBox="1"/>
          <p:nvPr/>
        </p:nvSpPr>
        <p:spPr>
          <a:xfrm>
            <a:off x="3327662" y="3435602"/>
            <a:ext cx="5990258" cy="3631763"/>
          </a:xfrm>
          <a:prstGeom prst="rect">
            <a:avLst/>
          </a:prstGeom>
          <a:noFill/>
        </p:spPr>
        <p:txBody>
          <a:bodyPr wrap="square" rtlCol="0">
            <a:spAutoFit/>
          </a:bodyPr>
          <a:lstStyle/>
          <a:p>
            <a:r>
              <a:rPr lang="en-GB" sz="2100" kern="0" dirty="0">
                <a:ea typeface="Aptos" panose="020B0004020202020204" pitchFamily="34" charset="0"/>
              </a:rPr>
              <a:t>C</a:t>
            </a:r>
            <a:r>
              <a:rPr lang="en-GB" sz="2100" kern="0" dirty="0">
                <a:effectLst/>
                <a:ea typeface="Aptos" panose="020B0004020202020204" pitchFamily="34" charset="0"/>
              </a:rPr>
              <a:t>omprehensively defined TF Offence in law</a:t>
            </a:r>
          </a:p>
          <a:p>
            <a:endParaRPr lang="en-GB" sz="2100" b="1" kern="0" dirty="0"/>
          </a:p>
          <a:p>
            <a:r>
              <a:rPr lang="en-GB" sz="2100" kern="0" dirty="0"/>
              <a:t>Prompt freezing of assets of designated persons</a:t>
            </a:r>
          </a:p>
          <a:p>
            <a:endParaRPr lang="en-GB" sz="2100" kern="0" dirty="0"/>
          </a:p>
          <a:p>
            <a:r>
              <a:rPr lang="en-GB" sz="2100" dirty="0">
                <a:effectLst/>
                <a:ea typeface="Aptos" panose="020B0004020202020204" pitchFamily="34" charset="0"/>
              </a:rPr>
              <a:t>Continued efforts are crucial to fully addressing the challenges of TF and ensuring effective enforcement</a:t>
            </a:r>
          </a:p>
          <a:p>
            <a:endParaRPr lang="en-GB" sz="2100" dirty="0">
              <a:ea typeface="Calibri" panose="020F0502020204030204" pitchFamily="34" charset="0"/>
            </a:endParaRPr>
          </a:p>
          <a:p>
            <a:r>
              <a:rPr lang="en-GB" sz="2100" dirty="0">
                <a:effectLst/>
                <a:ea typeface="Calibri" panose="020F0502020204030204" pitchFamily="34" charset="0"/>
              </a:rPr>
              <a:t>No prosecutions or convictions for TF yet</a:t>
            </a:r>
          </a:p>
          <a:p>
            <a:endParaRPr lang="en-GB" sz="2100" dirty="0">
              <a:ea typeface="Calibri" panose="020F0502020204030204" pitchFamily="34" charset="0"/>
            </a:endParaRPr>
          </a:p>
          <a:p>
            <a:r>
              <a:rPr lang="en-GB" sz="2100" dirty="0">
                <a:effectLst/>
                <a:ea typeface="Calibri" panose="020F0502020204030204" pitchFamily="34" charset="0"/>
              </a:rPr>
              <a:t>No designated persons</a:t>
            </a:r>
            <a:endParaRPr lang="aa-ET" sz="2100" dirty="0">
              <a:effectLst/>
              <a:ea typeface="Calibri" panose="020F0502020204030204" pitchFamily="34" charset="0"/>
            </a:endParaRPr>
          </a:p>
          <a:p>
            <a:endParaRPr lang="aa-ET" sz="2000" dirty="0"/>
          </a:p>
        </p:txBody>
      </p:sp>
      <p:cxnSp>
        <p:nvCxnSpPr>
          <p:cNvPr id="16" name="Straight Connector 15">
            <a:extLst>
              <a:ext uri="{FF2B5EF4-FFF2-40B4-BE49-F238E27FC236}">
                <a16:creationId xmlns:a16="http://schemas.microsoft.com/office/drawing/2014/main" id="{699A51C0-8704-8C8E-247C-13C4ED814BB4}"/>
              </a:ext>
            </a:extLst>
          </p:cNvPr>
          <p:cNvCxnSpPr>
            <a:cxnSpLocks/>
          </p:cNvCxnSpPr>
          <p:nvPr/>
        </p:nvCxnSpPr>
        <p:spPr>
          <a:xfrm>
            <a:off x="404301" y="3437227"/>
            <a:ext cx="108097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71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1228"/>
            <a:ext cx="12192000" cy="1407886"/>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cs typeface="Times New Roman" panose="02020603050405020304" pitchFamily="18" charset="0"/>
              </a:rPr>
            </a:br>
            <a:br>
              <a:rPr lang="en-US" sz="3200" b="1" dirty="0">
                <a:solidFill>
                  <a:schemeClr val="bg1"/>
                </a:solidFill>
                <a:latin typeface="Bell MT" panose="02020503060305020303" pitchFamily="18" charset="0"/>
                <a:cs typeface="Times New Roman" panose="02020603050405020304" pitchFamily="18" charset="0"/>
              </a:rPr>
            </a:br>
            <a:r>
              <a:rPr lang="en-US" sz="3200" b="1" dirty="0">
                <a:solidFill>
                  <a:schemeClr val="bg1"/>
                </a:solidFill>
                <a:latin typeface="Bell MT" panose="02020503060305020303" pitchFamily="18" charset="0"/>
                <a:cs typeface="Times New Roman" panose="02020603050405020304" pitchFamily="18" charset="0"/>
              </a:rPr>
              <a:t>DOMESTIC MONEY LAUNDERING THREATS </a:t>
            </a:r>
            <a:br>
              <a:rPr lang="en-GB" sz="3200" b="1" dirty="0">
                <a:solidFill>
                  <a:schemeClr val="bg1"/>
                </a:solidFill>
                <a:latin typeface="Bell MT" panose="02020503060305020303" pitchFamily="18" charset="0"/>
                <a:cs typeface="Times New Roman" panose="02020603050405020304" pitchFamily="18" charset="0"/>
              </a:rPr>
            </a:br>
            <a:br>
              <a:rPr lang="en-GB" sz="3200" b="1" dirty="0">
                <a:solidFill>
                  <a:schemeClr val="bg1"/>
                </a:solidFill>
                <a:latin typeface="Bell MT" panose="02020503060305020303" pitchFamily="18" charset="0"/>
                <a:cs typeface="Times New Roman" panose="02020603050405020304" pitchFamily="18" charset="0"/>
              </a:rPr>
            </a:br>
            <a:endParaRPr lang="en-GB" sz="3200" b="1" dirty="0">
              <a:solidFill>
                <a:schemeClr val="bg1"/>
              </a:solidFill>
              <a:latin typeface="Bell MT" panose="02020503060305020303" pitchFamily="18" charset="0"/>
              <a:cs typeface="Times New Roman" panose="02020603050405020304" pitchFamily="18" charset="0"/>
            </a:endParaRPr>
          </a:p>
        </p:txBody>
      </p:sp>
    </p:spTree>
    <p:extLst>
      <p:ext uri="{BB962C8B-B14F-4D97-AF65-F5344CB8AC3E}">
        <p14:creationId xmlns:p14="http://schemas.microsoft.com/office/powerpoint/2010/main" val="3852442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9174-3073-1230-1CF8-0CE9240E4F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C60D9E-FB80-3D85-A203-D722F5160D16}"/>
              </a:ext>
            </a:extLst>
          </p:cNvPr>
          <p:cNvSpPr txBox="1">
            <a:spLocks/>
          </p:cNvSpPr>
          <p:nvPr/>
        </p:nvSpPr>
        <p:spPr>
          <a:xfrm>
            <a:off x="0" y="0"/>
            <a:ext cx="12191999" cy="1325563"/>
          </a:xfrm>
          <a:prstGeom prst="rect">
            <a:avLst/>
          </a:prstGeom>
          <a:solidFill>
            <a:schemeClr val="accent5">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OVERALL TF RISK</a:t>
            </a:r>
          </a:p>
        </p:txBody>
      </p:sp>
      <p:sp>
        <p:nvSpPr>
          <p:cNvPr id="8" name="Rounded Rectangle 23">
            <a:extLst>
              <a:ext uri="{FF2B5EF4-FFF2-40B4-BE49-F238E27FC236}">
                <a16:creationId xmlns:a16="http://schemas.microsoft.com/office/drawing/2014/main" id="{AD5B908B-764D-270D-3002-E16808E9BCCA}"/>
              </a:ext>
            </a:extLst>
          </p:cNvPr>
          <p:cNvSpPr/>
          <p:nvPr/>
        </p:nvSpPr>
        <p:spPr>
          <a:xfrm>
            <a:off x="1448674" y="1624201"/>
            <a:ext cx="2970554" cy="811966"/>
          </a:xfrm>
          <a:prstGeom prst="roundRect">
            <a:avLst/>
          </a:prstGeom>
          <a:solidFill>
            <a:schemeClr val="bg1">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2000" b="1" dirty="0">
                <a:solidFill>
                  <a:sysClr val="windowText" lastClr="000000"/>
                </a:solidFill>
              </a:rPr>
              <a:t>National TF Threat</a:t>
            </a:r>
          </a:p>
          <a:p>
            <a:pPr algn="ctr"/>
            <a:endParaRPr lang="en-GB" b="1" dirty="0">
              <a:solidFill>
                <a:sysClr val="windowText" lastClr="000000"/>
              </a:solidFill>
            </a:endParaRPr>
          </a:p>
        </p:txBody>
      </p:sp>
      <p:sp>
        <p:nvSpPr>
          <p:cNvPr id="9" name="Rounded Rectangle 23">
            <a:extLst>
              <a:ext uri="{FF2B5EF4-FFF2-40B4-BE49-F238E27FC236}">
                <a16:creationId xmlns:a16="http://schemas.microsoft.com/office/drawing/2014/main" id="{CAACB883-9F16-69E8-6941-727721618B0D}"/>
              </a:ext>
            </a:extLst>
          </p:cNvPr>
          <p:cNvSpPr/>
          <p:nvPr/>
        </p:nvSpPr>
        <p:spPr>
          <a:xfrm>
            <a:off x="1448674" y="4714532"/>
            <a:ext cx="2970554" cy="811966"/>
          </a:xfrm>
          <a:prstGeom prst="roundRect">
            <a:avLst/>
          </a:prstGeom>
          <a:solidFill>
            <a:schemeClr val="bg1">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2000" b="1" dirty="0">
                <a:solidFill>
                  <a:sysClr val="windowText" lastClr="000000"/>
                </a:solidFill>
              </a:rPr>
              <a:t>National TF Vulnerability</a:t>
            </a:r>
          </a:p>
          <a:p>
            <a:pPr algn="ctr"/>
            <a:endParaRPr lang="en-GB" b="1" dirty="0">
              <a:solidFill>
                <a:sysClr val="windowText" lastClr="000000"/>
              </a:solidFill>
            </a:endParaRPr>
          </a:p>
        </p:txBody>
      </p:sp>
      <p:sp>
        <p:nvSpPr>
          <p:cNvPr id="10" name="Rounded Rectangle 23">
            <a:extLst>
              <a:ext uri="{FF2B5EF4-FFF2-40B4-BE49-F238E27FC236}">
                <a16:creationId xmlns:a16="http://schemas.microsoft.com/office/drawing/2014/main" id="{7B93A799-3AF6-819D-CABF-CBDBCE546F02}"/>
              </a:ext>
            </a:extLst>
          </p:cNvPr>
          <p:cNvSpPr/>
          <p:nvPr/>
        </p:nvSpPr>
        <p:spPr>
          <a:xfrm>
            <a:off x="1703758" y="2637234"/>
            <a:ext cx="2460386" cy="667479"/>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b="1" dirty="0"/>
              <a:t>MEDIUM LOW</a:t>
            </a:r>
          </a:p>
          <a:p>
            <a:pPr algn="ctr"/>
            <a:endParaRPr lang="en-GB" sz="2400" b="1" dirty="0"/>
          </a:p>
        </p:txBody>
      </p:sp>
      <p:sp>
        <p:nvSpPr>
          <p:cNvPr id="11" name="Rounded Rectangle 23">
            <a:extLst>
              <a:ext uri="{FF2B5EF4-FFF2-40B4-BE49-F238E27FC236}">
                <a16:creationId xmlns:a16="http://schemas.microsoft.com/office/drawing/2014/main" id="{72666801-973F-5D7D-9000-176396E2B591}"/>
              </a:ext>
            </a:extLst>
          </p:cNvPr>
          <p:cNvSpPr/>
          <p:nvPr/>
        </p:nvSpPr>
        <p:spPr>
          <a:xfrm>
            <a:off x="1703758" y="5769282"/>
            <a:ext cx="2460386" cy="667479"/>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b="1" dirty="0"/>
              <a:t>MEDIUM LOW</a:t>
            </a:r>
          </a:p>
          <a:p>
            <a:pPr algn="ctr"/>
            <a:endParaRPr lang="en-GB" sz="2400" b="1" dirty="0"/>
          </a:p>
        </p:txBody>
      </p:sp>
      <p:sp>
        <p:nvSpPr>
          <p:cNvPr id="12" name="Rounded Rectangle 23">
            <a:extLst>
              <a:ext uri="{FF2B5EF4-FFF2-40B4-BE49-F238E27FC236}">
                <a16:creationId xmlns:a16="http://schemas.microsoft.com/office/drawing/2014/main" id="{468767E6-E223-9D10-0F5A-C932FEDEF257}"/>
              </a:ext>
            </a:extLst>
          </p:cNvPr>
          <p:cNvSpPr/>
          <p:nvPr/>
        </p:nvSpPr>
        <p:spPr>
          <a:xfrm>
            <a:off x="7162800" y="2898730"/>
            <a:ext cx="2970554" cy="811966"/>
          </a:xfrm>
          <a:prstGeom prst="roundRect">
            <a:avLst/>
          </a:prstGeom>
          <a:solidFill>
            <a:schemeClr val="bg1">
              <a:alpha val="9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a:p>
            <a:pPr algn="ctr"/>
            <a:r>
              <a:rPr lang="en-GB" sz="2000" b="1">
                <a:solidFill>
                  <a:sysClr val="windowText" lastClr="000000"/>
                </a:solidFill>
              </a:rPr>
              <a:t>OVERALL TF </a:t>
            </a:r>
            <a:r>
              <a:rPr lang="en-GB" sz="2000" b="1" dirty="0">
                <a:solidFill>
                  <a:sysClr val="windowText" lastClr="000000"/>
                </a:solidFill>
              </a:rPr>
              <a:t>RISK</a:t>
            </a:r>
          </a:p>
          <a:p>
            <a:pPr algn="ctr"/>
            <a:endParaRPr lang="en-GB" b="1" dirty="0">
              <a:solidFill>
                <a:sysClr val="windowText" lastClr="000000"/>
              </a:solidFill>
            </a:endParaRPr>
          </a:p>
        </p:txBody>
      </p:sp>
      <p:sp>
        <p:nvSpPr>
          <p:cNvPr id="15" name="Rounded Rectangle 23">
            <a:extLst>
              <a:ext uri="{FF2B5EF4-FFF2-40B4-BE49-F238E27FC236}">
                <a16:creationId xmlns:a16="http://schemas.microsoft.com/office/drawing/2014/main" id="{65D2396C-0670-9EB6-7F9D-F1ED346FCCD1}"/>
              </a:ext>
            </a:extLst>
          </p:cNvPr>
          <p:cNvSpPr/>
          <p:nvPr/>
        </p:nvSpPr>
        <p:spPr>
          <a:xfrm>
            <a:off x="7417884" y="4024997"/>
            <a:ext cx="2460386" cy="667479"/>
          </a:xfrm>
          <a:prstGeom prst="round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b="1" dirty="0"/>
              <a:t>MEDIUM LOW</a:t>
            </a:r>
          </a:p>
          <a:p>
            <a:pPr algn="ctr"/>
            <a:endParaRPr lang="en-GB" sz="2400" b="1" dirty="0"/>
          </a:p>
        </p:txBody>
      </p:sp>
      <p:sp>
        <p:nvSpPr>
          <p:cNvPr id="20" name="Plus Sign 19">
            <a:extLst>
              <a:ext uri="{FF2B5EF4-FFF2-40B4-BE49-F238E27FC236}">
                <a16:creationId xmlns:a16="http://schemas.microsoft.com/office/drawing/2014/main" id="{C074530D-4EC3-87D6-9956-C60CC58A9904}"/>
              </a:ext>
            </a:extLst>
          </p:cNvPr>
          <p:cNvSpPr/>
          <p:nvPr/>
        </p:nvSpPr>
        <p:spPr>
          <a:xfrm>
            <a:off x="2488180" y="3658809"/>
            <a:ext cx="956059" cy="812939"/>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aa-ET"/>
          </a:p>
        </p:txBody>
      </p:sp>
      <p:sp>
        <p:nvSpPr>
          <p:cNvPr id="21" name="Equals 20">
            <a:extLst>
              <a:ext uri="{FF2B5EF4-FFF2-40B4-BE49-F238E27FC236}">
                <a16:creationId xmlns:a16="http://schemas.microsoft.com/office/drawing/2014/main" id="{F84DDF33-57F3-0712-BC8C-5FB28DA9EBEC}"/>
              </a:ext>
            </a:extLst>
          </p:cNvPr>
          <p:cNvSpPr/>
          <p:nvPr/>
        </p:nvSpPr>
        <p:spPr>
          <a:xfrm>
            <a:off x="5482589" y="3658809"/>
            <a:ext cx="1333500" cy="667479"/>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aa-ET">
              <a:solidFill>
                <a:schemeClr val="tx1"/>
              </a:solidFill>
            </a:endParaRPr>
          </a:p>
        </p:txBody>
      </p:sp>
    </p:spTree>
    <p:extLst>
      <p:ext uri="{BB962C8B-B14F-4D97-AF65-F5344CB8AC3E}">
        <p14:creationId xmlns:p14="http://schemas.microsoft.com/office/powerpoint/2010/main" val="24508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5"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344229" y="0"/>
            <a:ext cx="4847771" cy="6858000"/>
            <a:chOff x="5646056" y="0"/>
            <a:chExt cx="5428344" cy="6858000"/>
          </a:xfrm>
        </p:grpSpPr>
        <p:sp>
          <p:nvSpPr>
            <p:cNvPr id="14" name="Rectangle 13"/>
            <p:cNvSpPr/>
            <p:nvPr/>
          </p:nvSpPr>
          <p:spPr>
            <a:xfrm>
              <a:off x="5650166" y="101600"/>
              <a:ext cx="5424234"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646056" y="6749142"/>
              <a:ext cx="5428343" cy="108857"/>
            </a:xfrm>
            <a:prstGeom prst="rect">
              <a:avLst/>
            </a:prstGeom>
            <a:solidFill>
              <a:srgbClr val="34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a:off x="7358743" y="3360240"/>
            <a:ext cx="4833257" cy="3367131"/>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Bell MT" panose="02020503060305020303" pitchFamily="18" charset="0"/>
              </a:rPr>
              <a:t>MONEY LAUNDERING AND TERRORIST FINANCING RISKS ASSOCIATED WITH SECTORS UNDER THE SUPERVISION OF THE BANK OF MAURITIUS</a:t>
            </a:r>
            <a:endParaRPr lang="en-US" sz="3000" dirty="0"/>
          </a:p>
        </p:txBody>
      </p:sp>
      <p:sp>
        <p:nvSpPr>
          <p:cNvPr id="8" name="TextBox 7"/>
          <p:cNvSpPr txBox="1"/>
          <p:nvPr/>
        </p:nvSpPr>
        <p:spPr>
          <a:xfrm>
            <a:off x="329783" y="2763391"/>
            <a:ext cx="6919589" cy="3354765"/>
          </a:xfrm>
          <a:prstGeom prst="rect">
            <a:avLst/>
          </a:prstGeom>
          <a:noFill/>
        </p:spPr>
        <p:txBody>
          <a:bodyPr wrap="square" rtlCol="0">
            <a:spAutoFit/>
          </a:bodyPr>
          <a:lstStyle/>
          <a:p>
            <a:pPr algn="ctr"/>
            <a:r>
              <a:rPr lang="en-GB" sz="2400" b="1" dirty="0">
                <a:effectLst/>
                <a:latin typeface="Bell MT" panose="02020503060305020303" pitchFamily="18" charset="0"/>
                <a:ea typeface="Calibri" panose="020F0502020204030204" pitchFamily="34" charset="0"/>
              </a:rPr>
              <a:t>Mrs Hemlata </a:t>
            </a:r>
            <a:r>
              <a:rPr lang="en-GB" sz="2400" b="1" dirty="0" err="1">
                <a:effectLst/>
                <a:latin typeface="Bell MT" panose="02020503060305020303" pitchFamily="18" charset="0"/>
                <a:ea typeface="Calibri" panose="020F0502020204030204" pitchFamily="34" charset="0"/>
              </a:rPr>
              <a:t>Nundoochan</a:t>
            </a:r>
            <a:endPar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endParaRPr>
          </a:p>
          <a:p>
            <a:pPr algn="ctr"/>
            <a:r>
              <a:rPr lang="en-GB" sz="2000" b="1" dirty="0">
                <a:solidFill>
                  <a:prstClr val="white">
                    <a:lumMod val="50000"/>
                  </a:prstClr>
                </a:solidFill>
                <a:latin typeface="Bell MT" panose="02020503060305020303" pitchFamily="18" charset="0"/>
              </a:rPr>
              <a:t>Team Leader: Banking Sector</a:t>
            </a:r>
          </a:p>
          <a:p>
            <a:pPr algn="ctr"/>
            <a:endParaRPr lang="en-GB" sz="2000" b="1" dirty="0">
              <a:solidFill>
                <a:prstClr val="white">
                  <a:lumMod val="50000"/>
                </a:prstClr>
              </a:solidFill>
              <a:latin typeface="Bell MT" panose="02020503060305020303" pitchFamily="18" charset="0"/>
            </a:endParaRPr>
          </a:p>
          <a:p>
            <a:pPr algn="ctr"/>
            <a:r>
              <a:rPr kumimoji="0" lang="en-GB" sz="2400" b="1" i="0" u="none" strike="noStrike" kern="1200" cap="none" spc="0" normalizeH="0" baseline="0" noProof="0" dirty="0">
                <a:ln>
                  <a:noFill/>
                </a:ln>
                <a:solidFill>
                  <a:prstClr val="black"/>
                </a:solidFill>
                <a:effectLst/>
                <a:uLnTx/>
                <a:uFillTx/>
                <a:latin typeface="Bell MT" panose="02020503060305020303" pitchFamily="18" charset="0"/>
                <a:ea typeface="Calibri" panose="020F0502020204030204" pitchFamily="34" charset="0"/>
                <a:cs typeface="+mn-cs"/>
              </a:rPr>
              <a:t>Mrs Malini Ramdhan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rPr>
              <a:t>Team Leader: Other Financial Institutions (Banking) Sector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prstClr val="black"/>
                </a:solidFill>
                <a:effectLst/>
                <a:uLnTx/>
                <a:uFillTx/>
                <a:latin typeface="Bell MT" panose="02020503060305020303" pitchFamily="18" charset="0"/>
                <a:ea typeface="Calibri" panose="020F0502020204030204" pitchFamily="34" charset="0"/>
                <a:cs typeface="+mn-cs"/>
              </a:rPr>
              <a:t>Mrs </a:t>
            </a:r>
            <a:r>
              <a:rPr kumimoji="0" lang="en-GB" sz="2400" b="1" i="0" u="none" strike="noStrike" kern="1200" cap="none" spc="0" normalizeH="0" baseline="0" noProof="0" dirty="0" err="1">
                <a:ln>
                  <a:noFill/>
                </a:ln>
                <a:solidFill>
                  <a:prstClr val="black"/>
                </a:solidFill>
                <a:effectLst/>
                <a:uLnTx/>
                <a:uFillTx/>
                <a:latin typeface="Bell MT" panose="02020503060305020303" pitchFamily="18" charset="0"/>
                <a:ea typeface="Calibri" panose="020F0502020204030204" pitchFamily="34" charset="0"/>
                <a:cs typeface="+mn-cs"/>
              </a:rPr>
              <a:t>Shakuntalah</a:t>
            </a:r>
            <a:r>
              <a:rPr kumimoji="0" lang="en-GB" sz="2400" b="1" i="0" u="none" strike="noStrike" kern="1200" cap="none" spc="0" normalizeH="0" baseline="0" noProof="0" dirty="0">
                <a:ln>
                  <a:noFill/>
                </a:ln>
                <a:solidFill>
                  <a:prstClr val="black"/>
                </a:solidFill>
                <a:effectLst/>
                <a:uLnTx/>
                <a:uFillTx/>
                <a:latin typeface="Bell MT" panose="02020503060305020303" pitchFamily="18" charset="0"/>
                <a:ea typeface="Calibri" panose="020F0502020204030204" pitchFamily="34" charset="0"/>
                <a:cs typeface="+mn-cs"/>
              </a:rPr>
              <a:t> Ramanah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rPr>
              <a:t>Team Leader: Payment Service Providers Sector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lumMod val="50000"/>
                </a:prstClr>
              </a:solidFill>
              <a:latin typeface="Bell MT" panose="020205030603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endParaRPr>
          </a:p>
        </p:txBody>
      </p:sp>
      <p:sp>
        <p:nvSpPr>
          <p:cNvPr id="10" name="Rectangle 9">
            <a:extLst>
              <a:ext uri="{FF2B5EF4-FFF2-40B4-BE49-F238E27FC236}">
                <a16:creationId xmlns:a16="http://schemas.microsoft.com/office/drawing/2014/main" id="{C8F67085-7D1E-44DA-B6C8-41649FEEF4FD}"/>
              </a:ext>
              <a:ext uri="{C183D7F6-B498-43B3-948B-1728B52AA6E4}">
                <adec:decorative xmlns:adec="http://schemas.microsoft.com/office/drawing/2017/decorative" val="1"/>
              </a:ext>
            </a:extLst>
          </p:cNvPr>
          <p:cNvSpPr/>
          <p:nvPr/>
        </p:nvSpPr>
        <p:spPr bwMode="invGray">
          <a:xfrm>
            <a:off x="7457269" y="0"/>
            <a:ext cx="4833257" cy="6604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p:txBody>
      </p:sp>
    </p:spTree>
    <p:extLst>
      <p:ext uri="{BB962C8B-B14F-4D97-AF65-F5344CB8AC3E}">
        <p14:creationId xmlns:p14="http://schemas.microsoft.com/office/powerpoint/2010/main" val="1099761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73389"/>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SECTORAL ML RISK RATINGS AT A GLANCE</a:t>
            </a:r>
          </a:p>
        </p:txBody>
      </p:sp>
      <p:graphicFrame>
        <p:nvGraphicFramePr>
          <p:cNvPr id="6" name="Table 5"/>
          <p:cNvGraphicFramePr>
            <a:graphicFrameLocks noGrp="1"/>
          </p:cNvGraphicFramePr>
          <p:nvPr>
            <p:extLst>
              <p:ext uri="{D42A27DB-BD31-4B8C-83A1-F6EECF244321}">
                <p14:modId xmlns:p14="http://schemas.microsoft.com/office/powerpoint/2010/main" val="775134798"/>
              </p:ext>
            </p:extLst>
          </p:nvPr>
        </p:nvGraphicFramePr>
        <p:xfrm>
          <a:off x="204281" y="1189537"/>
          <a:ext cx="11643646" cy="6893213"/>
        </p:xfrm>
        <a:graphic>
          <a:graphicData uri="http://schemas.openxmlformats.org/drawingml/2006/table">
            <a:tbl>
              <a:tblPr>
                <a:tableStyleId>{5C22544A-7EE6-4342-B048-85BDC9FD1C3A}</a:tableStyleId>
              </a:tblPr>
              <a:tblGrid>
                <a:gridCol w="4759536">
                  <a:extLst>
                    <a:ext uri="{9D8B030D-6E8A-4147-A177-3AD203B41FA5}">
                      <a16:colId xmlns:a16="http://schemas.microsoft.com/office/drawing/2014/main" val="20000"/>
                    </a:ext>
                  </a:extLst>
                </a:gridCol>
                <a:gridCol w="2295483">
                  <a:extLst>
                    <a:ext uri="{9D8B030D-6E8A-4147-A177-3AD203B41FA5}">
                      <a16:colId xmlns:a16="http://schemas.microsoft.com/office/drawing/2014/main" val="20001"/>
                    </a:ext>
                  </a:extLst>
                </a:gridCol>
                <a:gridCol w="2428861">
                  <a:extLst>
                    <a:ext uri="{9D8B030D-6E8A-4147-A177-3AD203B41FA5}">
                      <a16:colId xmlns:a16="http://schemas.microsoft.com/office/drawing/2014/main" val="20002"/>
                    </a:ext>
                  </a:extLst>
                </a:gridCol>
                <a:gridCol w="2159766">
                  <a:extLst>
                    <a:ext uri="{9D8B030D-6E8A-4147-A177-3AD203B41FA5}">
                      <a16:colId xmlns:a16="http://schemas.microsoft.com/office/drawing/2014/main" val="20003"/>
                    </a:ext>
                  </a:extLst>
                </a:gridCol>
              </a:tblGrid>
              <a:tr h="508592">
                <a:tc>
                  <a:txBody>
                    <a:bodyPr/>
                    <a:lstStyle/>
                    <a:p>
                      <a:pPr algn="ctr">
                        <a:lnSpc>
                          <a:spcPct val="107000"/>
                        </a:lnSpc>
                        <a:spcAft>
                          <a:spcPts val="0"/>
                        </a:spcAft>
                      </a:pPr>
                      <a:r>
                        <a:rPr lang="en-US" sz="1600" dirty="0">
                          <a:effectLst/>
                          <a:latin typeface="Bell MT" panose="02020503060305020303" pitchFamily="18" charset="0"/>
                        </a:rPr>
                        <a:t> </a:t>
                      </a: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Bell MT" panose="02020503060305020303" pitchFamily="18" charset="0"/>
                        </a:rPr>
                        <a:t>Residual ML</a:t>
                      </a:r>
                      <a:r>
                        <a:rPr lang="en-US" sz="1800" b="1" u="sng" baseline="0" dirty="0">
                          <a:effectLst/>
                          <a:latin typeface="Bell MT" panose="02020503060305020303" pitchFamily="18" charset="0"/>
                        </a:rPr>
                        <a:t> </a:t>
                      </a:r>
                      <a:r>
                        <a:rPr lang="en-US" sz="1800" b="1" u="sng" dirty="0">
                          <a:effectLst/>
                          <a:latin typeface="Bell MT" panose="02020503060305020303" pitchFamily="18" charset="0"/>
                        </a:rPr>
                        <a:t>Vulnerability Rating</a:t>
                      </a:r>
                      <a:endParaRPr lang="en-GB" sz="1800" b="1" u="sng"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Bell MT" panose="02020503060305020303" pitchFamily="18" charset="0"/>
                        </a:rPr>
                        <a:t>ML Threat Rating</a:t>
                      </a:r>
                      <a:endParaRPr lang="en-GB" sz="1800" b="1" u="sng"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Bell MT" panose="02020503060305020303" pitchFamily="18" charset="0"/>
                        </a:rPr>
                        <a:t>ML Risk Rating</a:t>
                      </a:r>
                      <a:endParaRPr lang="en-GB" sz="1800" b="1" u="sng"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303530">
                <a:tc gridSpan="4">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25812">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566554">
                <a:tc>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dirty="0">
                        <a:solidFill>
                          <a:schemeClr val="accent2">
                            <a:lumMod val="60000"/>
                            <a:lumOff val="40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dirty="0">
                        <a:solidFill>
                          <a:srgbClr val="C0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3530">
                <a:tc>
                  <a:txBody>
                    <a:bodyPr/>
                    <a:lstStyle/>
                    <a:p>
                      <a:pPr algn="l">
                        <a:lnSpc>
                          <a:spcPct val="107000"/>
                        </a:lnSpc>
                        <a:spcAft>
                          <a:spcPts val="0"/>
                        </a:spcAft>
                      </a:pPr>
                      <a:r>
                        <a:rPr lang="en-US" sz="2000" dirty="0">
                          <a:effectLst/>
                          <a:latin typeface="Bell MT" panose="02020503060305020303" pitchFamily="18" charset="0"/>
                        </a:rPr>
                        <a:t>Banking Sector</a:t>
                      </a:r>
                    </a:p>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Medium</a:t>
                      </a:r>
                    </a:p>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rPr>
                        <a:t>High </a:t>
                      </a:r>
                    </a:p>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rPr>
                        <a:t>Medium High </a:t>
                      </a:r>
                    </a:p>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1140144">
                <a:tc>
                  <a:txBody>
                    <a:bodyPr/>
                    <a:lstStyle/>
                    <a:p>
                      <a:pPr>
                        <a:lnSpc>
                          <a:spcPct val="107000"/>
                        </a:lnSpc>
                        <a:spcAft>
                          <a:spcPts val="0"/>
                        </a:spcAft>
                      </a:pPr>
                      <a:r>
                        <a:rPr lang="en-US" sz="2000" dirty="0">
                          <a:effectLst/>
                          <a:latin typeface="Bell MT" panose="02020503060305020303" pitchFamily="18" charset="0"/>
                        </a:rPr>
                        <a:t>Other Financial Institutions </a:t>
                      </a:r>
                    </a:p>
                    <a:p>
                      <a:pPr>
                        <a:lnSpc>
                          <a:spcPct val="107000"/>
                        </a:lnSpc>
                        <a:spcAft>
                          <a:spcPts val="0"/>
                        </a:spcAft>
                      </a:pPr>
                      <a:r>
                        <a:rPr lang="en-US" sz="2000" dirty="0">
                          <a:effectLst/>
                          <a:latin typeface="Bell MT" panose="02020503060305020303" pitchFamily="18" charset="0"/>
                          <a:ea typeface="Calibri" panose="020F0502020204030204" pitchFamily="34" charset="0"/>
                          <a:cs typeface="Times New Roman" panose="02020603050405020304" pitchFamily="18" charset="0"/>
                        </a:rPr>
                        <a:t>    </a:t>
                      </a:r>
                      <a:r>
                        <a:rPr lang="en-US" sz="2000" i="1" dirty="0">
                          <a:effectLst/>
                          <a:latin typeface="Bell MT" panose="02020503060305020303" pitchFamily="18" charset="0"/>
                          <a:ea typeface="Calibri" panose="020F0502020204030204" pitchFamily="34" charset="0"/>
                          <a:cs typeface="Times New Roman" panose="02020603050405020304" pitchFamily="18" charset="0"/>
                        </a:rPr>
                        <a:t>Cash Dealers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i="1" dirty="0">
                          <a:effectLst/>
                          <a:latin typeface="Bell MT" panose="02020503060305020303" pitchFamily="18" charset="0"/>
                          <a:ea typeface="Calibri" panose="020F0502020204030204" pitchFamily="34" charset="0"/>
                          <a:cs typeface="Times New Roman" panose="02020603050405020304" pitchFamily="18" charset="0"/>
                        </a:rPr>
                        <a:t>    NBDTIs </a:t>
                      </a:r>
                      <a:r>
                        <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rPr>
                        <a:t> </a:t>
                      </a:r>
                    </a:p>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Medium</a:t>
                      </a:r>
                      <a:r>
                        <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rPr>
                        <a:t> </a:t>
                      </a:r>
                    </a:p>
                    <a:p>
                      <a:pPr algn="ctr">
                        <a:lnSpc>
                          <a:spcPct val="107000"/>
                        </a:lnSpc>
                        <a:spcAft>
                          <a:spcPts val="0"/>
                        </a:spcAft>
                      </a:pPr>
                      <a:r>
                        <a:rPr lang="en-GB" sz="20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  </a:t>
                      </a: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Medium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  </a:t>
                      </a:r>
                    </a:p>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Medium</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  </a:t>
                      </a:r>
                    </a:p>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566554">
                <a:tc>
                  <a:txBody>
                    <a:bodyPr/>
                    <a:lstStyle/>
                    <a:p>
                      <a:pPr algn="just">
                        <a:lnSpc>
                          <a:spcPct val="107000"/>
                        </a:lnSpc>
                        <a:spcAft>
                          <a:spcPts val="0"/>
                        </a:spcAft>
                      </a:pPr>
                      <a:r>
                        <a:rPr lang="en-US" sz="2000" dirty="0">
                          <a:effectLst/>
                          <a:latin typeface="Bell MT" panose="02020503060305020303" pitchFamily="18" charset="0"/>
                          <a:ea typeface="Calibri" panose="020F0502020204030204" pitchFamily="34" charset="0"/>
                          <a:cs typeface="Times New Roman" panose="02020603050405020304" pitchFamily="18" charset="0"/>
                        </a:rPr>
                        <a:t>Payment Service Providers</a:t>
                      </a: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lnSpc>
                          <a:spcPct val="107000"/>
                        </a:lnSpc>
                        <a:spcAft>
                          <a:spcPts val="0"/>
                        </a:spcAft>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lumMod val="75000"/>
                            </a:schemeClr>
                          </a:solidFill>
                          <a:effectLst/>
                          <a:latin typeface="Bell MT" panose="02020503060305020303" pitchFamily="18" charset="0"/>
                          <a:ea typeface="+mn-ea"/>
                          <a:cs typeface="+mn-cs"/>
                        </a:rPr>
                        <a:t>Low </a:t>
                      </a:r>
                    </a:p>
                    <a:p>
                      <a:pPr marL="0" algn="ctr" defTabSz="914400" rtl="0" eaLnBrk="1" latinLnBrk="0" hangingPunct="1">
                        <a:lnSpc>
                          <a:spcPct val="107000"/>
                        </a:lnSpc>
                        <a:spcAft>
                          <a:spcPts val="0"/>
                        </a:spcAft>
                      </a:pPr>
                      <a:endParaRPr lang="en-GB" sz="2000" kern="1200" dirty="0">
                        <a:solidFill>
                          <a:schemeClr val="accent6">
                            <a:lumMod val="75000"/>
                          </a:schemeClr>
                        </a:solidFill>
                        <a:effectLst/>
                        <a:latin typeface="Bell MT" panose="02020503060305020303" pitchFamily="18" charset="0"/>
                        <a:ea typeface="+mn-ea"/>
                        <a:cs typeface="+mn-cs"/>
                      </a:endParaRP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lumMod val="75000"/>
                            </a:schemeClr>
                          </a:solidFill>
                          <a:effectLst/>
                          <a:latin typeface="Bell MT" panose="02020503060305020303" pitchFamily="18" charset="0"/>
                          <a:ea typeface="+mn-ea"/>
                          <a:cs typeface="+mn-cs"/>
                        </a:rPr>
                        <a:t>Low </a:t>
                      </a:r>
                    </a:p>
                    <a:p>
                      <a:pPr marL="0" algn="ctr" defTabSz="914400" rtl="0" eaLnBrk="1" latinLnBrk="0" hangingPunct="1">
                        <a:lnSpc>
                          <a:spcPct val="107000"/>
                        </a:lnSpc>
                        <a:spcAft>
                          <a:spcPts val="0"/>
                        </a:spcAft>
                      </a:pPr>
                      <a:endParaRPr lang="en-GB" sz="2000" kern="1200" dirty="0">
                        <a:solidFill>
                          <a:schemeClr val="accent6">
                            <a:lumMod val="75000"/>
                          </a:schemeClr>
                        </a:solidFill>
                        <a:effectLst/>
                        <a:latin typeface="Bell MT" panose="02020503060305020303" pitchFamily="18" charset="0"/>
                        <a:ea typeface="+mn-ea"/>
                        <a:cs typeface="+mn-cs"/>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36095">
                <a:tc>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03530">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03530">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03530">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tabLst>
                          <a:tab pos="445770" algn="ctr"/>
                        </a:tabLs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r h="303530">
                <a:tc>
                  <a:txBody>
                    <a:bodyPr/>
                    <a:lstStyle/>
                    <a:p>
                      <a:pPr algn="just">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algn="ctr" defTabSz="914400" rtl="0" eaLnBrk="1" latinLnBrk="0" hangingPunct="1">
                        <a:lnSpc>
                          <a:spcPct val="107000"/>
                        </a:lnSpc>
                        <a:spcAft>
                          <a:spcPts val="0"/>
                        </a:spcAft>
                      </a:pPr>
                      <a:endParaRPr lang="en-GB" sz="2000" kern="1200" dirty="0">
                        <a:solidFill>
                          <a:srgbClr val="FF0000"/>
                        </a:solidFill>
                        <a:effectLst/>
                        <a:latin typeface="Bell MT" panose="02020503060305020303" pitchFamily="18" charset="0"/>
                        <a:ea typeface="+mn-ea"/>
                        <a:cs typeface="+mn-cs"/>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2"/>
                  </a:ext>
                </a:extLst>
              </a:tr>
              <a:tr h="303530">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3"/>
                  </a:ext>
                </a:extLst>
              </a:tr>
            </a:tbl>
          </a:graphicData>
        </a:graphic>
      </p:graphicFrame>
      <p:sp>
        <p:nvSpPr>
          <p:cNvPr id="3" name="TextBox 2"/>
          <p:cNvSpPr txBox="1"/>
          <p:nvPr/>
        </p:nvSpPr>
        <p:spPr>
          <a:xfrm>
            <a:off x="7082971" y="1277257"/>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p:cNvSpPr txBox="1"/>
          <p:nvPr/>
        </p:nvSpPr>
        <p:spPr>
          <a:xfrm>
            <a:off x="9441543" y="1284514"/>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255642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3E93-565A-82EE-0ED6-13C532C12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A385B-CDB2-01B7-A482-C27F436D8CD5}"/>
              </a:ext>
            </a:extLst>
          </p:cNvPr>
          <p:cNvSpPr>
            <a:spLocks noGrp="1"/>
          </p:cNvSpPr>
          <p:nvPr>
            <p:ph type="title"/>
          </p:nvPr>
        </p:nvSpPr>
        <p:spPr>
          <a:xfrm>
            <a:off x="0" y="0"/>
            <a:ext cx="12191999" cy="1173389"/>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SECTORIAL TF RISK RATINGS AT A GLANCE</a:t>
            </a:r>
          </a:p>
        </p:txBody>
      </p:sp>
      <p:graphicFrame>
        <p:nvGraphicFramePr>
          <p:cNvPr id="6" name="Table 5">
            <a:extLst>
              <a:ext uri="{FF2B5EF4-FFF2-40B4-BE49-F238E27FC236}">
                <a16:creationId xmlns:a16="http://schemas.microsoft.com/office/drawing/2014/main" id="{5DCCA2B5-8F23-7320-0924-8E25506ACEAD}"/>
              </a:ext>
            </a:extLst>
          </p:cNvPr>
          <p:cNvGraphicFramePr>
            <a:graphicFrameLocks noGrp="1"/>
          </p:cNvGraphicFramePr>
          <p:nvPr>
            <p:extLst>
              <p:ext uri="{D42A27DB-BD31-4B8C-83A1-F6EECF244321}">
                <p14:modId xmlns:p14="http://schemas.microsoft.com/office/powerpoint/2010/main" val="521213327"/>
              </p:ext>
            </p:extLst>
          </p:nvPr>
        </p:nvGraphicFramePr>
        <p:xfrm>
          <a:off x="308222" y="1173389"/>
          <a:ext cx="11575553" cy="6607789"/>
        </p:xfrm>
        <a:graphic>
          <a:graphicData uri="http://schemas.openxmlformats.org/drawingml/2006/table">
            <a:tbl>
              <a:tblPr>
                <a:tableStyleId>{5C22544A-7EE6-4342-B048-85BDC9FD1C3A}</a:tableStyleId>
              </a:tblPr>
              <a:tblGrid>
                <a:gridCol w="4691443">
                  <a:extLst>
                    <a:ext uri="{9D8B030D-6E8A-4147-A177-3AD203B41FA5}">
                      <a16:colId xmlns:a16="http://schemas.microsoft.com/office/drawing/2014/main" val="20000"/>
                    </a:ext>
                  </a:extLst>
                </a:gridCol>
                <a:gridCol w="2295483">
                  <a:extLst>
                    <a:ext uri="{9D8B030D-6E8A-4147-A177-3AD203B41FA5}">
                      <a16:colId xmlns:a16="http://schemas.microsoft.com/office/drawing/2014/main" val="20001"/>
                    </a:ext>
                  </a:extLst>
                </a:gridCol>
                <a:gridCol w="2428861">
                  <a:extLst>
                    <a:ext uri="{9D8B030D-6E8A-4147-A177-3AD203B41FA5}">
                      <a16:colId xmlns:a16="http://schemas.microsoft.com/office/drawing/2014/main" val="20002"/>
                    </a:ext>
                  </a:extLst>
                </a:gridCol>
                <a:gridCol w="2159766">
                  <a:extLst>
                    <a:ext uri="{9D8B030D-6E8A-4147-A177-3AD203B41FA5}">
                      <a16:colId xmlns:a16="http://schemas.microsoft.com/office/drawing/2014/main" val="20003"/>
                    </a:ext>
                  </a:extLst>
                </a:gridCol>
              </a:tblGrid>
              <a:tr h="501538">
                <a:tc>
                  <a:txBody>
                    <a:bodyPr/>
                    <a:lstStyle/>
                    <a:p>
                      <a:pPr algn="ctr">
                        <a:lnSpc>
                          <a:spcPct val="107000"/>
                        </a:lnSpc>
                        <a:spcAft>
                          <a:spcPts val="0"/>
                        </a:spcAft>
                      </a:pPr>
                      <a:r>
                        <a:rPr lang="en-US" sz="1600" dirty="0">
                          <a:effectLst/>
                          <a:latin typeface="Bell MT" panose="02020503060305020303" pitchFamily="18" charset="0"/>
                        </a:rPr>
                        <a:t> </a:t>
                      </a: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Bell MT" panose="02020503060305020303" pitchFamily="18" charset="0"/>
                        </a:rPr>
                        <a:t>Residual TF</a:t>
                      </a:r>
                      <a:r>
                        <a:rPr lang="en-US" sz="1800" b="1" u="sng" baseline="0" dirty="0">
                          <a:effectLst/>
                          <a:latin typeface="Bell MT" panose="02020503060305020303" pitchFamily="18" charset="0"/>
                        </a:rPr>
                        <a:t> </a:t>
                      </a:r>
                      <a:r>
                        <a:rPr lang="en-US" sz="1800" b="1" u="sng" dirty="0">
                          <a:effectLst/>
                          <a:latin typeface="Bell MT" panose="02020503060305020303" pitchFamily="18" charset="0"/>
                        </a:rPr>
                        <a:t>Vulnerability Rating</a:t>
                      </a:r>
                      <a:endParaRPr lang="en-GB" sz="1800" b="1" u="sng"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Bell MT" panose="02020503060305020303" pitchFamily="18" charset="0"/>
                        </a:rPr>
                        <a:t>TF Threat Rating</a:t>
                      </a:r>
                      <a:endParaRPr lang="en-GB" sz="1800" b="1" u="sng"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Bell MT" panose="02020503060305020303" pitchFamily="18" charset="0"/>
                        </a:rPr>
                        <a:t>TF Risk Rating</a:t>
                      </a:r>
                      <a:endParaRPr lang="en-GB" sz="1800" b="1" u="sng"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275879">
                <a:tc gridSpan="4">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275879">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1454891">
                <a:tc>
                  <a:txBody>
                    <a:bodyPr/>
                    <a:lstStyle/>
                    <a:p>
                      <a:pPr algn="l">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p>
                      <a:pPr algn="l">
                        <a:lnSpc>
                          <a:spcPct val="107000"/>
                        </a:lnSpc>
                        <a:spcAft>
                          <a:spcPts val="0"/>
                        </a:spcAft>
                      </a:pPr>
                      <a:r>
                        <a:rPr lang="en-GB" sz="2000" dirty="0">
                          <a:effectLst/>
                          <a:latin typeface="Bell MT" panose="02020503060305020303" pitchFamily="18" charset="0"/>
                          <a:ea typeface="Calibri" panose="020F0502020204030204" pitchFamily="34" charset="0"/>
                          <a:cs typeface="Times New Roman" panose="02020603050405020304" pitchFamily="18" charset="0"/>
                        </a:rPr>
                        <a:t>Banking Sector </a:t>
                      </a:r>
                    </a:p>
                  </a:txBody>
                  <a:tcPr marL="68580" marR="6858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l">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p>
                      <a:pPr algn="l">
                        <a:lnSpc>
                          <a:spcPct val="107000"/>
                        </a:lnSpc>
                        <a:spcAft>
                          <a:spcPts val="0"/>
                        </a:spcAft>
                      </a:pPr>
                      <a:r>
                        <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rPr>
                        <a:t>    </a:t>
                      </a:r>
                      <a:r>
                        <a:rPr lang="en-GB" sz="2000" kern="12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a:t>
                      </a:r>
                    </a:p>
                  </a:txBody>
                  <a:tcPr marL="68580" marR="68580" marT="0" marB="0" anchor="c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      Medium</a:t>
                      </a:r>
                    </a:p>
                    <a:p>
                      <a:pPr algn="l">
                        <a:lnSpc>
                          <a:spcPct val="107000"/>
                        </a:lnSpc>
                        <a:spcAft>
                          <a:spcPts val="0"/>
                        </a:spcAft>
                      </a:pPr>
                      <a:r>
                        <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 </a:t>
                      </a:r>
                    </a:p>
                  </a:txBody>
                  <a:tcPr marL="68580" marR="68580" marT="0" marB="0" anchor="ctr">
                    <a:solidFill>
                      <a:schemeClr val="bg1"/>
                    </a:solidFill>
                  </a:tcPr>
                </a:tc>
                <a:tc>
                  <a:txBody>
                    <a:bodyPr/>
                    <a:lstStyle/>
                    <a:p>
                      <a:pPr algn="l">
                        <a:lnSpc>
                          <a:spcPct val="107000"/>
                        </a:lnSpc>
                        <a:spcAft>
                          <a:spcPts val="0"/>
                        </a:spcAft>
                      </a:pPr>
                      <a:endPar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endParaRPr>
                    </a:p>
                    <a:p>
                      <a:pPr algn="l">
                        <a:lnSpc>
                          <a:spcPct val="107000"/>
                        </a:lnSpc>
                        <a:spcAft>
                          <a:spcPts val="0"/>
                        </a:spcAft>
                      </a:pPr>
                      <a:r>
                        <a:rPr lang="en-GB" sz="2000" kern="1200" dirty="0">
                          <a:solidFill>
                            <a:srgbClr val="FFCC00"/>
                          </a:solidFill>
                          <a:effectLst/>
                          <a:latin typeface="Bell MT" panose="02020503060305020303" pitchFamily="18" charset="0"/>
                          <a:ea typeface="Calibri" panose="020F0502020204030204" pitchFamily="34" charset="0"/>
                          <a:cs typeface="Times New Roman" panose="02020603050405020304" pitchFamily="18" charset="0"/>
                        </a:rPr>
                        <a:t>    Medium </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275879">
                <a:tc>
                  <a:txBody>
                    <a:bodyPr/>
                    <a:lstStyle/>
                    <a:p>
                      <a:pPr algn="l">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l">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l">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1124330">
                <a:tc>
                  <a:txBody>
                    <a:bodyPr/>
                    <a:lstStyle/>
                    <a:p>
                      <a:pPr>
                        <a:lnSpc>
                          <a:spcPct val="107000"/>
                        </a:lnSpc>
                        <a:spcAft>
                          <a:spcPts val="0"/>
                        </a:spcAft>
                      </a:pPr>
                      <a:r>
                        <a:rPr lang="en-US" sz="2000" dirty="0">
                          <a:effectLst/>
                          <a:latin typeface="Bell MT" panose="02020503060305020303" pitchFamily="18" charset="0"/>
                        </a:rPr>
                        <a:t>Other Financial Institutions </a:t>
                      </a:r>
                    </a:p>
                    <a:p>
                      <a:pPr>
                        <a:lnSpc>
                          <a:spcPct val="107000"/>
                        </a:lnSpc>
                        <a:spcAft>
                          <a:spcPts val="0"/>
                        </a:spcAft>
                      </a:pPr>
                      <a:r>
                        <a:rPr lang="en-US" sz="2000" dirty="0">
                          <a:effectLst/>
                          <a:latin typeface="Bell MT" panose="02020503060305020303" pitchFamily="18" charset="0"/>
                          <a:ea typeface="Calibri" panose="020F0502020204030204" pitchFamily="34" charset="0"/>
                          <a:cs typeface="Times New Roman" panose="02020603050405020304" pitchFamily="18" charset="0"/>
                        </a:rPr>
                        <a:t>    </a:t>
                      </a:r>
                      <a:r>
                        <a:rPr lang="en-US" sz="2000" i="1" dirty="0">
                          <a:effectLst/>
                          <a:latin typeface="Bell MT" panose="02020503060305020303" pitchFamily="18" charset="0"/>
                          <a:ea typeface="Calibri" panose="020F0502020204030204" pitchFamily="34" charset="0"/>
                          <a:cs typeface="Times New Roman" panose="02020603050405020304" pitchFamily="18" charset="0"/>
                        </a:rPr>
                        <a:t>Cash Dealers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i="1" dirty="0">
                          <a:effectLst/>
                          <a:latin typeface="Bell MT" panose="02020503060305020303" pitchFamily="18" charset="0"/>
                          <a:ea typeface="Calibri" panose="020F0502020204030204" pitchFamily="34" charset="0"/>
                          <a:cs typeface="Times New Roman" panose="02020603050405020304" pitchFamily="18" charset="0"/>
                        </a:rPr>
                        <a:t>    NBDTIs </a:t>
                      </a:r>
                      <a:r>
                        <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  </a:t>
                      </a:r>
                    </a:p>
                    <a:p>
                      <a:pPr marL="0" algn="ctr" defTabSz="914400" rtl="0" eaLnBrk="1" latinLnBrk="0" hangingPunct="1">
                        <a:lnSpc>
                          <a:spcPct val="107000"/>
                        </a:lnSpc>
                        <a:spcAft>
                          <a:spcPts val="0"/>
                        </a:spcAft>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solidFill>
                          <a:effectLst/>
                          <a:latin typeface="Bell MT" panose="02020503060305020303" pitchFamily="18" charset="0"/>
                          <a:ea typeface="Calibri" panose="020F0502020204030204" pitchFamily="34" charset="0"/>
                          <a:cs typeface="Times New Roman" panose="02020603050405020304" pitchFamily="18" charset="0"/>
                        </a:rPr>
                        <a:t>Medium Low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275879">
                <a:tc>
                  <a:txBody>
                    <a:bodyPr/>
                    <a:lstStyle/>
                    <a:p>
                      <a:pPr algn="just">
                        <a:lnSpc>
                          <a:spcPct val="107000"/>
                        </a:lnSpc>
                        <a:spcAft>
                          <a:spcPts val="0"/>
                        </a:spcAft>
                      </a:pPr>
                      <a:r>
                        <a:rPr lang="en-US" sz="2000" dirty="0">
                          <a:effectLst/>
                          <a:latin typeface="Bell MT" panose="02020503060305020303" pitchFamily="18" charset="0"/>
                          <a:ea typeface="Calibri" panose="020F0502020204030204" pitchFamily="34" charset="0"/>
                          <a:cs typeface="Times New Roman" panose="02020603050405020304" pitchFamily="18" charset="0"/>
                        </a:rPr>
                        <a:t>Payment Service Providers</a:t>
                      </a: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lnSpc>
                          <a:spcPct val="107000"/>
                        </a:lnSpc>
                        <a:spcAft>
                          <a:spcPts val="0"/>
                        </a:spcAft>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000" kern="1200" dirty="0">
                          <a:solidFill>
                            <a:schemeClr val="accent6">
                              <a:lumMod val="75000"/>
                            </a:schemeClr>
                          </a:solidFill>
                          <a:effectLst/>
                          <a:latin typeface="Bell MT" panose="02020503060305020303" pitchFamily="18" charset="0"/>
                          <a:ea typeface="+mn-ea"/>
                          <a:cs typeface="+mn-cs"/>
                        </a:rPr>
                        <a:t>Low </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84997">
                <a:tc>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275879">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75879">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5879">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tabLst>
                          <a:tab pos="445770" algn="ctr"/>
                        </a:tabLs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r h="275879">
                <a:tc>
                  <a:txBody>
                    <a:bodyPr/>
                    <a:lstStyle/>
                    <a:p>
                      <a:pPr algn="just">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algn="ctr" defTabSz="914400" rtl="0" eaLnBrk="1" latinLnBrk="0" hangingPunct="1">
                        <a:lnSpc>
                          <a:spcPct val="107000"/>
                        </a:lnSpc>
                        <a:spcAft>
                          <a:spcPts val="0"/>
                        </a:spcAft>
                      </a:pPr>
                      <a:endParaRPr lang="en-GB" sz="2000" kern="1200" dirty="0">
                        <a:solidFill>
                          <a:srgbClr val="FF0000"/>
                        </a:solidFill>
                        <a:effectLst/>
                        <a:latin typeface="Bell MT" panose="02020503060305020303" pitchFamily="18" charset="0"/>
                        <a:ea typeface="+mn-ea"/>
                        <a:cs typeface="+mn-cs"/>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2"/>
                  </a:ext>
                </a:extLst>
              </a:tr>
              <a:tr h="275879">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B85BCB78-D2D0-0C32-37B9-B4B2B44D4E39}"/>
              </a:ext>
            </a:extLst>
          </p:cNvPr>
          <p:cNvSpPr txBox="1"/>
          <p:nvPr/>
        </p:nvSpPr>
        <p:spPr>
          <a:xfrm>
            <a:off x="7082971" y="1277257"/>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89F2ED83-1235-B1CD-5B29-ACFD1FF981A4}"/>
              </a:ext>
            </a:extLst>
          </p:cNvPr>
          <p:cNvSpPr txBox="1"/>
          <p:nvPr/>
        </p:nvSpPr>
        <p:spPr>
          <a:xfrm>
            <a:off x="9441543" y="1284514"/>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4265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142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OVERVIEW OF SECTOR(1) </a:t>
            </a:r>
            <a:endParaRPr lang="en-US" sz="4000" b="1" dirty="0">
              <a:solidFill>
                <a:schemeClr val="bg1"/>
              </a:solidFill>
              <a:latin typeface="Bell MT" panose="02020503060305020303" pitchFamily="18" charset="0"/>
            </a:endParaRPr>
          </a:p>
        </p:txBody>
      </p:sp>
      <p:sp>
        <p:nvSpPr>
          <p:cNvPr id="6" name="TextBox 5">
            <a:extLst>
              <a:ext uri="{FF2B5EF4-FFF2-40B4-BE49-F238E27FC236}">
                <a16:creationId xmlns:a16="http://schemas.microsoft.com/office/drawing/2014/main" id="{08A09D2A-9616-48B4-B077-313F7C99BB75}"/>
              </a:ext>
            </a:extLst>
          </p:cNvPr>
          <p:cNvSpPr txBox="1"/>
          <p:nvPr/>
        </p:nvSpPr>
        <p:spPr>
          <a:xfrm>
            <a:off x="0" y="1322962"/>
            <a:ext cx="12020550" cy="6601807"/>
          </a:xfrm>
          <a:prstGeom prst="rect">
            <a:avLst/>
          </a:prstGeom>
          <a:noFill/>
        </p:spPr>
        <p:txBody>
          <a:bodyPr wrap="square">
            <a:spAutoFit/>
          </a:bodyPr>
          <a:lstStyle/>
          <a:p>
            <a:pPr marL="285750" indent="-285750">
              <a:buFont typeface="Arial" panose="020B0604020202020204" pitchFamily="34" charset="0"/>
              <a:buChar char="•"/>
            </a:pPr>
            <a:r>
              <a:rPr lang="en-US" sz="2000" b="0" i="0" u="none" strike="noStrike" baseline="0" dirty="0">
                <a:solidFill>
                  <a:srgbClr val="000000"/>
                </a:solidFill>
                <a:cs typeface="Times New Roman" panose="02020603050405020304" pitchFamily="18" charset="0"/>
              </a:rPr>
              <a:t>The Banking sector is a predominant pillar of the financial system in Mauritius. </a:t>
            </a:r>
          </a:p>
          <a:p>
            <a:pPr marL="285750" indent="-285750">
              <a:buFont typeface="Arial" panose="020B0604020202020204" pitchFamily="34" charset="0"/>
              <a:buChar char="•"/>
            </a:pPr>
            <a:endParaRPr lang="en-US" sz="2000" b="0" i="0" u="none" strike="noStrike" baseline="0" dirty="0">
              <a:solidFill>
                <a:srgbClr val="000000"/>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cs typeface="Times New Roman" panose="02020603050405020304" pitchFamily="18" charset="0"/>
              </a:rPr>
              <a:t>As an international financial </a:t>
            </a:r>
            <a:r>
              <a:rPr lang="en-US" sz="2000" dirty="0" err="1">
                <a:solidFill>
                  <a:srgbClr val="000000"/>
                </a:solidFill>
                <a:cs typeface="Times New Roman" panose="02020603050405020304" pitchFamily="18" charset="0"/>
              </a:rPr>
              <a:t>centre</a:t>
            </a:r>
            <a:r>
              <a:rPr lang="en-US" sz="2000" dirty="0">
                <a:solidFill>
                  <a:srgbClr val="000000"/>
                </a:solidFill>
                <a:cs typeface="Times New Roman" panose="02020603050405020304" pitchFamily="18" charset="0"/>
              </a:rPr>
              <a:t>, Mauritius is significantly exposed to cross-border financial flows, increasing the risks of money laundering (ML) from external individuals and entities. The banking sector, due to its central role in economic activity and the broad range of products and services offered, has been assessed as inherently </a:t>
            </a:r>
            <a:r>
              <a:rPr lang="en-US" sz="2000" b="1" dirty="0">
                <a:cs typeface="Times New Roman" panose="02020603050405020304" pitchFamily="18" charset="0"/>
              </a:rPr>
              <a:t>High</a:t>
            </a:r>
            <a:r>
              <a:rPr lang="en-US" sz="2000" b="1" dirty="0">
                <a:solidFill>
                  <a:srgbClr val="CC0000"/>
                </a:solidFill>
                <a:cs typeface="Times New Roman" panose="02020603050405020304" pitchFamily="18" charset="0"/>
              </a:rPr>
              <a:t> </a:t>
            </a:r>
            <a:r>
              <a:rPr lang="en-US" sz="2000" b="1" dirty="0">
                <a:cs typeface="Times New Roman" panose="02020603050405020304" pitchFamily="18" charset="0"/>
              </a:rPr>
              <a:t>Risk</a:t>
            </a:r>
            <a:r>
              <a:rPr lang="en-US" sz="2000" b="1" dirty="0">
                <a:solidFill>
                  <a:srgbClr val="CC0000"/>
                </a:solidFill>
                <a:cs typeface="Times New Roman" panose="02020603050405020304" pitchFamily="18" charset="0"/>
              </a:rPr>
              <a:t> </a:t>
            </a:r>
            <a:r>
              <a:rPr lang="en-US" sz="2000" dirty="0">
                <a:solidFill>
                  <a:srgbClr val="000000"/>
                </a:solidFill>
                <a:cs typeface="Times New Roman" panose="02020603050405020304" pitchFamily="18" charset="0"/>
              </a:rPr>
              <a:t>for ML. </a:t>
            </a:r>
          </a:p>
          <a:p>
            <a:endParaRPr lang="en-US" sz="2000" dirty="0">
              <a:solidFill>
                <a:srgbClr val="000000"/>
              </a:solidFill>
              <a:cs typeface="Times New Roman" panose="02020603050405020304" pitchFamily="18" charset="0"/>
            </a:endParaRPr>
          </a:p>
          <a:p>
            <a:pPr marL="285750" indent="-285750">
              <a:buFont typeface="Arial" panose="020B0604020202020204" pitchFamily="34" charset="0"/>
              <a:buChar char="•"/>
            </a:pPr>
            <a:r>
              <a:rPr lang="en-US" sz="2000" b="0" i="0" u="none" strike="noStrike" baseline="0" dirty="0">
                <a:solidFill>
                  <a:srgbClr val="000000"/>
                </a:solidFill>
                <a:cs typeface="Times New Roman" panose="02020603050405020304" pitchFamily="18" charset="0"/>
              </a:rPr>
              <a:t>As of 30 June 2022: </a:t>
            </a:r>
          </a:p>
          <a:p>
            <a:r>
              <a:rPr lang="en-US" sz="2000" dirty="0">
                <a:solidFill>
                  <a:srgbClr val="000000"/>
                </a:solidFill>
                <a:cs typeface="Times New Roman" panose="02020603050405020304" pitchFamily="18" charset="0"/>
              </a:rPr>
              <a:t>	-</a:t>
            </a:r>
            <a:r>
              <a:rPr lang="en-US" sz="2000" b="0" i="0" u="none" strike="noStrike" baseline="0" dirty="0">
                <a:solidFill>
                  <a:srgbClr val="000000"/>
                </a:solidFill>
                <a:cs typeface="Times New Roman" panose="02020603050405020304" pitchFamily="18" charset="0"/>
              </a:rPr>
              <a:t>19 licensed banks, 6 of which were domestic-owned, 10 were foreign-owned and 3 were branches of foreign 	banks. </a:t>
            </a:r>
          </a:p>
          <a:p>
            <a:r>
              <a:rPr lang="en-US" sz="2000" dirty="0">
                <a:solidFill>
                  <a:srgbClr val="000000"/>
                </a:solidFill>
                <a:cs typeface="Times New Roman" panose="02020603050405020304" pitchFamily="18" charset="0"/>
              </a:rPr>
              <a:t>	-Asset size: USD 46.3 billion</a:t>
            </a:r>
          </a:p>
          <a:p>
            <a:r>
              <a:rPr lang="en-US" sz="2000" dirty="0">
                <a:solidFill>
                  <a:srgbClr val="000000"/>
                </a:solidFill>
                <a:cs typeface="Times New Roman" panose="02020603050405020304" pitchFamily="18" charset="0"/>
              </a:rPr>
              <a:t>	-2.68 million customers</a:t>
            </a:r>
          </a:p>
          <a:p>
            <a:pPr marL="285750" indent="-285750">
              <a:buFont typeface="Arial" panose="020B0604020202020204" pitchFamily="34" charset="0"/>
              <a:buChar char="•"/>
            </a:pPr>
            <a:endParaRPr lang="en-US" sz="2000" b="0" i="0" u="none" strike="noStrike" baseline="0" dirty="0">
              <a:solidFill>
                <a:srgbClr val="000000"/>
              </a:solidFill>
              <a:cs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cs typeface="Times New Roman" panose="02020603050405020304" pitchFamily="18" charset="0"/>
              </a:rPr>
              <a:t>As of 30 June 2024: </a:t>
            </a:r>
          </a:p>
          <a:p>
            <a:r>
              <a:rPr lang="en-US" sz="2000" dirty="0">
                <a:solidFill>
                  <a:srgbClr val="000000"/>
                </a:solidFill>
                <a:cs typeface="Times New Roman" panose="02020603050405020304" pitchFamily="18" charset="0"/>
              </a:rPr>
              <a:t>	-20 licensed banks (out of which 1 bank had received a </a:t>
            </a:r>
            <a:r>
              <a:rPr lang="en-US" sz="2000" dirty="0" err="1">
                <a:solidFill>
                  <a:srgbClr val="000000"/>
                </a:solidFill>
                <a:cs typeface="Times New Roman" panose="02020603050405020304" pitchFamily="18" charset="0"/>
              </a:rPr>
              <a:t>licence</a:t>
            </a:r>
            <a:r>
              <a:rPr lang="en-US" sz="2000" dirty="0">
                <a:solidFill>
                  <a:srgbClr val="000000"/>
                </a:solidFill>
                <a:cs typeface="Times New Roman" panose="02020603050405020304" pitchFamily="18" charset="0"/>
              </a:rPr>
              <a:t> but had not started operations), 6 of which  were domestic-owned, 11 were foreign-owned, and 3 were branches of foreign banks. </a:t>
            </a:r>
          </a:p>
          <a:p>
            <a:r>
              <a:rPr lang="en-US" sz="2000" dirty="0">
                <a:solidFill>
                  <a:srgbClr val="000000"/>
                </a:solidFill>
                <a:cs typeface="Times New Roman" panose="02020603050405020304" pitchFamily="18" charset="0"/>
              </a:rPr>
              <a:t>	-Asset </a:t>
            </a:r>
            <a:r>
              <a:rPr lang="en-US" sz="2000" dirty="0" err="1">
                <a:solidFill>
                  <a:srgbClr val="000000"/>
                </a:solidFill>
                <a:cs typeface="Times New Roman" panose="02020603050405020304" pitchFamily="18" charset="0"/>
              </a:rPr>
              <a:t>size:USD</a:t>
            </a:r>
            <a:r>
              <a:rPr lang="en-US" sz="2000" dirty="0">
                <a:solidFill>
                  <a:srgbClr val="000000"/>
                </a:solidFill>
                <a:cs typeface="Times New Roman" panose="02020603050405020304" pitchFamily="18" charset="0"/>
              </a:rPr>
              <a:t> 53.4 billion</a:t>
            </a:r>
          </a:p>
          <a:p>
            <a:r>
              <a:rPr lang="en-US" sz="2000" dirty="0">
                <a:solidFill>
                  <a:srgbClr val="000000"/>
                </a:solidFill>
                <a:cs typeface="Times New Roman" panose="02020603050405020304" pitchFamily="18" charset="0"/>
              </a:rPr>
              <a:t>	-2.80 million customers. </a:t>
            </a:r>
            <a:endParaRPr lang="en-US" sz="2000" dirty="0">
              <a:cs typeface="Times New Roman" panose="02020603050405020304" pitchFamily="18" charset="0"/>
            </a:endParaRPr>
          </a:p>
          <a:p>
            <a:pPr marL="285750" indent="-285750">
              <a:buFont typeface="Arial" panose="020B0604020202020204" pitchFamily="34" charset="0"/>
              <a:buChar char="•"/>
            </a:pPr>
            <a:endParaRPr lang="en-US" sz="2100" b="0" i="0" u="none" strike="noStrike" baseline="0" dirty="0">
              <a:solidFill>
                <a:srgbClr val="000000"/>
              </a:solidFill>
              <a:cs typeface="Times New Roman" panose="02020603050405020304" pitchFamily="18" charset="0"/>
            </a:endParaRPr>
          </a:p>
          <a:p>
            <a:endParaRPr lang="en-US" sz="2100" dirty="0">
              <a:solidFill>
                <a:srgbClr val="000000"/>
              </a:solidFill>
              <a:cs typeface="Times New Roman" panose="02020603050405020304" pitchFamily="18" charset="0"/>
            </a:endParaRPr>
          </a:p>
          <a:p>
            <a:pPr marL="285750" indent="-285750">
              <a:buFont typeface="Arial" panose="020B0604020202020204" pitchFamily="34" charset="0"/>
              <a:buChar char="•"/>
            </a:pPr>
            <a:endParaRPr lang="en-US" sz="21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56127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142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OVERVIEW OF SECTOR (2 )</a:t>
            </a:r>
            <a:endParaRPr lang="en-US" sz="4000" b="1" dirty="0">
              <a:solidFill>
                <a:schemeClr val="bg1"/>
              </a:solidFill>
              <a:latin typeface="Bell MT" panose="02020503060305020303" pitchFamily="18" charset="0"/>
            </a:endParaRPr>
          </a:p>
        </p:txBody>
      </p:sp>
      <p:sp>
        <p:nvSpPr>
          <p:cNvPr id="6" name="TextBox 5">
            <a:extLst>
              <a:ext uri="{FF2B5EF4-FFF2-40B4-BE49-F238E27FC236}">
                <a16:creationId xmlns:a16="http://schemas.microsoft.com/office/drawing/2014/main" id="{08A09D2A-9616-48B4-B077-313F7C99BB75}"/>
              </a:ext>
            </a:extLst>
          </p:cNvPr>
          <p:cNvSpPr txBox="1"/>
          <p:nvPr/>
        </p:nvSpPr>
        <p:spPr>
          <a:xfrm>
            <a:off x="0" y="1322962"/>
            <a:ext cx="11982450" cy="5124480"/>
          </a:xfrm>
          <a:prstGeom prst="rect">
            <a:avLst/>
          </a:prstGeom>
          <a:noFill/>
        </p:spPr>
        <p:txBody>
          <a:bodyPr wrap="square">
            <a:spAutoFit/>
          </a:bodyPr>
          <a:lstStyle/>
          <a:p>
            <a:pPr marL="285750" indent="-285750" algn="just">
              <a:buFont typeface="Arial" panose="020B0604020202020204" pitchFamily="34" charset="0"/>
              <a:buChar char="•"/>
            </a:pPr>
            <a:r>
              <a:rPr lang="en-US" b="0" i="0" u="none" strike="noStrike" baseline="0" dirty="0">
                <a:solidFill>
                  <a:srgbClr val="252525"/>
                </a:solidFill>
              </a:rPr>
              <a:t>The ML risks facing </a:t>
            </a:r>
            <a:r>
              <a:rPr lang="en-US" dirty="0">
                <a:solidFill>
                  <a:srgbClr val="252525"/>
                </a:solidFill>
              </a:rPr>
              <a:t>the </a:t>
            </a:r>
            <a:r>
              <a:rPr lang="en-US" b="0" i="0" u="none" strike="noStrike" baseline="0" dirty="0">
                <a:solidFill>
                  <a:srgbClr val="252525"/>
                </a:solidFill>
              </a:rPr>
              <a:t>banking sector have become increasingly complex due to technological advancements, the introduction of new financial products, and evolving delivery channels. </a:t>
            </a:r>
          </a:p>
          <a:p>
            <a:pPr marL="285750" indent="-285750" algn="just">
              <a:buFont typeface="Arial" panose="020B0604020202020204" pitchFamily="34" charset="0"/>
              <a:buChar char="•"/>
            </a:pPr>
            <a:endParaRPr lang="en-US" b="0" i="0" u="none" strike="noStrike" baseline="0" dirty="0">
              <a:solidFill>
                <a:srgbClr val="252525"/>
              </a:solidFill>
            </a:endParaRPr>
          </a:p>
          <a:p>
            <a:pPr marL="285750" indent="-285750" algn="just">
              <a:buFont typeface="Arial" panose="020B0604020202020204" pitchFamily="34" charset="0"/>
              <a:buChar char="•"/>
            </a:pPr>
            <a:r>
              <a:rPr lang="en-US" b="0" i="0" u="none" strike="noStrike" baseline="0" dirty="0">
                <a:solidFill>
                  <a:srgbClr val="252525"/>
                </a:solidFill>
              </a:rPr>
              <a:t>As a result, the banking sector remains one of the highest-risk sectors for ML in the jurisdiction.</a:t>
            </a:r>
          </a:p>
          <a:p>
            <a:pPr marL="285750" indent="-285750" algn="just">
              <a:buFont typeface="Arial" panose="020B0604020202020204" pitchFamily="34" charset="0"/>
              <a:buChar char="•"/>
            </a:pPr>
            <a:endParaRPr lang="en-US" dirty="0">
              <a:solidFill>
                <a:srgbClr val="252525"/>
              </a:solidFill>
            </a:endParaRPr>
          </a:p>
          <a:p>
            <a:pPr marL="285750" indent="-285750" algn="just">
              <a:buFont typeface="Arial" panose="020B0604020202020204" pitchFamily="34" charset="0"/>
              <a:buChar char="•"/>
            </a:pPr>
            <a:r>
              <a:rPr lang="en-US" b="0" i="0" u="none" strike="noStrike" baseline="0" dirty="0">
                <a:solidFill>
                  <a:srgbClr val="252525"/>
                </a:solidFill>
              </a:rPr>
              <a:t> Banks manage a large and diverse customer base, including high-risk clients from jurisdictions with elevated ML risks, customers engaged in high-volume cross-border transactions, and those utilizing complex financial products and structures </a:t>
            </a:r>
          </a:p>
          <a:p>
            <a:pPr marL="285750" indent="-285750" algn="just">
              <a:buFont typeface="Arial" panose="020B0604020202020204" pitchFamily="34" charset="0"/>
              <a:buChar char="•"/>
            </a:pPr>
            <a:endParaRPr lang="en-US" b="0" i="0" u="none" strike="noStrike" baseline="0" dirty="0">
              <a:solidFill>
                <a:srgbClr val="252525"/>
              </a:solidFill>
            </a:endParaRPr>
          </a:p>
          <a:p>
            <a:pPr marL="285750" indent="-285750" algn="just">
              <a:buFont typeface="Arial" panose="020B0604020202020204" pitchFamily="34" charset="0"/>
              <a:buChar char="•"/>
            </a:pPr>
            <a:r>
              <a:rPr lang="en-US" b="0" i="0" u="none" strike="noStrike" baseline="0" dirty="0">
                <a:solidFill>
                  <a:srgbClr val="000000"/>
                </a:solidFill>
              </a:rPr>
              <a:t>The customer base comprised mostly of individuals, representing nearly 93% of total customers, followed by corporates representing 6% of total customers, while the remaining 1% related to NPOs, Trusts and DNFBPs. </a:t>
            </a:r>
          </a:p>
          <a:p>
            <a:pPr marL="285750" indent="-285750" algn="just">
              <a:buFont typeface="Arial" panose="020B0604020202020204" pitchFamily="34" charset="0"/>
              <a:buChar char="•"/>
            </a:pPr>
            <a:endParaRPr lang="en-US" b="0" i="0" u="none" strike="noStrike" baseline="0" dirty="0">
              <a:solidFill>
                <a:srgbClr val="000000"/>
              </a:solidFill>
            </a:endParaRPr>
          </a:p>
          <a:p>
            <a:pPr marL="285750" indent="-285750" algn="just">
              <a:buFont typeface="Arial" panose="020B0604020202020204" pitchFamily="34" charset="0"/>
              <a:buChar char="•"/>
            </a:pPr>
            <a:r>
              <a:rPr lang="en-US" b="0" i="0" u="none" strike="noStrike" baseline="0" dirty="0">
                <a:solidFill>
                  <a:srgbClr val="000000"/>
                </a:solidFill>
              </a:rPr>
              <a:t>Besides the traditional banking products, (i.e., loans and deposits), banks offered a wide range of other products and services to customers, such as trade finance, electronic banking</a:t>
            </a:r>
            <a:r>
              <a:rPr lang="en-US" dirty="0">
                <a:solidFill>
                  <a:srgbClr val="000000"/>
                </a:solidFill>
              </a:rPr>
              <a:t>, private banking services, treasury products, custodial </a:t>
            </a:r>
            <a:r>
              <a:rPr lang="en-US" b="0" i="0" u="none" strike="noStrike" baseline="0" dirty="0">
                <a:solidFill>
                  <a:srgbClr val="000000"/>
                </a:solidFill>
              </a:rPr>
              <a:t>services, wealth management,  </a:t>
            </a:r>
            <a:r>
              <a:rPr lang="en-US" b="0" i="0" u="none" strike="noStrike" baseline="0" dirty="0" err="1">
                <a:solidFill>
                  <a:srgbClr val="000000"/>
                </a:solidFill>
              </a:rPr>
              <a:t>specialised</a:t>
            </a:r>
            <a:r>
              <a:rPr lang="en-US" dirty="0">
                <a:solidFill>
                  <a:srgbClr val="000000"/>
                </a:solidFill>
              </a:rPr>
              <a:t> finance and safe deposit box services. </a:t>
            </a:r>
          </a:p>
          <a:p>
            <a:pPr marL="285750" indent="-285750" algn="just">
              <a:buFont typeface="Arial" panose="020B0604020202020204" pitchFamily="34" charset="0"/>
              <a:buChar char="•"/>
            </a:pPr>
            <a:endParaRPr lang="en-US" b="0" i="0" u="none" strike="noStrike" baseline="0" dirty="0">
              <a:solidFill>
                <a:srgbClr val="000000"/>
              </a:solidFill>
            </a:endParaRPr>
          </a:p>
          <a:p>
            <a:pPr marL="285750" indent="-285750" algn="just">
              <a:buFont typeface="Arial" panose="020B0604020202020204" pitchFamily="34" charset="0"/>
              <a:buChar char="•"/>
            </a:pPr>
            <a:r>
              <a:rPr lang="en-US" b="0" i="0" u="none" strike="noStrike" baseline="0" dirty="0">
                <a:solidFill>
                  <a:srgbClr val="000000"/>
                </a:solidFill>
              </a:rPr>
              <a:t>Additionally, with the enactment of the VAITOS Act, banks may now onboard clients dealing in virtual asset-related activities or even become a Virtual Asset Service Provider themselves. </a:t>
            </a:r>
            <a:endParaRPr lang="en-US" dirty="0">
              <a:solidFill>
                <a:srgbClr val="252525"/>
              </a:solidFill>
              <a:cs typeface="Times New Roman" panose="02020603050405020304" pitchFamily="18" charset="0"/>
            </a:endParaRPr>
          </a:p>
          <a:p>
            <a:pPr marL="285750" indent="-285750">
              <a:buFont typeface="Arial" panose="020B0604020202020204" pitchFamily="34" charset="0"/>
              <a:buChar char="•"/>
            </a:pPr>
            <a:endParaRPr lang="en-US" sz="21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572754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03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BANKING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189130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6" y="1460043"/>
            <a:ext cx="11611429" cy="5644700"/>
          </a:xfrm>
        </p:spPr>
        <p:txBody>
          <a:bodyPr>
            <a:normAutofit/>
          </a:bodyPr>
          <a:lstStyle/>
          <a:p>
            <a:pPr marL="463550" indent="0">
              <a:buNone/>
            </a:pPr>
            <a:endParaRPr lang="en-US" sz="2400" dirty="0"/>
          </a:p>
          <a:p>
            <a:endParaRPr lang="en-US" sz="2400" dirty="0"/>
          </a:p>
        </p:txBody>
      </p:sp>
      <p:sp>
        <p:nvSpPr>
          <p:cNvPr id="4" name="Title 1"/>
          <p:cNvSpPr txBox="1">
            <a:spLocks/>
          </p:cNvSpPr>
          <p:nvPr/>
        </p:nvSpPr>
        <p:spPr>
          <a:xfrm>
            <a:off x="1" y="0"/>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ML THREAT</a:t>
            </a:r>
          </a:p>
        </p:txBody>
      </p:sp>
      <p:sp>
        <p:nvSpPr>
          <p:cNvPr id="7" name="TextBox 6">
            <a:extLst>
              <a:ext uri="{FF2B5EF4-FFF2-40B4-BE49-F238E27FC236}">
                <a16:creationId xmlns:a16="http://schemas.microsoft.com/office/drawing/2014/main" id="{5B3EA244-6CB8-43B5-B87B-860FA8CE18EE}"/>
              </a:ext>
            </a:extLst>
          </p:cNvPr>
          <p:cNvSpPr txBox="1"/>
          <p:nvPr/>
        </p:nvSpPr>
        <p:spPr>
          <a:xfrm>
            <a:off x="159657" y="1306285"/>
            <a:ext cx="11872688" cy="4939814"/>
          </a:xfrm>
          <a:prstGeom prst="rect">
            <a:avLst/>
          </a:prstGeom>
          <a:noFill/>
        </p:spPr>
        <p:txBody>
          <a:bodyPr wrap="square">
            <a:spAutoFit/>
          </a:bodyPr>
          <a:lstStyle/>
          <a:p>
            <a:pPr marL="285750" indent="-285750" algn="just">
              <a:buFont typeface="Arial" panose="020B0604020202020204" pitchFamily="34" charset="0"/>
              <a:buChar char="•"/>
            </a:pPr>
            <a:r>
              <a:rPr lang="en-US" sz="2100" b="0" i="0" u="none" strike="noStrike" baseline="0" dirty="0">
                <a:solidFill>
                  <a:srgbClr val="000000"/>
                </a:solidFill>
                <a:cs typeface="Times New Roman" panose="02020603050405020304" pitchFamily="18" charset="0"/>
              </a:rPr>
              <a:t>Based on local typologies, the laundering of domestic tainted money was mostly done through cash deposits, followed by several interbank transfers. </a:t>
            </a:r>
            <a:r>
              <a:rPr lang="en-US" sz="2100" dirty="0">
                <a:solidFill>
                  <a:srgbClr val="000000"/>
                </a:solidFill>
                <a:latin typeface="Times New Roman" panose="02020603050405020304" pitchFamily="18" charset="0"/>
              </a:rPr>
              <a:t>Money launderers, mostly drug dealers, also abused cash deposit as a means to obscure their source of funds through a third party or ‘</a:t>
            </a:r>
            <a:r>
              <a:rPr lang="en-US" sz="2100" dirty="0" err="1">
                <a:solidFill>
                  <a:srgbClr val="000000"/>
                </a:solidFill>
                <a:latin typeface="Times New Roman" panose="02020603050405020304" pitchFamily="18" charset="0"/>
              </a:rPr>
              <a:t>Prete</a:t>
            </a:r>
            <a:r>
              <a:rPr lang="en-US" sz="2100" dirty="0">
                <a:solidFill>
                  <a:srgbClr val="000000"/>
                </a:solidFill>
                <a:latin typeface="Times New Roman" panose="02020603050405020304" pitchFamily="18" charset="0"/>
              </a:rPr>
              <a:t> Nom.’ </a:t>
            </a:r>
            <a:endParaRPr lang="en-US" sz="2100" dirty="0">
              <a:cs typeface="Times New Roman" panose="02020603050405020304" pitchFamily="18" charset="0"/>
            </a:endParaRPr>
          </a:p>
          <a:p>
            <a:pPr marL="285750" indent="-285750" algn="just">
              <a:buFont typeface="Arial" panose="020B0604020202020204" pitchFamily="34" charset="0"/>
              <a:buChar char="•"/>
            </a:pPr>
            <a:endParaRPr lang="en-US" sz="2100" dirty="0">
              <a:solidFill>
                <a:srgbClr val="000000"/>
              </a:solidFill>
              <a:cs typeface="Times New Roman" panose="02020603050405020304" pitchFamily="18" charset="0"/>
            </a:endParaRPr>
          </a:p>
          <a:p>
            <a:pPr marL="285750" indent="-285750" algn="just">
              <a:buFont typeface="Arial" panose="020B0604020202020204" pitchFamily="34" charset="0"/>
              <a:buChar char="•"/>
            </a:pPr>
            <a:r>
              <a:rPr lang="en-US" sz="2100" b="0" i="0" u="none" strike="noStrike" baseline="0" dirty="0">
                <a:solidFill>
                  <a:srgbClr val="000000"/>
                </a:solidFill>
                <a:cs typeface="Times New Roman" panose="02020603050405020304" pitchFamily="18" charset="0"/>
              </a:rPr>
              <a:t>In some cases, different bank accounts were opened at several banks simultaneously with bank accounts registered in the name of accomplices </a:t>
            </a:r>
            <a:r>
              <a:rPr lang="en-US" sz="2100" b="0" i="0" u="none" strike="noStrike" baseline="0" dirty="0">
                <a:cs typeface="Times New Roman" panose="02020603050405020304" pitchFamily="18" charset="0"/>
              </a:rPr>
              <a:t>in order to render detection of suspicious and unlawful activities difficult. </a:t>
            </a:r>
          </a:p>
          <a:p>
            <a:pPr marL="285750" indent="-285750" algn="just">
              <a:buFont typeface="Arial" panose="020B0604020202020204" pitchFamily="34" charset="0"/>
              <a:buChar char="•"/>
            </a:pPr>
            <a:endParaRPr lang="en-US" sz="2100" dirty="0">
              <a:cs typeface="Times New Roman" panose="02020603050405020304" pitchFamily="18" charset="0"/>
            </a:endParaRPr>
          </a:p>
          <a:p>
            <a:pPr marL="285750" indent="-285750" algn="just">
              <a:buFont typeface="Arial" panose="020B0604020202020204" pitchFamily="34" charset="0"/>
              <a:buChar char="•"/>
            </a:pPr>
            <a:r>
              <a:rPr lang="en-US" sz="2100" b="0" i="0" u="none" strike="noStrike" baseline="0" dirty="0">
                <a:cs typeface="Times New Roman" panose="02020603050405020304" pitchFamily="18" charset="0"/>
              </a:rPr>
              <a:t>The most prevalent predicate offences associated to ML in the Banking Sector were :</a:t>
            </a:r>
          </a:p>
          <a:p>
            <a:pPr algn="just"/>
            <a:r>
              <a:rPr lang="en-US" sz="2100" dirty="0">
                <a:cs typeface="Times New Roman" panose="02020603050405020304" pitchFamily="18" charset="0"/>
              </a:rPr>
              <a:t>-    </a:t>
            </a:r>
            <a:r>
              <a:rPr lang="en-US" sz="2100" b="0" i="0" u="none" strike="noStrike" baseline="0" dirty="0">
                <a:cs typeface="Times New Roman" panose="02020603050405020304" pitchFamily="18" charset="0"/>
              </a:rPr>
              <a:t>embezzlement/larceny by persons involving receipt of wages,</a:t>
            </a:r>
          </a:p>
          <a:p>
            <a:pPr marL="285750" indent="-285750" algn="just">
              <a:buFontTx/>
              <a:buChar char="-"/>
            </a:pPr>
            <a:r>
              <a:rPr lang="en-US" sz="2100" b="0" i="0" u="none" strike="noStrike" baseline="0" dirty="0">
                <a:cs typeface="Times New Roman" panose="02020603050405020304" pitchFamily="18" charset="0"/>
              </a:rPr>
              <a:t> electronic fraud, </a:t>
            </a:r>
          </a:p>
          <a:p>
            <a:pPr marL="285750" indent="-285750" algn="just">
              <a:buFontTx/>
              <a:buChar char="-"/>
            </a:pPr>
            <a:r>
              <a:rPr lang="en-US" sz="2100" b="0" i="0" u="none" strike="noStrike" baseline="0" dirty="0">
                <a:cs typeface="Times New Roman" panose="02020603050405020304" pitchFamily="18" charset="0"/>
              </a:rPr>
              <a:t> forgery and</a:t>
            </a:r>
          </a:p>
          <a:p>
            <a:pPr marL="285750" indent="-285750" algn="just">
              <a:buFontTx/>
              <a:buChar char="-"/>
            </a:pPr>
            <a:r>
              <a:rPr lang="en-US" sz="2100" b="0" i="0" u="none" strike="noStrike" baseline="0" dirty="0">
                <a:cs typeface="Times New Roman" panose="02020603050405020304" pitchFamily="18" charset="0"/>
              </a:rPr>
              <a:t> drug dealing.</a:t>
            </a:r>
          </a:p>
          <a:p>
            <a:pPr algn="just"/>
            <a:endParaRPr lang="en-US" sz="2100" b="0" i="0" u="none" strike="noStrike" baseline="0" dirty="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en-US" sz="2100" dirty="0">
                <a:cs typeface="Times New Roman" panose="02020603050405020304" pitchFamily="18" charset="0"/>
              </a:rPr>
              <a:t>T</a:t>
            </a:r>
            <a:r>
              <a:rPr lang="en-US" sz="2100" b="0" i="0" u="none" strike="noStrike" baseline="0" dirty="0">
                <a:cs typeface="Times New Roman" panose="02020603050405020304" pitchFamily="18" charset="0"/>
              </a:rPr>
              <a:t>he level of threat in this sector was rated as “</a:t>
            </a:r>
            <a:r>
              <a:rPr lang="en-US" sz="2100" b="1" i="0" u="none" strike="noStrike" baseline="0" dirty="0">
                <a:solidFill>
                  <a:srgbClr val="CC0000"/>
                </a:solidFill>
                <a:cs typeface="Times New Roman" panose="02020603050405020304" pitchFamily="18" charset="0"/>
              </a:rPr>
              <a:t>High</a:t>
            </a:r>
            <a:r>
              <a:rPr lang="en-US" sz="2100" b="1" i="0" u="none" strike="noStrike" baseline="0" dirty="0">
                <a:cs typeface="Times New Roman" panose="02020603050405020304" pitchFamily="18" charset="0"/>
              </a:rPr>
              <a:t>”</a:t>
            </a:r>
            <a:r>
              <a:rPr lang="en-US" sz="2100" b="0" i="0" u="none" strike="noStrike" baseline="0" dirty="0">
                <a:cs typeface="Times New Roman" panose="02020603050405020304" pitchFamily="18" charset="0"/>
              </a:rPr>
              <a:t>. </a:t>
            </a:r>
            <a:endParaRPr lang="en-US" sz="2100" dirty="0">
              <a:cs typeface="Times New Roman" panose="02020603050405020304" pitchFamily="18" charset="0"/>
            </a:endParaRPr>
          </a:p>
        </p:txBody>
      </p:sp>
    </p:spTree>
    <p:extLst>
      <p:ext uri="{BB962C8B-B14F-4D97-AF65-F5344CB8AC3E}">
        <p14:creationId xmlns:p14="http://schemas.microsoft.com/office/powerpoint/2010/main" val="1678861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999216"/>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a:t>
            </a:r>
          </a:p>
        </p:txBody>
      </p:sp>
      <p:sp>
        <p:nvSpPr>
          <p:cNvPr id="3" name="Content Placeholder 2"/>
          <p:cNvSpPr>
            <a:spLocks noGrp="1"/>
          </p:cNvSpPr>
          <p:nvPr>
            <p:ph idx="1"/>
          </p:nvPr>
        </p:nvSpPr>
        <p:spPr>
          <a:xfrm>
            <a:off x="112719" y="1231432"/>
            <a:ext cx="11785600" cy="4817658"/>
          </a:xfrm>
        </p:spPr>
        <p:txBody>
          <a:bodyPr>
            <a:normAutofit/>
          </a:bodyPr>
          <a:lstStyle/>
          <a:p>
            <a:pPr marL="463550" indent="-463550" algn="ctr">
              <a:buNone/>
            </a:pPr>
            <a:r>
              <a:rPr lang="en-US" dirty="0"/>
              <a:t>   </a:t>
            </a:r>
            <a:endParaRPr lang="en-US" dirty="0">
              <a:solidFill>
                <a:srgbClr val="00B050"/>
              </a:solidFill>
            </a:endParaRPr>
          </a:p>
          <a:p>
            <a:pPr marL="0" indent="0">
              <a:buNone/>
            </a:pPr>
            <a:endParaRPr lang="en-US" dirty="0"/>
          </a:p>
        </p:txBody>
      </p:sp>
      <p:sp>
        <p:nvSpPr>
          <p:cNvPr id="6" name="TextBox 5">
            <a:extLst>
              <a:ext uri="{FF2B5EF4-FFF2-40B4-BE49-F238E27FC236}">
                <a16:creationId xmlns:a16="http://schemas.microsoft.com/office/drawing/2014/main" id="{5595F1F9-ABB3-4720-B9F6-18B9A1116F8D}"/>
              </a:ext>
            </a:extLst>
          </p:cNvPr>
          <p:cNvSpPr txBox="1"/>
          <p:nvPr/>
        </p:nvSpPr>
        <p:spPr>
          <a:xfrm>
            <a:off x="260202" y="1252764"/>
            <a:ext cx="11931797" cy="5605236"/>
          </a:xfrm>
          <a:prstGeom prst="rect">
            <a:avLst/>
          </a:prstGeom>
          <a:noFill/>
        </p:spPr>
        <p:txBody>
          <a:bodyPr wrap="square">
            <a:spAutoFit/>
          </a:bodyPr>
          <a:lstStyle/>
          <a:p>
            <a:pPr marL="285750" indent="-285750">
              <a:buFont typeface="Arial" panose="020B0604020202020204" pitchFamily="34" charset="0"/>
              <a:buChar char="•"/>
            </a:pPr>
            <a:r>
              <a:rPr lang="en-US" sz="2100" b="0" i="0" u="none" strike="noStrike" baseline="0" dirty="0">
                <a:solidFill>
                  <a:srgbClr val="000000"/>
                </a:solidFill>
              </a:rPr>
              <a:t>Strong control environment from the assessment of the following variables, amongst others:</a:t>
            </a:r>
          </a:p>
          <a:p>
            <a:pPr marL="285750" indent="-285750">
              <a:buFont typeface="Arial" panose="020B0604020202020204" pitchFamily="34" charset="0"/>
              <a:buChar char="•"/>
            </a:pPr>
            <a:endParaRPr lang="en-US" sz="1200" dirty="0">
              <a:solidFill>
                <a:srgbClr val="000000"/>
              </a:solidFill>
            </a:endParaRPr>
          </a:p>
          <a:p>
            <a:pPr marL="400050" indent="-400050">
              <a:buFont typeface="+mj-lt"/>
              <a:buAutoNum type="romanLcPeriod"/>
            </a:pPr>
            <a:r>
              <a:rPr lang="en-US" sz="2100" b="0" i="1" u="none" strike="noStrike" baseline="0" dirty="0">
                <a:solidFill>
                  <a:srgbClr val="000000"/>
                </a:solidFill>
              </a:rPr>
              <a:t> </a:t>
            </a:r>
            <a:r>
              <a:rPr lang="en-US" sz="2100" i="1" dirty="0">
                <a:solidFill>
                  <a:srgbClr val="000000"/>
                </a:solidFill>
              </a:rPr>
              <a:t>C</a:t>
            </a:r>
            <a:r>
              <a:rPr lang="en-US" sz="2100" b="0" i="1" u="none" strike="noStrike" baseline="0" dirty="0">
                <a:solidFill>
                  <a:srgbClr val="000000"/>
                </a:solidFill>
              </a:rPr>
              <a:t>omprehensiveness of the AML legal/regulatory framework, </a:t>
            </a:r>
          </a:p>
          <a:p>
            <a:pPr marL="400050" indent="-400050">
              <a:buFont typeface="+mj-lt"/>
              <a:buAutoNum type="romanLcPeriod"/>
            </a:pPr>
            <a:r>
              <a:rPr lang="en-US" sz="2100" b="0" i="1" u="none" strike="noStrike" baseline="0" dirty="0">
                <a:solidFill>
                  <a:srgbClr val="000000"/>
                </a:solidFill>
              </a:rPr>
              <a:t> </a:t>
            </a:r>
            <a:r>
              <a:rPr lang="en-US" sz="2100" i="1" dirty="0">
                <a:solidFill>
                  <a:srgbClr val="000000"/>
                </a:solidFill>
              </a:rPr>
              <a:t>A</a:t>
            </a:r>
            <a:r>
              <a:rPr lang="en-US" sz="2100" b="0" i="1" u="none" strike="noStrike" baseline="0" dirty="0">
                <a:solidFill>
                  <a:srgbClr val="000000"/>
                </a:solidFill>
              </a:rPr>
              <a:t>vailability and effectiveness of entry controls, </a:t>
            </a:r>
          </a:p>
          <a:p>
            <a:pPr marL="400050" indent="-400050">
              <a:buFont typeface="+mj-lt"/>
              <a:buAutoNum type="romanLcPeriod"/>
            </a:pPr>
            <a:r>
              <a:rPr lang="en-US" sz="2100" i="1" dirty="0">
                <a:solidFill>
                  <a:srgbClr val="000000"/>
                </a:solidFill>
              </a:rPr>
              <a:t>E</a:t>
            </a:r>
            <a:r>
              <a:rPr lang="en-US" sz="2100" b="0" i="1" u="none" strike="noStrike" baseline="0" dirty="0">
                <a:solidFill>
                  <a:srgbClr val="000000"/>
                </a:solidFill>
              </a:rPr>
              <a:t>ffectiveness of supervision and compliance functions, </a:t>
            </a:r>
          </a:p>
          <a:p>
            <a:pPr marL="400050" indent="-400050">
              <a:buFont typeface="+mj-lt"/>
              <a:buAutoNum type="romanLcPeriod"/>
            </a:pPr>
            <a:r>
              <a:rPr lang="en-US" sz="2100" i="1" dirty="0">
                <a:solidFill>
                  <a:srgbClr val="000000"/>
                </a:solidFill>
              </a:rPr>
              <a:t>I</a:t>
            </a:r>
            <a:r>
              <a:rPr lang="en-US" sz="2100" b="0" i="1" u="none" strike="noStrike" baseline="0" dirty="0">
                <a:solidFill>
                  <a:srgbClr val="000000"/>
                </a:solidFill>
              </a:rPr>
              <a:t>ntegrity and AML knowledge of banking staff, and </a:t>
            </a:r>
          </a:p>
          <a:p>
            <a:pPr marL="400050" indent="-400050">
              <a:buFont typeface="+mj-lt"/>
              <a:buAutoNum type="romanLcPeriod"/>
            </a:pPr>
            <a:r>
              <a:rPr lang="en-US" sz="2100" i="1" dirty="0">
                <a:solidFill>
                  <a:srgbClr val="000000"/>
                </a:solidFill>
              </a:rPr>
              <a:t>E</a:t>
            </a:r>
            <a:r>
              <a:rPr lang="en-US" sz="2100" b="0" i="1" u="none" strike="noStrike" baseline="0" dirty="0">
                <a:solidFill>
                  <a:srgbClr val="000000"/>
                </a:solidFill>
              </a:rPr>
              <a:t>ffectiveness of Suspicious Activity Monitoring and Reporting, amongst others, for the sector. </a:t>
            </a:r>
          </a:p>
          <a:p>
            <a:endParaRPr lang="en-US" sz="1050" b="0" i="0" u="none" strike="noStrike" baseline="0" dirty="0">
              <a:solidFill>
                <a:srgbClr val="000000"/>
              </a:solidFill>
            </a:endParaRPr>
          </a:p>
          <a:p>
            <a:pPr marL="285750" indent="-285750">
              <a:buFont typeface="Arial" panose="020B0604020202020204" pitchFamily="34" charset="0"/>
              <a:buChar char="•"/>
            </a:pPr>
            <a:r>
              <a:rPr lang="en-US" sz="2100" dirty="0">
                <a:solidFill>
                  <a:srgbClr val="000000"/>
                </a:solidFill>
              </a:rPr>
              <a:t>T</a:t>
            </a:r>
            <a:r>
              <a:rPr lang="en-US" sz="2100" b="0" i="0" u="none" strike="noStrike" baseline="0" dirty="0">
                <a:solidFill>
                  <a:srgbClr val="000000"/>
                </a:solidFill>
              </a:rPr>
              <a:t>he AML legislative framework has been revamped to further reinforce the sector. </a:t>
            </a:r>
          </a:p>
          <a:p>
            <a:pPr marL="285750" indent="-285750">
              <a:buFont typeface="Arial" panose="020B0604020202020204" pitchFamily="34" charset="0"/>
              <a:buChar char="•"/>
            </a:pPr>
            <a:endParaRPr lang="en-US" sz="2100" b="0" i="0" u="none" strike="noStrike" baseline="0" dirty="0">
              <a:solidFill>
                <a:srgbClr val="000000"/>
              </a:solidFill>
            </a:endParaRPr>
          </a:p>
          <a:p>
            <a:pPr marL="285750" indent="-285750">
              <a:buFont typeface="Arial" panose="020B0604020202020204" pitchFamily="34" charset="0"/>
              <a:buChar char="•"/>
            </a:pPr>
            <a:r>
              <a:rPr lang="en-US" sz="2100" dirty="0">
                <a:solidFill>
                  <a:srgbClr val="000000"/>
                </a:solidFill>
              </a:rPr>
              <a:t>From a supervisory perspective, st</a:t>
            </a:r>
            <a:r>
              <a:rPr lang="en-US" sz="2100" b="0" i="0" u="none" strike="noStrike" baseline="0" dirty="0">
                <a:solidFill>
                  <a:srgbClr val="000000"/>
                </a:solidFill>
              </a:rPr>
              <a:t>arting in 2020, the BoM reviewed and significantly revised the off-site framework for the supervision of ML/TF risks in the banking sector for the development and implementation of the </a:t>
            </a:r>
            <a:r>
              <a:rPr lang="en-US" sz="2100" b="1" i="1" u="none" strike="noStrike" baseline="0" dirty="0">
                <a:solidFill>
                  <a:srgbClr val="000000"/>
                </a:solidFill>
              </a:rPr>
              <a:t>Risk Based Supervisory Framework </a:t>
            </a:r>
            <a:r>
              <a:rPr lang="en-US" sz="2100" b="0" i="0" u="none" strike="noStrike" baseline="0" dirty="0">
                <a:solidFill>
                  <a:srgbClr val="000000"/>
                </a:solidFill>
              </a:rPr>
              <a:t>which also determined the risk-based onsite examination. </a:t>
            </a:r>
          </a:p>
          <a:p>
            <a:pPr marL="285750" indent="-285750">
              <a:buFont typeface="Arial" panose="020B0604020202020204" pitchFamily="34" charset="0"/>
              <a:buChar char="•"/>
            </a:pPr>
            <a:endParaRPr lang="en-US" sz="1100" b="0" i="0" u="none" strike="noStrike" baseline="0" dirty="0">
              <a:solidFill>
                <a:srgbClr val="000000"/>
              </a:solidFill>
            </a:endParaRPr>
          </a:p>
          <a:p>
            <a:pPr marL="285750" indent="-285750">
              <a:buFont typeface="Arial" panose="020B0604020202020204" pitchFamily="34" charset="0"/>
              <a:buChar char="•"/>
            </a:pPr>
            <a:r>
              <a:rPr lang="en-US" sz="2100" b="0" i="0" u="none" strike="noStrike" baseline="0" dirty="0">
                <a:solidFill>
                  <a:srgbClr val="000000"/>
                </a:solidFill>
              </a:rPr>
              <a:t>Banks have robust AML/CFT systems and controls in place help them take appropriate measures to manage and mitigate the risks identified for ML and TF and have established a full-fledged </a:t>
            </a:r>
            <a:r>
              <a:rPr lang="en-US" sz="2100" b="0" i="0" u="none" strike="noStrike" baseline="0" dirty="0"/>
              <a:t>compliance unction. </a:t>
            </a:r>
            <a:endParaRPr lang="en-US" sz="2100" i="1" dirty="0">
              <a:highlight>
                <a:srgbClr val="FFFF00"/>
              </a:highlight>
            </a:endParaRPr>
          </a:p>
        </p:txBody>
      </p:sp>
    </p:spTree>
    <p:extLst>
      <p:ext uri="{BB962C8B-B14F-4D97-AF65-F5344CB8AC3E}">
        <p14:creationId xmlns:p14="http://schemas.microsoft.com/office/powerpoint/2010/main" val="3099662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85216"/>
          </a:xfrm>
          <a:solidFill>
            <a:schemeClr val="accent5">
              <a:lumMod val="50000"/>
            </a:schemeClr>
          </a:solidFill>
        </p:spPr>
        <p:txBody>
          <a:bodyPr vert="horz" lIns="91440" tIns="45720" rIns="91440" bIns="45720" rtlCol="0" anchor="ctr">
            <a:noAutofit/>
          </a:bodyPr>
          <a:lstStyle/>
          <a:p>
            <a:pPr algn="ctr">
              <a:lnSpc>
                <a:spcPct val="107000"/>
              </a:lnSpc>
            </a:pPr>
            <a:r>
              <a:rPr lang="en-US" sz="2700" b="1" dirty="0">
                <a:solidFill>
                  <a:schemeClr val="bg1"/>
                </a:solidFill>
                <a:latin typeface="Bell MT" panose="02020503060305020303" pitchFamily="18" charset="0"/>
              </a:rPr>
              <a:t>ML VULNERABILITIES - MAIN BANKING PRODUCTS/SERVICES</a:t>
            </a:r>
          </a:p>
        </p:txBody>
      </p:sp>
      <p:graphicFrame>
        <p:nvGraphicFramePr>
          <p:cNvPr id="8" name="Table 7">
            <a:extLst>
              <a:ext uri="{FF2B5EF4-FFF2-40B4-BE49-F238E27FC236}">
                <a16:creationId xmlns:a16="http://schemas.microsoft.com/office/drawing/2014/main" id="{ECA7CBAC-0574-4CB5-BCF1-F125BADF4CC7}"/>
              </a:ext>
            </a:extLst>
          </p:cNvPr>
          <p:cNvGraphicFramePr>
            <a:graphicFrameLocks noGrp="1"/>
          </p:cNvGraphicFramePr>
          <p:nvPr>
            <p:extLst>
              <p:ext uri="{D42A27DB-BD31-4B8C-83A1-F6EECF244321}">
                <p14:modId xmlns:p14="http://schemas.microsoft.com/office/powerpoint/2010/main" val="1682620006"/>
              </p:ext>
            </p:extLst>
          </p:nvPr>
        </p:nvGraphicFramePr>
        <p:xfrm>
          <a:off x="0" y="585217"/>
          <a:ext cx="12192000" cy="6404707"/>
        </p:xfrm>
        <a:graphic>
          <a:graphicData uri="http://schemas.openxmlformats.org/drawingml/2006/table">
            <a:tbl>
              <a:tblPr firstRow="1" firstCol="1" bandRow="1">
                <a:tableStyleId>{5C22544A-7EE6-4342-B048-85BDC9FD1C3A}</a:tableStyleId>
              </a:tblPr>
              <a:tblGrid>
                <a:gridCol w="2229042">
                  <a:extLst>
                    <a:ext uri="{9D8B030D-6E8A-4147-A177-3AD203B41FA5}">
                      <a16:colId xmlns:a16="http://schemas.microsoft.com/office/drawing/2014/main" val="2591115745"/>
                    </a:ext>
                  </a:extLst>
                </a:gridCol>
                <a:gridCol w="8815278">
                  <a:extLst>
                    <a:ext uri="{9D8B030D-6E8A-4147-A177-3AD203B41FA5}">
                      <a16:colId xmlns:a16="http://schemas.microsoft.com/office/drawing/2014/main" val="3837593489"/>
                    </a:ext>
                  </a:extLst>
                </a:gridCol>
                <a:gridCol w="1147680">
                  <a:extLst>
                    <a:ext uri="{9D8B030D-6E8A-4147-A177-3AD203B41FA5}">
                      <a16:colId xmlns:a16="http://schemas.microsoft.com/office/drawing/2014/main" val="1877709052"/>
                    </a:ext>
                  </a:extLst>
                </a:gridCol>
              </a:tblGrid>
              <a:tr h="841553">
                <a:tc>
                  <a:txBody>
                    <a:bodyPr/>
                    <a:lstStyle/>
                    <a:p>
                      <a:pPr algn="l" rtl="0" fontAlgn="ctr"/>
                      <a:r>
                        <a:rPr lang="en-US" sz="1100" u="none" strike="noStrike" dirty="0">
                          <a:effectLst/>
                          <a:latin typeface="+mn-lt"/>
                        </a:rPr>
                        <a:t>Product</a:t>
                      </a:r>
                      <a:endParaRPr lang="en-US" sz="1100" b="1" i="0" u="none" strike="noStrike" dirty="0">
                        <a:solidFill>
                          <a:srgbClr val="000000"/>
                        </a:solidFill>
                        <a:effectLst/>
                        <a:latin typeface="+mn-lt"/>
                      </a:endParaRPr>
                    </a:p>
                  </a:txBody>
                  <a:tcPr marL="2966" marR="2966" marT="2966" marB="0" anchor="ctr"/>
                </a:tc>
                <a:tc>
                  <a:txBody>
                    <a:bodyPr/>
                    <a:lstStyle/>
                    <a:p>
                      <a:pPr algn="l" rtl="0" fontAlgn="ctr"/>
                      <a:r>
                        <a:rPr lang="en-US" sz="1100" u="none" strike="noStrike" dirty="0">
                          <a:effectLst/>
                          <a:latin typeface="+mn-lt"/>
                        </a:rPr>
                        <a:t>Product characteristics </a:t>
                      </a:r>
                      <a:endParaRPr lang="en-US" sz="1100" b="1" i="0" u="none" strike="noStrike" dirty="0">
                        <a:solidFill>
                          <a:srgbClr val="000000"/>
                        </a:solidFill>
                        <a:effectLst/>
                        <a:latin typeface="+mn-lt"/>
                      </a:endParaRPr>
                    </a:p>
                  </a:txBody>
                  <a:tcPr marL="2966" marR="2966" marT="2966" marB="0" anchor="ctr"/>
                </a:tc>
                <a:tc>
                  <a:txBody>
                    <a:bodyPr/>
                    <a:lstStyle/>
                    <a:p>
                      <a:pPr algn="l" rtl="0" fontAlgn="ctr"/>
                      <a:r>
                        <a:rPr lang="en-US" sz="1100" u="none" strike="noStrike" dirty="0">
                          <a:effectLst/>
                          <a:latin typeface="+mn-lt"/>
                        </a:rPr>
                        <a:t>Final ML Vulnerability</a:t>
                      </a:r>
                      <a:endParaRPr lang="en-US" sz="1100" b="1" i="0" u="none" strike="noStrike" dirty="0">
                        <a:solidFill>
                          <a:srgbClr val="000000"/>
                        </a:solidFill>
                        <a:effectLst/>
                        <a:latin typeface="+mn-lt"/>
                      </a:endParaRPr>
                    </a:p>
                  </a:txBody>
                  <a:tcPr marL="2966" marR="2966" marT="2966" marB="0" anchor="ctr"/>
                </a:tc>
                <a:extLst>
                  <a:ext uri="{0D108BD9-81ED-4DB2-BD59-A6C34878D82A}">
                    <a16:rowId xmlns:a16="http://schemas.microsoft.com/office/drawing/2014/main" val="2421574346"/>
                  </a:ext>
                </a:extLst>
              </a:tr>
              <a:tr h="719022">
                <a:tc>
                  <a:txBody>
                    <a:bodyPr/>
                    <a:lstStyle/>
                    <a:p>
                      <a:pPr algn="l" rtl="0" fontAlgn="ctr"/>
                      <a:r>
                        <a:rPr lang="en-US" sz="1100" u="none" strike="noStrike" dirty="0">
                          <a:solidFill>
                            <a:schemeClr val="tx1"/>
                          </a:solidFill>
                          <a:effectLst/>
                          <a:latin typeface="+mn-lt"/>
                        </a:rPr>
                        <a:t>1.Deposits </a:t>
                      </a:r>
                      <a:endParaRPr lang="en-US" sz="1100" b="1" i="0" u="none" strike="noStrike" dirty="0">
                        <a:solidFill>
                          <a:schemeClr val="tx1"/>
                        </a:solidFill>
                        <a:effectLst/>
                        <a:latin typeface="+mn-lt"/>
                      </a:endParaRPr>
                    </a:p>
                  </a:txBody>
                  <a:tcPr marL="2966" marR="2966" marT="2966" marB="0" anchor="ctr"/>
                </a:tc>
                <a:tc>
                  <a:txBody>
                    <a:bodyPr/>
                    <a:lstStyle/>
                    <a:p>
                      <a:pPr algn="l" fontAlgn="ctr"/>
                      <a:r>
                        <a:rPr lang="en-US" sz="1100" u="none" strike="noStrike" dirty="0">
                          <a:effectLst/>
                          <a:latin typeface="+mn-lt"/>
                        </a:rPr>
                        <a:t>Deposit activities comprise the mobilization of funds from the public and placing them into savings, current, and term deposit accounts. Compared to term deposits which carry lower risks, current and savings accounts are more exposed to ML risks given that they are transactional accounts which are used for movements of funds.</a:t>
                      </a:r>
                      <a:endParaRPr lang="en-US" sz="1100" b="0" i="0" u="none" strike="noStrike" dirty="0">
                        <a:solidFill>
                          <a:srgbClr val="000000"/>
                        </a:solidFill>
                        <a:effectLst/>
                        <a:latin typeface="+mn-lt"/>
                      </a:endParaRPr>
                    </a:p>
                  </a:txBody>
                  <a:tcPr marL="2966" marR="2966" marT="2966" marB="0" anchor="ctr"/>
                </a:tc>
                <a:tc>
                  <a:txBody>
                    <a:bodyPr/>
                    <a:lstStyle/>
                    <a:p>
                      <a:pPr algn="ctr" fontAlgn="t"/>
                      <a:r>
                        <a:rPr lang="en-US" sz="1100" u="none" strike="noStrike" dirty="0">
                          <a:effectLst/>
                          <a:latin typeface="+mn-lt"/>
                        </a:rPr>
                        <a:t> </a:t>
                      </a:r>
                      <a:endParaRPr lang="en-US" sz="1100" b="0" i="0" u="none" strike="noStrike" dirty="0">
                        <a:solidFill>
                          <a:srgbClr val="000000"/>
                        </a:solidFill>
                        <a:effectLst/>
                        <a:latin typeface="+mn-lt"/>
                      </a:endParaRPr>
                    </a:p>
                  </a:txBody>
                  <a:tcPr marL="2966" marR="2966" marT="2966" marB="0"/>
                </a:tc>
                <a:extLst>
                  <a:ext uri="{0D108BD9-81ED-4DB2-BD59-A6C34878D82A}">
                    <a16:rowId xmlns:a16="http://schemas.microsoft.com/office/drawing/2014/main" val="2514199768"/>
                  </a:ext>
                </a:extLst>
              </a:tr>
              <a:tr h="458376">
                <a:tc>
                  <a:txBody>
                    <a:bodyPr/>
                    <a:lstStyle/>
                    <a:p>
                      <a:pPr algn="l" rtl="0" fontAlgn="ctr"/>
                      <a:r>
                        <a:rPr lang="en-US" sz="1100" u="none" strike="noStrike" dirty="0" err="1">
                          <a:solidFill>
                            <a:schemeClr val="tx1"/>
                          </a:solidFill>
                          <a:effectLst/>
                          <a:latin typeface="+mn-lt"/>
                        </a:rPr>
                        <a:t>i</a:t>
                      </a:r>
                      <a:r>
                        <a:rPr lang="en-US" sz="1100" u="none" strike="noStrike" dirty="0">
                          <a:solidFill>
                            <a:schemeClr val="tx1"/>
                          </a:solidFill>
                          <a:effectLst/>
                          <a:latin typeface="+mn-lt"/>
                        </a:rPr>
                        <a:t>)  Retail Deposits</a:t>
                      </a:r>
                      <a:br>
                        <a:rPr lang="en-US" sz="1100" u="none" strike="noStrike" dirty="0">
                          <a:solidFill>
                            <a:schemeClr val="tx1"/>
                          </a:solidFill>
                          <a:effectLst/>
                          <a:latin typeface="+mn-lt"/>
                        </a:rPr>
                      </a:br>
                      <a:endParaRPr lang="en-US" sz="1100" b="1" i="0" u="none" strike="noStrike" dirty="0">
                        <a:solidFill>
                          <a:schemeClr val="tx1"/>
                        </a:solidFill>
                        <a:effectLst/>
                        <a:latin typeface="+mn-lt"/>
                      </a:endParaRPr>
                    </a:p>
                  </a:txBody>
                  <a:tcPr marL="2966" marR="2966" marT="2966" marB="0" anchor="ctr"/>
                </a:tc>
                <a:tc>
                  <a:txBody>
                    <a:bodyPr/>
                    <a:lstStyle/>
                    <a:p>
                      <a:pPr algn="l" fontAlgn="t"/>
                      <a:r>
                        <a:rPr lang="en-US" sz="1100" u="none" strike="noStrike" dirty="0">
                          <a:effectLst/>
                          <a:latin typeface="+mn-lt"/>
                        </a:rPr>
                        <a:t>This product comprised of demand, savings, and time deposits of individuals. Retail deposits carry ML risk inasmuch as they may be used to launder cash</a:t>
                      </a:r>
                      <a:endParaRPr lang="en-US" sz="1100" b="0" i="0" u="none" strike="noStrike" dirty="0">
                        <a:solidFill>
                          <a:srgbClr val="000000"/>
                        </a:solidFill>
                        <a:effectLst/>
                        <a:latin typeface="+mn-lt"/>
                      </a:endParaRPr>
                    </a:p>
                  </a:txBody>
                  <a:tcPr marL="2966" marR="2966" marT="2966" marB="0"/>
                </a:tc>
                <a:tc>
                  <a:txBody>
                    <a:bodyPr/>
                    <a:lstStyle/>
                    <a:p>
                      <a:pPr algn="ctr" fontAlgn="t"/>
                      <a:endParaRPr lang="en-US" sz="1100" b="1" u="none" strike="noStrike" dirty="0">
                        <a:solidFill>
                          <a:srgbClr val="EED412"/>
                        </a:solidFill>
                        <a:effectLst/>
                        <a:latin typeface="+mn-lt"/>
                      </a:endParaRPr>
                    </a:p>
                    <a:p>
                      <a:pPr algn="ctr" fontAlgn="t"/>
                      <a:r>
                        <a:rPr lang="en-US" sz="1100" b="1" u="none" strike="noStrike" dirty="0">
                          <a:solidFill>
                            <a:srgbClr val="EED412"/>
                          </a:solidFill>
                          <a:effectLst/>
                          <a:latin typeface="+mn-lt"/>
                        </a:rPr>
                        <a:t>MEDIUM</a:t>
                      </a:r>
                      <a:r>
                        <a:rPr lang="en-US" sz="1100" u="none" strike="noStrike" dirty="0">
                          <a:solidFill>
                            <a:srgbClr val="EED412"/>
                          </a:solidFill>
                          <a:effectLst/>
                          <a:latin typeface="+mn-lt"/>
                        </a:rPr>
                        <a:t> </a:t>
                      </a:r>
                      <a:endParaRPr lang="en-US" sz="1100" b="0" i="0" u="none" strike="noStrike" dirty="0">
                        <a:solidFill>
                          <a:srgbClr val="EED412"/>
                        </a:solidFill>
                        <a:effectLst/>
                        <a:latin typeface="+mn-lt"/>
                      </a:endParaRPr>
                    </a:p>
                  </a:txBody>
                  <a:tcPr marL="2966" marR="2966" marT="2966" marB="0"/>
                </a:tc>
                <a:extLst>
                  <a:ext uri="{0D108BD9-81ED-4DB2-BD59-A6C34878D82A}">
                    <a16:rowId xmlns:a16="http://schemas.microsoft.com/office/drawing/2014/main" val="1210748335"/>
                  </a:ext>
                </a:extLst>
              </a:tr>
              <a:tr h="956298">
                <a:tc>
                  <a:txBody>
                    <a:bodyPr/>
                    <a:lstStyle/>
                    <a:p>
                      <a:pPr algn="l" rtl="0" fontAlgn="ctr"/>
                      <a:r>
                        <a:rPr lang="en-US" sz="1100" u="none" strike="noStrike" dirty="0">
                          <a:solidFill>
                            <a:schemeClr val="tx1"/>
                          </a:solidFill>
                          <a:effectLst/>
                          <a:latin typeface="+mn-lt"/>
                        </a:rPr>
                        <a:t>ii)Deposits accounts of Legal persons – Domestic</a:t>
                      </a:r>
                      <a:endParaRPr lang="en-US" sz="1100" b="1" i="0" u="none" strike="noStrike" dirty="0">
                        <a:solidFill>
                          <a:schemeClr val="tx1"/>
                        </a:solidFill>
                        <a:effectLst/>
                        <a:latin typeface="+mn-lt"/>
                      </a:endParaRPr>
                    </a:p>
                  </a:txBody>
                  <a:tcPr marL="2966" marR="2966" marT="2966" marB="0" anchor="ctr"/>
                </a:tc>
                <a:tc>
                  <a:txBody>
                    <a:bodyPr/>
                    <a:lstStyle/>
                    <a:p>
                      <a:pPr algn="l" fontAlgn="t"/>
                      <a:r>
                        <a:rPr lang="en-US" sz="1100" u="none" strike="noStrike" dirty="0">
                          <a:effectLst/>
                          <a:latin typeface="+mn-lt"/>
                        </a:rPr>
                        <a:t>Legal entities such as second-hand car dealers, betting companies, other cash-intensive businesses, trading companies including those, involved in import/export, etc., may use this product for large volume cash and/or cross-border transactions, hence its vulnerability to ML risks. The ML risk was higher for the current and savings accounts of legal persons than the term deposits as they are transactional accounts with higher volume of flows.</a:t>
                      </a:r>
                      <a:endParaRPr lang="en-US" sz="1100" b="0" i="0" u="none" strike="noStrike" dirty="0">
                        <a:solidFill>
                          <a:srgbClr val="000000"/>
                        </a:solidFill>
                        <a:effectLst/>
                        <a:latin typeface="+mn-lt"/>
                      </a:endParaRPr>
                    </a:p>
                  </a:txBody>
                  <a:tcPr marL="2966" marR="2966" marT="2966"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100" b="1" u="none" strike="noStrike" dirty="0">
                        <a:solidFill>
                          <a:srgbClr val="EED412"/>
                        </a:solidFill>
                        <a:effectLst/>
                        <a:latin typeface="+mn-lt"/>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100" b="1" u="none" strike="noStrike" dirty="0">
                        <a:solidFill>
                          <a:srgbClr val="EED412"/>
                        </a:solidFill>
                        <a:effectLst/>
                        <a:latin typeface="+mn-l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dirty="0">
                          <a:solidFill>
                            <a:srgbClr val="EED412"/>
                          </a:solidFill>
                          <a:effectLst/>
                          <a:latin typeface="+mn-lt"/>
                        </a:rPr>
                        <a:t>MEDIUM </a:t>
                      </a:r>
                      <a:endParaRPr lang="en-US" sz="1100" b="1" i="0" u="none" strike="noStrike" dirty="0">
                        <a:solidFill>
                          <a:srgbClr val="EED412"/>
                        </a:solidFill>
                        <a:effectLst/>
                        <a:latin typeface="+mn-lt"/>
                      </a:endParaRPr>
                    </a:p>
                    <a:p>
                      <a:pPr algn="ctr" fontAlgn="t"/>
                      <a:r>
                        <a:rPr lang="en-US" sz="1100" u="none" strike="noStrike" dirty="0">
                          <a:solidFill>
                            <a:srgbClr val="EED412"/>
                          </a:solidFill>
                          <a:effectLst/>
                          <a:latin typeface="+mn-lt"/>
                        </a:rPr>
                        <a:t> </a:t>
                      </a:r>
                      <a:endParaRPr lang="en-US" sz="1100" b="0" i="0" u="none" strike="noStrike" dirty="0">
                        <a:solidFill>
                          <a:srgbClr val="EED412"/>
                        </a:solidFill>
                        <a:effectLst/>
                        <a:latin typeface="+mn-lt"/>
                      </a:endParaRPr>
                    </a:p>
                  </a:txBody>
                  <a:tcPr marL="2966" marR="2966" marT="2966" marB="0"/>
                </a:tc>
                <a:extLst>
                  <a:ext uri="{0D108BD9-81ED-4DB2-BD59-A6C34878D82A}">
                    <a16:rowId xmlns:a16="http://schemas.microsoft.com/office/drawing/2014/main" val="2905091400"/>
                  </a:ext>
                </a:extLst>
              </a:tr>
              <a:tr h="936455">
                <a:tc>
                  <a:txBody>
                    <a:bodyPr/>
                    <a:lstStyle/>
                    <a:p>
                      <a:pPr algn="l" rtl="0" fontAlgn="ctr"/>
                      <a:r>
                        <a:rPr lang="en-US" sz="1100" u="none" strike="noStrike" dirty="0">
                          <a:solidFill>
                            <a:schemeClr val="tx1"/>
                          </a:solidFill>
                          <a:effectLst/>
                          <a:latin typeface="+mn-lt"/>
                        </a:rPr>
                        <a:t>(iii) Deposits accounts of Legal persons – Non-Domestic and GBCs</a:t>
                      </a:r>
                      <a:endParaRPr lang="en-US" sz="1100" b="1" i="0" u="none" strike="noStrike" dirty="0">
                        <a:solidFill>
                          <a:schemeClr val="tx1"/>
                        </a:solidFill>
                        <a:effectLst/>
                        <a:latin typeface="+mn-lt"/>
                      </a:endParaRPr>
                    </a:p>
                  </a:txBody>
                  <a:tcPr marL="2966" marR="2966" marT="2966" marB="0" anchor="ctr"/>
                </a:tc>
                <a:tc>
                  <a:txBody>
                    <a:bodyPr/>
                    <a:lstStyle/>
                    <a:p>
                      <a:pPr algn="l" fontAlgn="t"/>
                      <a:r>
                        <a:rPr lang="en-US" sz="1100" u="none" strike="noStrike" dirty="0">
                          <a:effectLst/>
                          <a:latin typeface="+mn-lt"/>
                        </a:rPr>
                        <a:t>The deposit accounts of non-domestic legal persons and GBCs were rated as inherently high risk. Such business relationships were mostly non-face-to-face, and, in the case of GBCs, the transactions were conducted through their Management Companies. Amongst other factors, the nature of their business, the country risk, the complex ownership structures, transactions conducted through wire transfers, all combined contribute to the high ML risks.</a:t>
                      </a:r>
                      <a:endParaRPr lang="en-US" sz="1100" b="0" i="0" u="none" strike="noStrike" dirty="0">
                        <a:solidFill>
                          <a:srgbClr val="000000"/>
                        </a:solidFill>
                        <a:effectLst/>
                        <a:latin typeface="+mn-lt"/>
                      </a:endParaRPr>
                    </a:p>
                  </a:txBody>
                  <a:tcPr marL="2966" marR="2966" marT="2966" marB="0"/>
                </a:tc>
                <a:tc>
                  <a:txBody>
                    <a:bodyPr/>
                    <a:lstStyle/>
                    <a:p>
                      <a:pPr algn="ctr" fontAlgn="t"/>
                      <a:endParaRPr lang="en-US" sz="1100" b="1" i="0" u="none" strike="noStrike" dirty="0">
                        <a:solidFill>
                          <a:srgbClr val="EED412"/>
                        </a:solidFill>
                        <a:effectLst/>
                        <a:latin typeface="+mn-lt"/>
                      </a:endParaRPr>
                    </a:p>
                    <a:p>
                      <a:pPr algn="ctr" fontAlgn="t"/>
                      <a:r>
                        <a:rPr lang="en-US" sz="1100" b="1" i="0" u="none" strike="noStrike" dirty="0">
                          <a:solidFill>
                            <a:srgbClr val="EED412"/>
                          </a:solidFill>
                          <a:effectLst/>
                          <a:latin typeface="+mn-lt"/>
                        </a:rPr>
                        <a:t>MEDIUM  </a:t>
                      </a:r>
                    </a:p>
                  </a:txBody>
                  <a:tcPr marL="2966" marR="2966" marT="2966" marB="0"/>
                </a:tc>
                <a:extLst>
                  <a:ext uri="{0D108BD9-81ED-4DB2-BD59-A6C34878D82A}">
                    <a16:rowId xmlns:a16="http://schemas.microsoft.com/office/drawing/2014/main" val="4279773874"/>
                  </a:ext>
                </a:extLst>
              </a:tr>
              <a:tr h="579453">
                <a:tc>
                  <a:txBody>
                    <a:bodyPr/>
                    <a:lstStyle/>
                    <a:p>
                      <a:pPr algn="l" rtl="0" fontAlgn="ctr"/>
                      <a:r>
                        <a:rPr lang="en-US" sz="1100" u="none" strike="noStrike" dirty="0">
                          <a:solidFill>
                            <a:schemeClr val="tx1"/>
                          </a:solidFill>
                          <a:effectLst/>
                          <a:latin typeface="+mn-lt"/>
                        </a:rPr>
                        <a:t>2.Trade Finance</a:t>
                      </a:r>
                      <a:br>
                        <a:rPr lang="en-US" sz="1100" u="none" strike="noStrike" dirty="0">
                          <a:solidFill>
                            <a:schemeClr val="tx1"/>
                          </a:solidFill>
                          <a:effectLst/>
                          <a:latin typeface="+mn-lt"/>
                        </a:rPr>
                      </a:br>
                      <a:endParaRPr lang="en-US" sz="1100" b="1" i="0" u="none" strike="noStrike" dirty="0">
                        <a:solidFill>
                          <a:schemeClr val="tx1"/>
                        </a:solidFill>
                        <a:effectLst/>
                        <a:latin typeface="+mn-lt"/>
                      </a:endParaRPr>
                    </a:p>
                  </a:txBody>
                  <a:tcPr marL="2966" marR="2966" marT="2966" marB="0" anchor="ctr"/>
                </a:tc>
                <a:tc>
                  <a:txBody>
                    <a:bodyPr/>
                    <a:lstStyle/>
                    <a:p>
                      <a:pPr algn="l" fontAlgn="t"/>
                      <a:r>
                        <a:rPr lang="en-US" sz="1100" u="none" strike="noStrike" dirty="0">
                          <a:effectLst/>
                          <a:latin typeface="+mn-lt"/>
                        </a:rPr>
                        <a:t>Trade Finance may be used as a means to conceal criminal proceeds. Trade Finance was considered as an inherently high-risk product in terms of ML risk since it involved cross-border remittances which may be </a:t>
                      </a:r>
                      <a:r>
                        <a:rPr lang="en-US" sz="1100" u="none" strike="noStrike" dirty="0" err="1">
                          <a:effectLst/>
                          <a:latin typeface="+mn-lt"/>
                        </a:rPr>
                        <a:t>utilised</a:t>
                      </a:r>
                      <a:r>
                        <a:rPr lang="en-US" sz="1100" u="none" strike="noStrike" dirty="0">
                          <a:effectLst/>
                          <a:latin typeface="+mn-lt"/>
                        </a:rPr>
                        <a:t> to transfer illicit funds</a:t>
                      </a:r>
                      <a:endParaRPr lang="en-US" sz="1100" b="0" i="0" u="none" strike="noStrike" dirty="0">
                        <a:solidFill>
                          <a:srgbClr val="000000"/>
                        </a:solidFill>
                        <a:effectLst/>
                        <a:latin typeface="+mn-lt"/>
                      </a:endParaRPr>
                    </a:p>
                  </a:txBody>
                  <a:tcPr marL="2966" marR="2966" marT="2966" marB="0"/>
                </a:tc>
                <a:tc>
                  <a:txBody>
                    <a:bodyPr/>
                    <a:lstStyle/>
                    <a:p>
                      <a:pPr algn="ctr" fontAlgn="t"/>
                      <a:endParaRPr lang="en-US" sz="1100" b="1" i="0" u="none" strike="noStrike" dirty="0">
                        <a:solidFill>
                          <a:srgbClr val="EED412"/>
                        </a:solidFill>
                        <a:effectLst/>
                        <a:latin typeface="+mn-lt"/>
                      </a:endParaRPr>
                    </a:p>
                    <a:p>
                      <a:pPr algn="ctr" fontAlgn="t"/>
                      <a:r>
                        <a:rPr lang="en-US" sz="1100" b="1" i="0" u="none" strike="noStrike" dirty="0">
                          <a:solidFill>
                            <a:srgbClr val="EED412"/>
                          </a:solidFill>
                          <a:effectLst/>
                          <a:latin typeface="+mn-lt"/>
                        </a:rPr>
                        <a:t>MEDIUM</a:t>
                      </a:r>
                      <a:r>
                        <a:rPr lang="en-US" sz="1100" u="none" strike="noStrike" dirty="0">
                          <a:solidFill>
                            <a:srgbClr val="EED412"/>
                          </a:solidFill>
                          <a:effectLst/>
                          <a:latin typeface="+mn-lt"/>
                        </a:rPr>
                        <a:t> </a:t>
                      </a:r>
                      <a:endParaRPr lang="en-US" sz="1100" b="0" i="0" u="none" strike="noStrike" dirty="0">
                        <a:solidFill>
                          <a:srgbClr val="EED412"/>
                        </a:solidFill>
                        <a:effectLst/>
                        <a:latin typeface="+mn-lt"/>
                      </a:endParaRPr>
                    </a:p>
                  </a:txBody>
                  <a:tcPr marL="2966" marR="2966" marT="2966" marB="0"/>
                </a:tc>
                <a:extLst>
                  <a:ext uri="{0D108BD9-81ED-4DB2-BD59-A6C34878D82A}">
                    <a16:rowId xmlns:a16="http://schemas.microsoft.com/office/drawing/2014/main" val="1499292921"/>
                  </a:ext>
                </a:extLst>
              </a:tr>
              <a:tr h="1129933">
                <a:tc>
                  <a:txBody>
                    <a:bodyPr/>
                    <a:lstStyle/>
                    <a:p>
                      <a:pPr algn="l" rtl="0" fontAlgn="ctr"/>
                      <a:r>
                        <a:rPr lang="en-US" sz="1100" u="none" strike="noStrike" dirty="0">
                          <a:solidFill>
                            <a:schemeClr val="tx1"/>
                          </a:solidFill>
                          <a:effectLst/>
                          <a:latin typeface="+mn-lt"/>
                        </a:rPr>
                        <a:t>3.Private Banking</a:t>
                      </a:r>
                      <a:endParaRPr lang="en-US" sz="1100" b="1" i="0" u="none" strike="noStrike" dirty="0">
                        <a:solidFill>
                          <a:schemeClr val="tx1"/>
                        </a:solidFill>
                        <a:effectLst/>
                        <a:latin typeface="+mn-lt"/>
                      </a:endParaRPr>
                    </a:p>
                  </a:txBody>
                  <a:tcPr marL="2966" marR="2966" marT="2966" marB="0" anchor="ctr"/>
                </a:tc>
                <a:tc>
                  <a:txBody>
                    <a:bodyPr/>
                    <a:lstStyle/>
                    <a:p>
                      <a:pPr algn="l" fontAlgn="t"/>
                      <a:r>
                        <a:rPr lang="en-US" sz="1100" u="none" strike="noStrike" dirty="0">
                          <a:effectLst/>
                          <a:latin typeface="+mn-lt"/>
                        </a:rPr>
                        <a:t>Private banking business pertains to the business of offering banking and financial services and products to HNWI, including but not limited to an all-inclusive wealth-management relationship. This product was rated as inherently high ML risk in view of (</a:t>
                      </a:r>
                      <a:r>
                        <a:rPr lang="en-US" sz="1100" u="none" strike="noStrike" dirty="0" err="1">
                          <a:effectLst/>
                          <a:latin typeface="+mn-lt"/>
                        </a:rPr>
                        <a:t>i</a:t>
                      </a:r>
                      <a:r>
                        <a:rPr lang="en-US" sz="1100" u="none" strike="noStrike" dirty="0">
                          <a:effectLst/>
                          <a:latin typeface="+mn-lt"/>
                        </a:rPr>
                        <a:t>) the profile of the customers; and (ii) the features such as complex accounts/transactions, high volume deposits, average transaction size, cross border transfers and non-face to face customers. Further, this product may be used as a vehicle to obfuscate the proceeds of illicit activities (tax evasion, corruption, fraud etc.)</a:t>
                      </a:r>
                      <a:endParaRPr lang="en-US" sz="1100" b="0" i="0" u="none" strike="noStrike" dirty="0">
                        <a:solidFill>
                          <a:srgbClr val="000000"/>
                        </a:solidFill>
                        <a:effectLst/>
                        <a:latin typeface="+mn-lt"/>
                      </a:endParaRPr>
                    </a:p>
                  </a:txBody>
                  <a:tcPr marL="2966" marR="2966" marT="2966" marB="0"/>
                </a:tc>
                <a:tc>
                  <a:txBody>
                    <a:bodyPr/>
                    <a:lstStyle/>
                    <a:p>
                      <a:pPr algn="ctr" fontAlgn="t"/>
                      <a:endParaRPr lang="en-US" sz="1100" b="1" i="0" u="none" strike="noStrike" dirty="0">
                        <a:solidFill>
                          <a:srgbClr val="EED412"/>
                        </a:solidFill>
                        <a:effectLst/>
                        <a:latin typeface="+mn-lt"/>
                      </a:endParaRPr>
                    </a:p>
                    <a:p>
                      <a:pPr algn="ctr" fontAlgn="t"/>
                      <a:r>
                        <a:rPr lang="en-US" sz="1100" b="1" i="0" u="none" strike="noStrike" dirty="0">
                          <a:solidFill>
                            <a:srgbClr val="EED412"/>
                          </a:solidFill>
                          <a:effectLst/>
                          <a:latin typeface="+mn-lt"/>
                        </a:rPr>
                        <a:t>MEDIUM</a:t>
                      </a:r>
                      <a:r>
                        <a:rPr lang="en-US" sz="1100" u="none" strike="noStrike" dirty="0">
                          <a:solidFill>
                            <a:srgbClr val="EED412"/>
                          </a:solidFill>
                          <a:effectLst/>
                          <a:latin typeface="+mn-lt"/>
                        </a:rPr>
                        <a:t> </a:t>
                      </a:r>
                      <a:endParaRPr lang="en-US" sz="1100" b="0" i="0" u="none" strike="noStrike" dirty="0">
                        <a:solidFill>
                          <a:srgbClr val="EED412"/>
                        </a:solidFill>
                        <a:effectLst/>
                        <a:latin typeface="+mn-lt"/>
                      </a:endParaRPr>
                    </a:p>
                  </a:txBody>
                  <a:tcPr marL="2966" marR="2966" marT="2966" marB="0"/>
                </a:tc>
                <a:extLst>
                  <a:ext uri="{0D108BD9-81ED-4DB2-BD59-A6C34878D82A}">
                    <a16:rowId xmlns:a16="http://schemas.microsoft.com/office/drawing/2014/main" val="1831840714"/>
                  </a:ext>
                </a:extLst>
              </a:tr>
              <a:tr h="783617">
                <a:tc>
                  <a:txBody>
                    <a:bodyPr/>
                    <a:lstStyle/>
                    <a:p>
                      <a:pPr algn="l" rtl="0" fontAlgn="ctr"/>
                      <a:r>
                        <a:rPr lang="en-US" sz="1100" u="none" strike="noStrike" dirty="0">
                          <a:solidFill>
                            <a:schemeClr val="tx1"/>
                          </a:solidFill>
                          <a:effectLst/>
                          <a:latin typeface="+mn-lt"/>
                        </a:rPr>
                        <a:t>4.Wire Transfers</a:t>
                      </a:r>
                      <a:br>
                        <a:rPr lang="en-US" sz="1100" u="none" strike="noStrike" dirty="0">
                          <a:solidFill>
                            <a:schemeClr val="tx1"/>
                          </a:solidFill>
                          <a:effectLst/>
                          <a:latin typeface="+mn-lt"/>
                        </a:rPr>
                      </a:br>
                      <a:endParaRPr lang="en-US" sz="1100" b="1" i="0" u="none" strike="noStrike" dirty="0">
                        <a:solidFill>
                          <a:schemeClr val="tx1"/>
                        </a:solidFill>
                        <a:effectLst/>
                        <a:latin typeface="+mn-lt"/>
                      </a:endParaRPr>
                    </a:p>
                  </a:txBody>
                  <a:tcPr marL="2966" marR="2966" marT="2966" marB="0" anchor="ctr"/>
                </a:tc>
                <a:tc>
                  <a:txBody>
                    <a:bodyPr/>
                    <a:lstStyle/>
                    <a:p>
                      <a:pPr algn="l" fontAlgn="t"/>
                      <a:r>
                        <a:rPr lang="en-US" sz="1100" u="none" strike="noStrike" dirty="0">
                          <a:effectLst/>
                          <a:latin typeface="+mn-lt"/>
                        </a:rPr>
                        <a:t>Banks carry out wire transfers, i.e., electronic transfers of funds, both cross-border and domestic, via the SWIFT network. Wire transfers can be used for placement of unlawful proceeds into the financial system and consequently, this payment channel carries high ML risk. Given the large volumes of funds involved in cross-border fund flows, illicit funds can readily be concealed in such transactions.</a:t>
                      </a:r>
                      <a:endParaRPr lang="en-US" sz="1100" b="0" i="0" u="none" strike="noStrike" dirty="0">
                        <a:solidFill>
                          <a:srgbClr val="000000"/>
                        </a:solidFill>
                        <a:effectLst/>
                        <a:latin typeface="+mn-lt"/>
                      </a:endParaRPr>
                    </a:p>
                  </a:txBody>
                  <a:tcPr marL="2966" marR="2966" marT="2966" marB="0"/>
                </a:tc>
                <a:tc>
                  <a:txBody>
                    <a:bodyPr/>
                    <a:lstStyle/>
                    <a:p>
                      <a:pPr algn="ctr" fontAlgn="t"/>
                      <a:endParaRPr lang="en-US" sz="1100" b="1" i="0" u="none" strike="noStrike" dirty="0">
                        <a:solidFill>
                          <a:srgbClr val="EED412"/>
                        </a:solidFill>
                        <a:effectLst/>
                        <a:latin typeface="+mn-lt"/>
                      </a:endParaRPr>
                    </a:p>
                    <a:p>
                      <a:pPr algn="ctr" fontAlgn="t"/>
                      <a:r>
                        <a:rPr lang="en-US" sz="1100" b="1" i="0" u="none" strike="noStrike" dirty="0">
                          <a:solidFill>
                            <a:srgbClr val="EED412"/>
                          </a:solidFill>
                          <a:effectLst/>
                          <a:latin typeface="+mn-lt"/>
                        </a:rPr>
                        <a:t>MEDIUM</a:t>
                      </a:r>
                      <a:r>
                        <a:rPr lang="en-US" sz="1100" u="none" strike="noStrike" dirty="0">
                          <a:solidFill>
                            <a:srgbClr val="EED412"/>
                          </a:solidFill>
                          <a:effectLst/>
                          <a:latin typeface="+mn-lt"/>
                        </a:rPr>
                        <a:t> </a:t>
                      </a:r>
                      <a:endParaRPr lang="en-US" sz="1100" b="0" i="0" u="none" strike="noStrike" dirty="0">
                        <a:solidFill>
                          <a:srgbClr val="EED412"/>
                        </a:solidFill>
                        <a:effectLst/>
                        <a:latin typeface="+mn-lt"/>
                      </a:endParaRPr>
                    </a:p>
                  </a:txBody>
                  <a:tcPr marL="2966" marR="2966" marT="2966" marB="0"/>
                </a:tc>
                <a:extLst>
                  <a:ext uri="{0D108BD9-81ED-4DB2-BD59-A6C34878D82A}">
                    <a16:rowId xmlns:a16="http://schemas.microsoft.com/office/drawing/2014/main" val="1376667921"/>
                  </a:ext>
                </a:extLst>
              </a:tr>
            </a:tbl>
          </a:graphicData>
        </a:graphic>
      </p:graphicFrame>
    </p:spTree>
    <p:extLst>
      <p:ext uri="{BB962C8B-B14F-4D97-AF65-F5344CB8AC3E}">
        <p14:creationId xmlns:p14="http://schemas.microsoft.com/office/powerpoint/2010/main" val="349106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739086" cy="1089211"/>
          </a:xfrm>
          <a:noFill/>
        </p:spPr>
        <p:txBody>
          <a:bodyPr>
            <a:noAutofit/>
          </a:bodyPr>
          <a:lstStyle/>
          <a:p>
            <a:pPr>
              <a:lnSpc>
                <a:spcPct val="107000"/>
              </a:lnSpc>
            </a:pPr>
            <a:br>
              <a:rPr lang="en-US" sz="3600" b="1" dirty="0">
                <a:solidFill>
                  <a:srgbClr val="CC0000"/>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rgbClr val="CC0000"/>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rgbClr val="CC0000"/>
                </a:solidFill>
                <a:latin typeface="Bell MT" panose="02020503060305020303" pitchFamily="18" charset="0"/>
                <a:ea typeface="Calibri" panose="020F0502020204030204" pitchFamily="34" charset="0"/>
                <a:cs typeface="Times New Roman" panose="02020603050405020304" pitchFamily="18" charset="0"/>
              </a:rPr>
            </a:br>
            <a:r>
              <a:rPr lang="en-US" sz="3600" dirty="0">
                <a:solidFill>
                  <a:srgbClr val="CC0000"/>
                </a:solidFill>
                <a:latin typeface="Bell MT" panose="02020503060305020303" pitchFamily="18" charset="0"/>
              </a:rPr>
              <a:t>Predicate Offences identified as </a:t>
            </a:r>
            <a:r>
              <a:rPr lang="en-US" sz="3600" b="1" u="sng" dirty="0">
                <a:solidFill>
                  <a:srgbClr val="CC0000"/>
                </a:solidFill>
                <a:latin typeface="Bell MT" panose="02020503060305020303" pitchFamily="18" charset="0"/>
              </a:rPr>
              <a:t>HIGH</a:t>
            </a:r>
            <a:r>
              <a:rPr lang="en-US" sz="3600" b="1" dirty="0">
                <a:solidFill>
                  <a:srgbClr val="CC0000"/>
                </a:solidFill>
                <a:latin typeface="Bell MT" panose="02020503060305020303" pitchFamily="18" charset="0"/>
              </a:rPr>
              <a:t> </a:t>
            </a:r>
            <a:r>
              <a:rPr lang="en-US" sz="3600" dirty="0">
                <a:solidFill>
                  <a:srgbClr val="CC0000"/>
                </a:solidFill>
                <a:latin typeface="Bell MT" panose="02020503060305020303" pitchFamily="18" charset="0"/>
              </a:rPr>
              <a:t>Money Laundering Threats</a:t>
            </a:r>
            <a:br>
              <a:rPr lang="en-GB" sz="3600" dirty="0">
                <a:solidFill>
                  <a:srgbClr val="CC0000"/>
                </a:solidFill>
                <a:latin typeface="Bell MT" panose="02020503060305020303" pitchFamily="18" charset="0"/>
              </a:rPr>
            </a:br>
            <a:br>
              <a:rPr lang="en-GB" sz="3600" dirty="0">
                <a:solidFill>
                  <a:srgbClr val="CC0000"/>
                </a:solidFill>
                <a:latin typeface="Bell MT" panose="02020503060305020303" pitchFamily="18" charset="0"/>
              </a:rPr>
            </a:br>
            <a:br>
              <a:rPr lang="en-GB" sz="3600" dirty="0">
                <a:solidFill>
                  <a:srgbClr val="CC0000"/>
                </a:solidFill>
                <a:latin typeface="Bell MT" panose="02020503060305020303" pitchFamily="18" charset="0"/>
              </a:rPr>
            </a:br>
            <a:endParaRPr lang="en-GB" sz="3600" dirty="0">
              <a:solidFill>
                <a:srgbClr val="CC0000"/>
              </a:solidFill>
              <a:latin typeface="Bell MT" panose="02020503060305020303" pitchFamily="18" charset="0"/>
            </a:endParaRPr>
          </a:p>
        </p:txBody>
      </p:sp>
    </p:spTree>
    <p:extLst>
      <p:ext uri="{BB962C8B-B14F-4D97-AF65-F5344CB8AC3E}">
        <p14:creationId xmlns:p14="http://schemas.microsoft.com/office/powerpoint/2010/main" val="1498162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2192002" cy="609601"/>
          </a:xfrm>
          <a:solidFill>
            <a:schemeClr val="accent5">
              <a:lumMod val="50000"/>
            </a:schemeClr>
          </a:solidFill>
        </p:spPr>
        <p:txBody>
          <a:bodyPr vert="horz" lIns="91440" tIns="45720" rIns="91440" bIns="45720" rtlCol="0" anchor="ctr">
            <a:noAutofit/>
          </a:bodyPr>
          <a:lstStyle/>
          <a:p>
            <a:pPr algn="ctr">
              <a:lnSpc>
                <a:spcPct val="107000"/>
              </a:lnSpc>
            </a:pPr>
            <a:r>
              <a:rPr lang="en-US" sz="2700" b="1" dirty="0">
                <a:solidFill>
                  <a:schemeClr val="bg1"/>
                </a:solidFill>
                <a:latin typeface="Bell MT" panose="02020503060305020303" pitchFamily="18" charset="0"/>
              </a:rPr>
              <a:t>ML VULNERABILITIES - MAIN BANKING PRODUCTS/SERVICES</a:t>
            </a:r>
          </a:p>
        </p:txBody>
      </p:sp>
      <p:graphicFrame>
        <p:nvGraphicFramePr>
          <p:cNvPr id="8" name="Table 7">
            <a:extLst>
              <a:ext uri="{FF2B5EF4-FFF2-40B4-BE49-F238E27FC236}">
                <a16:creationId xmlns:a16="http://schemas.microsoft.com/office/drawing/2014/main" id="{ECA7CBAC-0574-4CB5-BCF1-F125BADF4CC7}"/>
              </a:ext>
            </a:extLst>
          </p:cNvPr>
          <p:cNvGraphicFramePr>
            <a:graphicFrameLocks noGrp="1"/>
          </p:cNvGraphicFramePr>
          <p:nvPr>
            <p:extLst>
              <p:ext uri="{D42A27DB-BD31-4B8C-83A1-F6EECF244321}">
                <p14:modId xmlns:p14="http://schemas.microsoft.com/office/powerpoint/2010/main" val="3446301962"/>
              </p:ext>
            </p:extLst>
          </p:nvPr>
        </p:nvGraphicFramePr>
        <p:xfrm>
          <a:off x="57150" y="609602"/>
          <a:ext cx="12079986" cy="6071614"/>
        </p:xfrm>
        <a:graphic>
          <a:graphicData uri="http://schemas.openxmlformats.org/drawingml/2006/table">
            <a:tbl>
              <a:tblPr firstRow="1" firstCol="1" bandRow="1">
                <a:tableStyleId>{5C22544A-7EE6-4342-B048-85BDC9FD1C3A}</a:tableStyleId>
              </a:tblPr>
              <a:tblGrid>
                <a:gridCol w="2376992">
                  <a:extLst>
                    <a:ext uri="{9D8B030D-6E8A-4147-A177-3AD203B41FA5}">
                      <a16:colId xmlns:a16="http://schemas.microsoft.com/office/drawing/2014/main" val="2591115745"/>
                    </a:ext>
                  </a:extLst>
                </a:gridCol>
                <a:gridCol w="8313369">
                  <a:extLst>
                    <a:ext uri="{9D8B030D-6E8A-4147-A177-3AD203B41FA5}">
                      <a16:colId xmlns:a16="http://schemas.microsoft.com/office/drawing/2014/main" val="3837593489"/>
                    </a:ext>
                  </a:extLst>
                </a:gridCol>
                <a:gridCol w="1389625">
                  <a:extLst>
                    <a:ext uri="{9D8B030D-6E8A-4147-A177-3AD203B41FA5}">
                      <a16:colId xmlns:a16="http://schemas.microsoft.com/office/drawing/2014/main" val="1877709052"/>
                    </a:ext>
                  </a:extLst>
                </a:gridCol>
              </a:tblGrid>
              <a:tr h="653438">
                <a:tc>
                  <a:txBody>
                    <a:bodyPr/>
                    <a:lstStyle/>
                    <a:p>
                      <a:pPr algn="l" rtl="0" fontAlgn="ctr"/>
                      <a:r>
                        <a:rPr lang="en-US" sz="1100" u="none" strike="noStrike" dirty="0">
                          <a:solidFill>
                            <a:schemeClr val="tx1"/>
                          </a:solidFill>
                          <a:effectLst/>
                          <a:latin typeface="+mn-lt"/>
                        </a:rPr>
                        <a:t>Product</a:t>
                      </a:r>
                      <a:endParaRPr lang="en-US" sz="1100" b="1" i="0" u="none" strike="noStrike" dirty="0">
                        <a:solidFill>
                          <a:schemeClr val="tx1"/>
                        </a:solidFill>
                        <a:effectLst/>
                        <a:latin typeface="+mn-lt"/>
                      </a:endParaRPr>
                    </a:p>
                  </a:txBody>
                  <a:tcPr marL="2966" marR="2966" marT="2966" marB="0" anchor="ctr"/>
                </a:tc>
                <a:tc>
                  <a:txBody>
                    <a:bodyPr/>
                    <a:lstStyle/>
                    <a:p>
                      <a:pPr algn="l" rtl="0" fontAlgn="ctr"/>
                      <a:r>
                        <a:rPr lang="en-US" sz="1100" u="none" strike="noStrike" dirty="0">
                          <a:solidFill>
                            <a:schemeClr val="tx1"/>
                          </a:solidFill>
                          <a:effectLst/>
                          <a:latin typeface="+mn-lt"/>
                        </a:rPr>
                        <a:t>Product characteristics </a:t>
                      </a:r>
                      <a:endParaRPr lang="en-US" sz="1100" b="1" i="0" u="none" strike="noStrike" dirty="0">
                        <a:solidFill>
                          <a:schemeClr val="tx1"/>
                        </a:solidFill>
                        <a:effectLst/>
                        <a:latin typeface="+mn-lt"/>
                      </a:endParaRPr>
                    </a:p>
                  </a:txBody>
                  <a:tcPr marL="2966" marR="2966" marT="2966" marB="0" anchor="ctr"/>
                </a:tc>
                <a:tc>
                  <a:txBody>
                    <a:bodyPr/>
                    <a:lstStyle/>
                    <a:p>
                      <a:pPr algn="l" rtl="0" fontAlgn="ctr"/>
                      <a:r>
                        <a:rPr lang="en-US" sz="1100" u="none" strike="noStrike" dirty="0">
                          <a:solidFill>
                            <a:schemeClr val="tx1"/>
                          </a:solidFill>
                          <a:effectLst/>
                          <a:latin typeface="+mn-lt"/>
                        </a:rPr>
                        <a:t>Residual  ML Vulnerability</a:t>
                      </a:r>
                      <a:endParaRPr lang="en-US" sz="1100" b="1" i="0" u="none" strike="noStrike" dirty="0">
                        <a:solidFill>
                          <a:schemeClr val="tx1"/>
                        </a:solidFill>
                        <a:effectLst/>
                        <a:latin typeface="+mn-lt"/>
                      </a:endParaRPr>
                    </a:p>
                  </a:txBody>
                  <a:tcPr marL="2966" marR="2966" marT="2966" marB="0" anchor="ctr"/>
                </a:tc>
                <a:extLst>
                  <a:ext uri="{0D108BD9-81ED-4DB2-BD59-A6C34878D82A}">
                    <a16:rowId xmlns:a16="http://schemas.microsoft.com/office/drawing/2014/main" val="2421574346"/>
                  </a:ext>
                </a:extLst>
              </a:tr>
              <a:tr h="1357156">
                <a:tc>
                  <a:txBody>
                    <a:bodyPr/>
                    <a:lstStyle/>
                    <a:p>
                      <a:pPr algn="l" rtl="0" fontAlgn="ctr"/>
                      <a:r>
                        <a:rPr lang="en-US" sz="1200" b="1" i="0" u="none" strike="noStrike" kern="1200" baseline="0" dirty="0">
                          <a:solidFill>
                            <a:schemeClr val="tx1"/>
                          </a:solidFill>
                          <a:effectLst/>
                          <a:latin typeface="+mn-lt"/>
                          <a:ea typeface="+mn-ea"/>
                          <a:cs typeface="+mn-cs"/>
                        </a:rPr>
                        <a:t>6.</a:t>
                      </a:r>
                      <a:r>
                        <a:rPr lang="en-US" sz="1200" b="1" i="0" u="none" strike="noStrike" kern="1200" baseline="0" dirty="0">
                          <a:solidFill>
                            <a:schemeClr val="tx1"/>
                          </a:solidFill>
                          <a:latin typeface="+mn-lt"/>
                          <a:ea typeface="+mn-ea"/>
                          <a:cs typeface="+mn-cs"/>
                        </a:rPr>
                        <a:t> Credit products for Small and Medium Size businesses </a:t>
                      </a:r>
                      <a:endParaRPr lang="en-US" sz="1200" b="1" i="0" u="none" strike="noStrike" dirty="0">
                        <a:solidFill>
                          <a:schemeClr val="tx1"/>
                        </a:solidFill>
                        <a:effectLst/>
                        <a:latin typeface="+mn-lt"/>
                      </a:endParaRPr>
                    </a:p>
                  </a:txBody>
                  <a:tcPr marL="2966" marR="2966" marT="2966" marB="0" anchor="ctr"/>
                </a:tc>
                <a:tc>
                  <a: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Credit to small and medium size businesses represented a small proportion of the overall loans and advances portfolio. Banks, prior to granting loans, make an in-depth assessment of the customer’s repayment capacity and source of funds. </a:t>
                      </a:r>
                    </a:p>
                  </a:txBody>
                  <a:tcPr marL="2966" marR="2966" marT="2966" marB="0" anchor="ctr"/>
                </a:tc>
                <a:tc>
                  <a:txBody>
                    <a:bodyPr/>
                    <a:lstStyle/>
                    <a:p>
                      <a:pPr algn="ctr" fontAlgn="t"/>
                      <a:endParaRPr lang="en-US" sz="1200" u="none" strike="noStrike" dirty="0">
                        <a:solidFill>
                          <a:schemeClr val="tx1"/>
                        </a:solidFill>
                        <a:effectLst/>
                        <a:latin typeface="+mn-lt"/>
                      </a:endParaRPr>
                    </a:p>
                    <a:p>
                      <a:pPr algn="ctr" fontAlgn="t"/>
                      <a:endParaRPr lang="en-US" sz="1200" u="none" strike="noStrike" dirty="0">
                        <a:solidFill>
                          <a:schemeClr val="tx1"/>
                        </a:solidFill>
                        <a:effectLst/>
                        <a:latin typeface="+mn-lt"/>
                      </a:endParaRPr>
                    </a:p>
                    <a:p>
                      <a:pPr algn="ctr" fontAlgn="t"/>
                      <a:endParaRPr lang="en-US" sz="1200" u="none" strike="noStrike" dirty="0">
                        <a:solidFill>
                          <a:schemeClr val="tx1"/>
                        </a:solidFill>
                        <a:effectLst/>
                        <a:latin typeface="+mn-lt"/>
                      </a:endParaRPr>
                    </a:p>
                    <a:p>
                      <a:pPr algn="ctr" fontAlgn="t"/>
                      <a:endParaRPr lang="en-US" sz="1200" u="none" strike="noStrike" dirty="0">
                        <a:solidFill>
                          <a:schemeClr val="tx1"/>
                        </a:solidFill>
                        <a:effectLst/>
                        <a:latin typeface="+mn-lt"/>
                      </a:endParaRPr>
                    </a:p>
                    <a:p>
                      <a:pPr algn="ctr" fontAlgn="t"/>
                      <a:r>
                        <a:rPr lang="en-US" sz="1100" b="1" u="none" strike="noStrike" kern="1200" dirty="0">
                          <a:solidFill>
                            <a:schemeClr val="accent6">
                              <a:lumMod val="75000"/>
                            </a:schemeClr>
                          </a:solidFill>
                          <a:effectLst/>
                          <a:latin typeface="+mn-lt"/>
                          <a:ea typeface="+mn-ea"/>
                          <a:cs typeface="+mn-cs"/>
                        </a:rPr>
                        <a:t>LOW </a:t>
                      </a:r>
                    </a:p>
                  </a:txBody>
                  <a:tcPr marL="2966" marR="2966" marT="2966" marB="0"/>
                </a:tc>
                <a:extLst>
                  <a:ext uri="{0D108BD9-81ED-4DB2-BD59-A6C34878D82A}">
                    <a16:rowId xmlns:a16="http://schemas.microsoft.com/office/drawing/2014/main" val="2514199768"/>
                  </a:ext>
                </a:extLst>
              </a:tr>
              <a:tr h="110923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7. </a:t>
                      </a:r>
                      <a:r>
                        <a:rPr lang="en-US" sz="1200" b="1" i="0" u="none" strike="noStrike" kern="1200" baseline="0" dirty="0">
                          <a:solidFill>
                            <a:schemeClr val="tx1"/>
                          </a:solidFill>
                          <a:latin typeface="+mn-lt"/>
                          <a:ea typeface="+mn-ea"/>
                          <a:cs typeface="+mn-cs"/>
                        </a:rPr>
                        <a:t>Credit products for large businesses </a:t>
                      </a:r>
                      <a:endParaRPr lang="en-US" sz="1200" b="0" i="0" u="none" strike="noStrike" kern="1200" baseline="0" dirty="0">
                        <a:solidFill>
                          <a:schemeClr val="tx1"/>
                        </a:solidFill>
                        <a:latin typeface="+mn-lt"/>
                        <a:ea typeface="+mn-ea"/>
                        <a:cs typeface="+mn-cs"/>
                      </a:endParaRPr>
                    </a:p>
                    <a:p>
                      <a:pPr algn="l" rtl="0" fontAlgn="ctr"/>
                      <a:br>
                        <a:rPr lang="en-US" sz="1200" u="none" strike="noStrike" dirty="0">
                          <a:solidFill>
                            <a:schemeClr val="tx1"/>
                          </a:solidFill>
                          <a:effectLst/>
                          <a:latin typeface="+mn-lt"/>
                        </a:rPr>
                      </a:br>
                      <a:endParaRPr lang="en-US" sz="1200" b="1" i="0" u="none" strike="noStrike" dirty="0">
                        <a:solidFill>
                          <a:schemeClr val="tx1"/>
                        </a:solidFill>
                        <a:effectLst/>
                        <a:latin typeface="+mn-lt"/>
                      </a:endParaRPr>
                    </a:p>
                  </a:txBody>
                  <a:tcPr marL="2966" marR="2966" marT="2966"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Credit products for large businesses included giving credit products to large corporates such as credit cards, letters of credit, and overdraft facilities. Also, banks assessed the credit worthiness of the large businesses by using, amongst others, credit information from the Mauritius Credit Information Bureau. </a:t>
                      </a:r>
                      <a:endParaRPr lang="en-US" sz="1200" b="0" i="0" u="none" strike="noStrike" dirty="0">
                        <a:solidFill>
                          <a:schemeClr val="tx1"/>
                        </a:solidFill>
                        <a:effectLst/>
                        <a:latin typeface="+mn-lt"/>
                      </a:endParaRPr>
                    </a:p>
                    <a:p>
                      <a:pPr algn="l" fontAlgn="t"/>
                      <a:endParaRPr lang="en-US" sz="1200" b="0" i="0" u="none" strike="noStrike" dirty="0">
                        <a:solidFill>
                          <a:schemeClr val="tx1"/>
                        </a:solidFill>
                        <a:effectLst/>
                        <a:latin typeface="+mn-lt"/>
                      </a:endParaRPr>
                    </a:p>
                  </a:txBody>
                  <a:tcPr marL="2966" marR="2966" marT="2966" marB="0"/>
                </a:tc>
                <a:tc>
                  <a:txBody>
                    <a:bodyPr/>
                    <a:lstStyle/>
                    <a:p>
                      <a:pPr algn="ctr" fontAlgn="t"/>
                      <a:endParaRPr lang="en-US" sz="1200" b="1" i="0" u="none" strike="noStrike" kern="1200" baseline="0" dirty="0">
                        <a:solidFill>
                          <a:schemeClr val="tx1"/>
                        </a:solidFill>
                        <a:latin typeface="+mn-lt"/>
                        <a:ea typeface="+mn-ea"/>
                        <a:cs typeface="+mn-cs"/>
                      </a:endParaRPr>
                    </a:p>
                    <a:p>
                      <a:pPr algn="ctr" fontAlgn="t"/>
                      <a:r>
                        <a:rPr lang="en-US" sz="1200" b="1" i="0" u="none" strike="noStrike" kern="1200" baseline="0" dirty="0">
                          <a:solidFill>
                            <a:srgbClr val="EED412"/>
                          </a:solidFill>
                          <a:latin typeface="+mn-lt"/>
                          <a:ea typeface="+mn-ea"/>
                          <a:cs typeface="+mn-cs"/>
                        </a:rPr>
                        <a:t>MEDIUM </a:t>
                      </a:r>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2966" marR="2966" marT="2966" marB="0"/>
                </a:tc>
                <a:extLst>
                  <a:ext uri="{0D108BD9-81ED-4DB2-BD59-A6C34878D82A}">
                    <a16:rowId xmlns:a16="http://schemas.microsoft.com/office/drawing/2014/main" val="1210748335"/>
                  </a:ext>
                </a:extLst>
              </a:tr>
              <a:tr h="16216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8. </a:t>
                      </a:r>
                      <a:r>
                        <a:rPr lang="en-US" sz="1200" b="1" i="0" u="none" strike="noStrike" kern="1200" baseline="0" dirty="0">
                          <a:solidFill>
                            <a:schemeClr val="tx1"/>
                          </a:solidFill>
                          <a:latin typeface="+mn-lt"/>
                          <a:ea typeface="+mn-ea"/>
                          <a:cs typeface="+mn-cs"/>
                        </a:rPr>
                        <a:t> Electronic Banking –Mobile banking </a:t>
                      </a:r>
                      <a:endParaRPr lang="en-US" sz="1200" b="0" i="0" u="none" strike="noStrike" kern="1200" baseline="0" dirty="0">
                        <a:solidFill>
                          <a:schemeClr val="tx1"/>
                        </a:solidFill>
                        <a:latin typeface="+mn-lt"/>
                        <a:ea typeface="+mn-ea"/>
                        <a:cs typeface="+mn-cs"/>
                      </a:endParaRPr>
                    </a:p>
                    <a:p>
                      <a:pPr algn="l" rtl="0" fontAlgn="ctr"/>
                      <a:endParaRPr lang="en-US" sz="1200" b="1" i="0" u="none" strike="noStrike" dirty="0">
                        <a:solidFill>
                          <a:schemeClr val="tx1"/>
                        </a:solidFill>
                        <a:effectLst/>
                        <a:latin typeface="+mn-lt"/>
                      </a:endParaRPr>
                    </a:p>
                  </a:txBody>
                  <a:tcPr marL="2966" marR="2966" marT="2966" marB="0" anchor="ctr"/>
                </a:tc>
                <a:tc>
                  <a: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Mobile banking, including mobile payment services, as well as instant payment services, provided by banks required the approval of the BoM. The number of transactions effected through mobile banking had increased considerably in recent years. Transaction thresholds and thorough transaction monitoring as well as sanctions screening were carried out on these products. Additional controls, such as links to customers’ bank accounts for funding, limit the risk of this product’s abuse for ML. All transactions are conducted domestically. </a:t>
                      </a:r>
                      <a:endParaRPr lang="en-US" sz="1200" b="0" i="0" u="none" strike="noStrike" dirty="0">
                        <a:solidFill>
                          <a:schemeClr val="tx1"/>
                        </a:solidFill>
                        <a:effectLst/>
                        <a:latin typeface="+mn-lt"/>
                      </a:endParaRPr>
                    </a:p>
                  </a:txBody>
                  <a:tcPr marL="2966" marR="2966" marT="2966"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dirty="0">
                        <a:solidFill>
                          <a:schemeClr val="tx1"/>
                        </a:solidFill>
                        <a:effectLst/>
                        <a:latin typeface="+mn-lt"/>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dirty="0">
                        <a:solidFill>
                          <a:schemeClr val="tx1"/>
                        </a:solidFill>
                        <a:effectLst/>
                        <a:latin typeface="+mn-lt"/>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dirty="0">
                        <a:solidFill>
                          <a:schemeClr val="tx1"/>
                        </a:solidFill>
                        <a:effectLst/>
                        <a:latin typeface="+mn-lt"/>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200" u="none" strike="noStrike" dirty="0">
                        <a:solidFill>
                          <a:schemeClr val="tx1"/>
                        </a:solidFill>
                        <a:effectLst/>
                        <a:latin typeface="+mn-l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u="none" strike="noStrike" kern="1200" dirty="0">
                          <a:solidFill>
                            <a:schemeClr val="accent6">
                              <a:lumMod val="75000"/>
                            </a:schemeClr>
                          </a:solidFill>
                          <a:effectLst/>
                          <a:latin typeface="+mn-lt"/>
                          <a:ea typeface="+mn-ea"/>
                          <a:cs typeface="+mn-cs"/>
                        </a:rPr>
                        <a:t>LOW</a:t>
                      </a:r>
                      <a:r>
                        <a:rPr lang="en-US" sz="1200" u="none" strike="noStrike" kern="1200" dirty="0">
                          <a:solidFill>
                            <a:schemeClr val="tx1"/>
                          </a:solidFill>
                          <a:effectLst/>
                          <a:latin typeface="+mn-lt"/>
                          <a:ea typeface="+mn-ea"/>
                          <a:cs typeface="+mn-cs"/>
                        </a:rPr>
                        <a:t> </a:t>
                      </a:r>
                    </a:p>
                    <a:p>
                      <a:pPr algn="ctr" fontAlgn="t"/>
                      <a:r>
                        <a:rPr lang="en-US" sz="1200" u="none" strike="noStrike" dirty="0">
                          <a:solidFill>
                            <a:schemeClr val="tx1"/>
                          </a:solidFill>
                          <a:effectLst/>
                          <a:latin typeface="+mn-lt"/>
                        </a:rPr>
                        <a:t> </a:t>
                      </a:r>
                      <a:endParaRPr lang="en-US" sz="1200" b="0" i="0" u="none" strike="noStrike" dirty="0">
                        <a:solidFill>
                          <a:schemeClr val="tx1"/>
                        </a:solidFill>
                        <a:effectLst/>
                        <a:latin typeface="+mn-lt"/>
                      </a:endParaRPr>
                    </a:p>
                  </a:txBody>
                  <a:tcPr marL="2966" marR="2966" marT="2966" marB="0"/>
                </a:tc>
                <a:extLst>
                  <a:ext uri="{0D108BD9-81ED-4DB2-BD59-A6C34878D82A}">
                    <a16:rowId xmlns:a16="http://schemas.microsoft.com/office/drawing/2014/main" val="2905091400"/>
                  </a:ext>
                </a:extLst>
              </a:tr>
              <a:tr h="1330163">
                <a:tc>
                  <a:txBody>
                    <a:bodyPr/>
                    <a:lstStyle/>
                    <a:p>
                      <a:pPr algn="l" rtl="0" fontAlgn="ctr"/>
                      <a:r>
                        <a:rPr lang="en-US" sz="1200" u="none" strike="noStrike" dirty="0">
                          <a:solidFill>
                            <a:schemeClr val="tx1"/>
                          </a:solidFill>
                          <a:effectLst/>
                          <a:latin typeface="+mn-lt"/>
                        </a:rPr>
                        <a:t>9. Treasury Products </a:t>
                      </a:r>
                      <a:endParaRPr lang="en-US" sz="1200" b="1" i="0" u="none" strike="noStrike" dirty="0">
                        <a:solidFill>
                          <a:schemeClr val="tx1"/>
                        </a:solidFill>
                        <a:effectLst/>
                        <a:latin typeface="+mn-lt"/>
                      </a:endParaRPr>
                    </a:p>
                  </a:txBody>
                  <a:tcPr marL="2966" marR="2966" marT="2966" marB="0" anchor="ctr"/>
                </a:tc>
                <a:tc>
                  <a: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Treasury products included foreign exchange transactions, currency options, dual currency deposits, interest rate futures and interest rate swaps. All these products were offered to customers, whose KYC profile was assessed and were carried out from the accounts of established customers except for foreign exchange transactions which were carried out over the counter with walk-in customers, for whom due diligence was conducted accordingly. </a:t>
                      </a:r>
                      <a:endParaRPr lang="en-US" sz="1200" b="0" i="0" u="none" strike="noStrike" dirty="0">
                        <a:solidFill>
                          <a:schemeClr val="tx1"/>
                        </a:solidFill>
                        <a:effectLst/>
                        <a:latin typeface="+mn-lt"/>
                      </a:endParaRPr>
                    </a:p>
                  </a:txBody>
                  <a:tcPr marL="2966" marR="2966" marT="2966" marB="0"/>
                </a:tc>
                <a:tc>
                  <a:txBody>
                    <a:bodyPr/>
                    <a:lstStyle/>
                    <a:p>
                      <a:pPr algn="ctr" fontAlgn="t"/>
                      <a:r>
                        <a:rPr lang="en-US" sz="1200" b="1" i="0" u="none" strike="noStrike" kern="1200" baseline="0" dirty="0">
                          <a:solidFill>
                            <a:srgbClr val="EED412"/>
                          </a:solidFill>
                          <a:latin typeface="+mn-lt"/>
                          <a:ea typeface="+mn-ea"/>
                          <a:cs typeface="+mn-cs"/>
                        </a:rPr>
                        <a:t>MEDIUM </a:t>
                      </a:r>
                    </a:p>
                  </a:txBody>
                  <a:tcPr marL="2966" marR="2966" marT="2966" marB="0"/>
                </a:tc>
                <a:extLst>
                  <a:ext uri="{0D108BD9-81ED-4DB2-BD59-A6C34878D82A}">
                    <a16:rowId xmlns:a16="http://schemas.microsoft.com/office/drawing/2014/main" val="4279773874"/>
                  </a:ext>
                </a:extLst>
              </a:tr>
            </a:tbl>
          </a:graphicData>
        </a:graphic>
      </p:graphicFrame>
      <p:graphicFrame>
        <p:nvGraphicFramePr>
          <p:cNvPr id="3" name="Table 2">
            <a:extLst>
              <a:ext uri="{FF2B5EF4-FFF2-40B4-BE49-F238E27FC236}">
                <a16:creationId xmlns:a16="http://schemas.microsoft.com/office/drawing/2014/main" id="{D6C91744-FE9F-4881-887A-7F2399082E26}"/>
              </a:ext>
            </a:extLst>
          </p:cNvPr>
          <p:cNvGraphicFramePr>
            <a:graphicFrameLocks noGrp="1"/>
          </p:cNvGraphicFramePr>
          <p:nvPr>
            <p:extLst>
              <p:ext uri="{D42A27DB-BD31-4B8C-83A1-F6EECF244321}">
                <p14:modId xmlns:p14="http://schemas.microsoft.com/office/powerpoint/2010/main" val="2761941430"/>
              </p:ext>
            </p:extLst>
          </p:nvPr>
        </p:nvGraphicFramePr>
        <p:xfrm>
          <a:off x="54862" y="626846"/>
          <a:ext cx="12082274" cy="616737"/>
        </p:xfrm>
        <a:graphic>
          <a:graphicData uri="http://schemas.openxmlformats.org/drawingml/2006/table">
            <a:tbl>
              <a:tblPr firstRow="1" firstCol="1" bandRow="1">
                <a:tableStyleId>{5C22544A-7EE6-4342-B048-85BDC9FD1C3A}</a:tableStyleId>
              </a:tblPr>
              <a:tblGrid>
                <a:gridCol w="2357669">
                  <a:extLst>
                    <a:ext uri="{9D8B030D-6E8A-4147-A177-3AD203B41FA5}">
                      <a16:colId xmlns:a16="http://schemas.microsoft.com/office/drawing/2014/main" val="1997574448"/>
                    </a:ext>
                  </a:extLst>
                </a:gridCol>
                <a:gridCol w="8377389">
                  <a:extLst>
                    <a:ext uri="{9D8B030D-6E8A-4147-A177-3AD203B41FA5}">
                      <a16:colId xmlns:a16="http://schemas.microsoft.com/office/drawing/2014/main" val="218339291"/>
                    </a:ext>
                  </a:extLst>
                </a:gridCol>
                <a:gridCol w="1347216">
                  <a:extLst>
                    <a:ext uri="{9D8B030D-6E8A-4147-A177-3AD203B41FA5}">
                      <a16:colId xmlns:a16="http://schemas.microsoft.com/office/drawing/2014/main" val="3878482367"/>
                    </a:ext>
                  </a:extLst>
                </a:gridCol>
              </a:tblGrid>
              <a:tr h="616737">
                <a:tc>
                  <a:txBody>
                    <a:bodyPr/>
                    <a:lstStyle/>
                    <a:p>
                      <a:pPr algn="l" rtl="0" fontAlgn="ctr"/>
                      <a:r>
                        <a:rPr lang="en-US" sz="1100" u="none" strike="noStrike" dirty="0">
                          <a:solidFill>
                            <a:schemeClr val="tx1"/>
                          </a:solidFill>
                          <a:effectLst/>
                        </a:rPr>
                        <a:t>5.Credit products for retail customers</a:t>
                      </a:r>
                      <a:endParaRPr lang="en-US" sz="1100" b="1" i="0" u="none" strike="noStrike" dirty="0">
                        <a:solidFill>
                          <a:schemeClr val="tx1"/>
                        </a:solidFill>
                        <a:effectLst/>
                        <a:latin typeface="Calibri" panose="020F0502020204030204" pitchFamily="34" charset="0"/>
                      </a:endParaRPr>
                    </a:p>
                  </a:txBody>
                  <a:tcPr marL="2966" marR="2966" marT="2966"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u="none" strike="noStrike" dirty="0">
                          <a:solidFill>
                            <a:schemeClr val="tx1"/>
                          </a:solidFill>
                          <a:effectLst/>
                        </a:rPr>
                        <a:t>The risk for ML could potentially be high in the event that the payment for loan instalments was made in cash. </a:t>
                      </a:r>
                      <a:r>
                        <a:rPr lang="en-US" sz="1100" b="0" i="0" u="none" strike="noStrike" kern="1200" baseline="0" dirty="0">
                          <a:solidFill>
                            <a:schemeClr val="tx1"/>
                          </a:solidFill>
                          <a:latin typeface="+mn-lt"/>
                          <a:ea typeface="+mn-ea"/>
                          <a:cs typeface="+mn-cs"/>
                        </a:rPr>
                        <a:t>Banks, prior to granting loans, make an in-depth assessment of the customer’s repayment capacity and source of funds. </a:t>
                      </a:r>
                      <a:endParaRPr lang="en-US" sz="1100" b="0" i="0" u="none" strike="noStrike" dirty="0">
                        <a:solidFill>
                          <a:srgbClr val="000000"/>
                        </a:solidFill>
                        <a:effectLst/>
                        <a:latin typeface="Arial" panose="020B0604020202020204" pitchFamily="34" charset="0"/>
                      </a:endParaRPr>
                    </a:p>
                  </a:txBody>
                  <a:tcPr marL="2966" marR="2966" marT="2966" marB="0"/>
                </a:tc>
                <a:tc>
                  <a:txBody>
                    <a:bodyPr/>
                    <a:lstStyle/>
                    <a:p>
                      <a:pPr algn="ctr" fontAlgn="t"/>
                      <a:endParaRPr lang="en-US" sz="1100" u="none" strike="noStrike" dirty="0">
                        <a:effectLst/>
                      </a:endParaRPr>
                    </a:p>
                    <a:p>
                      <a:pPr algn="ctr" fontAlgn="t"/>
                      <a:r>
                        <a:rPr lang="en-US" sz="1100" u="none" strike="noStrike" dirty="0">
                          <a:solidFill>
                            <a:schemeClr val="accent6">
                              <a:lumMod val="75000"/>
                            </a:schemeClr>
                          </a:solidFill>
                          <a:effectLst/>
                        </a:rPr>
                        <a:t>LOW</a:t>
                      </a:r>
                    </a:p>
                    <a:p>
                      <a:pPr algn="ctr" fontAlgn="t"/>
                      <a:r>
                        <a:rPr lang="en-US" sz="1100" u="none" strike="noStrike" dirty="0">
                          <a:solidFill>
                            <a:schemeClr val="accent6">
                              <a:lumMod val="75000"/>
                            </a:schemeClr>
                          </a:solidFill>
                          <a:effectLst/>
                        </a:rPr>
                        <a:t> </a:t>
                      </a:r>
                      <a:endParaRPr lang="en-US" sz="1100" b="0" i="0" u="none" strike="noStrike" dirty="0">
                        <a:solidFill>
                          <a:schemeClr val="accent6">
                            <a:lumMod val="75000"/>
                          </a:schemeClr>
                        </a:solidFill>
                        <a:effectLst/>
                        <a:latin typeface="Arial" panose="020B0604020202020204" pitchFamily="34" charset="0"/>
                      </a:endParaRPr>
                    </a:p>
                  </a:txBody>
                  <a:tcPr marL="2966" marR="2966" marT="2966" marB="0"/>
                </a:tc>
                <a:extLst>
                  <a:ext uri="{0D108BD9-81ED-4DB2-BD59-A6C34878D82A}">
                    <a16:rowId xmlns:a16="http://schemas.microsoft.com/office/drawing/2014/main" val="1218604464"/>
                  </a:ext>
                </a:extLst>
              </a:tr>
            </a:tbl>
          </a:graphicData>
        </a:graphic>
      </p:graphicFrame>
    </p:spTree>
    <p:extLst>
      <p:ext uri="{BB962C8B-B14F-4D97-AF65-F5344CB8AC3E}">
        <p14:creationId xmlns:p14="http://schemas.microsoft.com/office/powerpoint/2010/main" val="3598734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391055" y="3429000"/>
          <a:ext cx="9953220" cy="323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dirty="0"/>
              <a:t>ML RISK ASSOCIATED WITH THE BANKING SECTOR </a:t>
            </a:r>
          </a:p>
        </p:txBody>
      </p:sp>
      <p:graphicFrame>
        <p:nvGraphicFramePr>
          <p:cNvPr id="9" name="Content Placeholder 1">
            <a:extLst>
              <a:ext uri="{FF2B5EF4-FFF2-40B4-BE49-F238E27FC236}">
                <a16:creationId xmlns:a16="http://schemas.microsoft.com/office/drawing/2014/main" id="{E715CD0C-1C7B-4E5D-9440-0DE066447530}"/>
              </a:ext>
            </a:extLst>
          </p:cNvPr>
          <p:cNvGraphicFramePr>
            <a:graphicFrameLocks/>
          </p:cNvGraphicFramePr>
          <p:nvPr>
            <p:extLst>
              <p:ext uri="{D42A27DB-BD31-4B8C-83A1-F6EECF244321}">
                <p14:modId xmlns:p14="http://schemas.microsoft.com/office/powerpoint/2010/main" val="3450427064"/>
              </p:ext>
            </p:extLst>
          </p:nvPr>
        </p:nvGraphicFramePr>
        <p:xfrm>
          <a:off x="735012" y="1609725"/>
          <a:ext cx="10721975" cy="5248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20980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1CE7-A0C8-B092-00E4-419533E2A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8916D-8B27-DDF0-79BA-D9932B6BAC61}"/>
              </a:ext>
            </a:extLst>
          </p:cNvPr>
          <p:cNvSpPr>
            <a:spLocks noGrp="1"/>
          </p:cNvSpPr>
          <p:nvPr>
            <p:ph type="title"/>
          </p:nvPr>
        </p:nvSpPr>
        <p:spPr>
          <a:xfrm>
            <a:off x="0" y="25136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BANKING SECTOR TERRORIST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14030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D2BB-761B-AE69-9619-08D3C5FBD6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43F94-0373-12A0-3C14-0C98DB20698F}"/>
              </a:ext>
            </a:extLst>
          </p:cNvPr>
          <p:cNvSpPr>
            <a:spLocks noGrp="1"/>
          </p:cNvSpPr>
          <p:nvPr>
            <p:ph idx="1"/>
          </p:nvPr>
        </p:nvSpPr>
        <p:spPr>
          <a:xfrm>
            <a:off x="159656" y="1460043"/>
            <a:ext cx="11611429" cy="5644700"/>
          </a:xfrm>
        </p:spPr>
        <p:txBody>
          <a:bodyPr>
            <a:normAutofit/>
          </a:bodyPr>
          <a:lstStyle/>
          <a:p>
            <a:pPr marL="463550" indent="0">
              <a:buNone/>
            </a:pPr>
            <a:endParaRPr lang="en-US" sz="2400" dirty="0"/>
          </a:p>
          <a:p>
            <a:endParaRPr lang="en-US" sz="2400" dirty="0"/>
          </a:p>
        </p:txBody>
      </p:sp>
      <p:sp>
        <p:nvSpPr>
          <p:cNvPr id="4" name="Title 1">
            <a:extLst>
              <a:ext uri="{FF2B5EF4-FFF2-40B4-BE49-F238E27FC236}">
                <a16:creationId xmlns:a16="http://schemas.microsoft.com/office/drawing/2014/main" id="{C3D39395-8F5A-87E6-8539-A9031A8917E1}"/>
              </a:ext>
            </a:extLst>
          </p:cNvPr>
          <p:cNvSpPr txBox="1">
            <a:spLocks/>
          </p:cNvSpPr>
          <p:nvPr/>
        </p:nvSpPr>
        <p:spPr>
          <a:xfrm>
            <a:off x="0" y="0"/>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TF THREAT</a:t>
            </a:r>
          </a:p>
        </p:txBody>
      </p:sp>
      <p:sp>
        <p:nvSpPr>
          <p:cNvPr id="7" name="TextBox 6">
            <a:extLst>
              <a:ext uri="{FF2B5EF4-FFF2-40B4-BE49-F238E27FC236}">
                <a16:creationId xmlns:a16="http://schemas.microsoft.com/office/drawing/2014/main" id="{A08D49B2-0720-4240-89F6-C2086E9279EC}"/>
              </a:ext>
            </a:extLst>
          </p:cNvPr>
          <p:cNvSpPr txBox="1"/>
          <p:nvPr/>
        </p:nvSpPr>
        <p:spPr>
          <a:xfrm>
            <a:off x="0" y="1460043"/>
            <a:ext cx="12044516" cy="3924151"/>
          </a:xfrm>
          <a:prstGeom prst="rect">
            <a:avLst/>
          </a:prstGeom>
          <a:noFill/>
        </p:spPr>
        <p:txBody>
          <a:bodyPr wrap="square">
            <a:spAutoFit/>
          </a:bodyPr>
          <a:lstStyle/>
          <a:p>
            <a:pPr marL="285750" indent="-285750">
              <a:buFont typeface="Arial" panose="020B0604020202020204" pitchFamily="34" charset="0"/>
              <a:buChar char="•"/>
            </a:pPr>
            <a:r>
              <a:rPr lang="en-US" sz="2100" b="0" i="0" u="none" strike="noStrike" baseline="0" dirty="0">
                <a:solidFill>
                  <a:srgbClr val="000000"/>
                </a:solidFill>
                <a:cs typeface="Times New Roman" panose="02020603050405020304" pitchFamily="18" charset="0"/>
              </a:rPr>
              <a:t>There is a potential risk that banks in the jurisdiction may be used as a conduit for financing of terrorism through cross-border transactions. </a:t>
            </a:r>
          </a:p>
          <a:p>
            <a:pPr marL="285750" indent="-285750">
              <a:buFont typeface="Arial" panose="020B0604020202020204" pitchFamily="34" charset="0"/>
              <a:buChar char="•"/>
            </a:pPr>
            <a:endParaRPr lang="en-US" sz="2100" dirty="0">
              <a:solidFill>
                <a:srgbClr val="000000"/>
              </a:solidFill>
              <a:cs typeface="Times New Roman" panose="02020603050405020304" pitchFamily="18" charset="0"/>
            </a:endParaRPr>
          </a:p>
          <a:p>
            <a:pPr marL="285750" indent="-285750">
              <a:buFont typeface="Arial" panose="020B0604020202020204" pitchFamily="34" charset="0"/>
              <a:buChar char="•"/>
            </a:pPr>
            <a:r>
              <a:rPr lang="en-US" sz="2100" b="0" i="0" u="none" strike="noStrike" baseline="0" dirty="0">
                <a:solidFill>
                  <a:srgbClr val="000000"/>
                </a:solidFill>
                <a:cs typeface="Times New Roman" panose="02020603050405020304" pitchFamily="18" charset="0"/>
              </a:rPr>
              <a:t>TF risks may also occur through the transfer of small value high frequency transactions, as well as some products/services offered by banks such as wire transfers, MVTS, and prepaid cards may be at risk of being abused by criminals and/or radicalized individuals for TF purposes. </a:t>
            </a:r>
          </a:p>
          <a:p>
            <a:pPr marL="285750" indent="-285750">
              <a:buFont typeface="Arial" panose="020B0604020202020204" pitchFamily="34" charset="0"/>
              <a:buChar char="•"/>
            </a:pPr>
            <a:endParaRPr lang="en-US" sz="2100" dirty="0">
              <a:solidFill>
                <a:srgbClr val="000000"/>
              </a:solidFill>
              <a:cs typeface="Times New Roman" panose="02020603050405020304" pitchFamily="18" charset="0"/>
            </a:endParaRPr>
          </a:p>
          <a:p>
            <a:pPr marL="285750" indent="-285750">
              <a:buFont typeface="Arial" panose="020B0604020202020204" pitchFamily="34" charset="0"/>
              <a:buChar char="•"/>
            </a:pPr>
            <a:endParaRPr lang="en-US" sz="2100" b="0" i="0" u="none" strike="noStrike" baseline="0" dirty="0">
              <a:solidFill>
                <a:srgbClr val="000000"/>
              </a:solidFill>
              <a:cs typeface="Times New Roman" panose="02020603050405020304" pitchFamily="18" charset="0"/>
            </a:endParaRPr>
          </a:p>
          <a:p>
            <a:pPr marL="285750" indent="-285750">
              <a:buFont typeface="Arial" panose="020B0604020202020204" pitchFamily="34" charset="0"/>
              <a:buChar char="•"/>
            </a:pPr>
            <a:r>
              <a:rPr lang="en-US" sz="2100" b="0" i="0" u="none" strike="noStrike" baseline="0" dirty="0">
                <a:solidFill>
                  <a:srgbClr val="000000"/>
                </a:solidFill>
                <a:cs typeface="Times New Roman" panose="02020603050405020304" pitchFamily="18" charset="0"/>
              </a:rPr>
              <a:t>Thus, the TF threat was rated as </a:t>
            </a:r>
            <a:r>
              <a:rPr lang="en-US" sz="2100" b="1" i="0" u="none" strike="noStrike" baseline="0" dirty="0">
                <a:solidFill>
                  <a:srgbClr val="EED412"/>
                </a:solidFill>
                <a:cs typeface="Times New Roman" panose="02020603050405020304" pitchFamily="18" charset="0"/>
              </a:rPr>
              <a:t>Medium</a:t>
            </a:r>
            <a:r>
              <a:rPr lang="en-US" sz="2100" b="1" i="0" u="none" strike="noStrike" baseline="0" dirty="0">
                <a:solidFill>
                  <a:srgbClr val="000000"/>
                </a:solidFill>
                <a:cs typeface="Times New Roman" panose="02020603050405020304" pitchFamily="18" charset="0"/>
              </a:rPr>
              <a:t> </a:t>
            </a:r>
            <a:r>
              <a:rPr lang="en-US" sz="2100" b="0" i="0" u="none" strike="noStrike" baseline="0" dirty="0">
                <a:solidFill>
                  <a:srgbClr val="000000"/>
                </a:solidFill>
                <a:cs typeface="Times New Roman" panose="02020603050405020304" pitchFamily="18" charset="0"/>
              </a:rPr>
              <a:t>based on the assessment of factors such as the TF threat implied by typologies, demographic and geographic factors as well as the National TF threat rating to which the sector is exposed. </a:t>
            </a:r>
          </a:p>
          <a:p>
            <a:pPr marL="285750" indent="-285750">
              <a:buFont typeface="Arial" panose="020B0604020202020204" pitchFamily="34" charset="0"/>
              <a:buChar char="•"/>
            </a:pP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58905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ADE9A-3BDF-7CFB-24C6-423BDA0C4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AD94E-CBFF-6BFC-AA31-34FE92DFCFFB}"/>
              </a:ext>
            </a:extLst>
          </p:cNvPr>
          <p:cNvSpPr>
            <a:spLocks noGrp="1"/>
          </p:cNvSpPr>
          <p:nvPr>
            <p:ph type="title"/>
          </p:nvPr>
        </p:nvSpPr>
        <p:spPr>
          <a:xfrm>
            <a:off x="0" y="-20967"/>
            <a:ext cx="12221613" cy="655568"/>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CFT CONTROLS</a:t>
            </a:r>
          </a:p>
        </p:txBody>
      </p:sp>
      <p:sp>
        <p:nvSpPr>
          <p:cNvPr id="3" name="Content Placeholder 2">
            <a:extLst>
              <a:ext uri="{FF2B5EF4-FFF2-40B4-BE49-F238E27FC236}">
                <a16:creationId xmlns:a16="http://schemas.microsoft.com/office/drawing/2014/main" id="{CBCF7592-8B2A-EC1D-58C8-E5B90334BCED}"/>
              </a:ext>
            </a:extLst>
          </p:cNvPr>
          <p:cNvSpPr>
            <a:spLocks noGrp="1"/>
          </p:cNvSpPr>
          <p:nvPr>
            <p:ph idx="1"/>
          </p:nvPr>
        </p:nvSpPr>
        <p:spPr>
          <a:xfrm>
            <a:off x="188686" y="1214651"/>
            <a:ext cx="11785600" cy="4817658"/>
          </a:xfrm>
        </p:spPr>
        <p:txBody>
          <a:bodyPr>
            <a:normAutofit/>
          </a:bodyPr>
          <a:lstStyle/>
          <a:p>
            <a:pPr marL="463550" indent="-463550" algn="ctr">
              <a:buNone/>
            </a:pPr>
            <a:r>
              <a:rPr lang="en-US" dirty="0"/>
              <a:t>   </a:t>
            </a:r>
            <a:endParaRPr lang="en-US" dirty="0">
              <a:solidFill>
                <a:srgbClr val="00B050"/>
              </a:solidFill>
            </a:endParaRPr>
          </a:p>
          <a:p>
            <a:pPr marL="0" indent="0">
              <a:buNone/>
            </a:pPr>
            <a:endParaRPr lang="en-US" dirty="0"/>
          </a:p>
        </p:txBody>
      </p:sp>
      <p:sp>
        <p:nvSpPr>
          <p:cNvPr id="6" name="TextBox 5">
            <a:extLst>
              <a:ext uri="{FF2B5EF4-FFF2-40B4-BE49-F238E27FC236}">
                <a16:creationId xmlns:a16="http://schemas.microsoft.com/office/drawing/2014/main" id="{3CB6798F-D4AE-4CA3-B216-D1F7526DAFD6}"/>
              </a:ext>
            </a:extLst>
          </p:cNvPr>
          <p:cNvSpPr txBox="1"/>
          <p:nvPr/>
        </p:nvSpPr>
        <p:spPr>
          <a:xfrm>
            <a:off x="59228" y="710119"/>
            <a:ext cx="12132772" cy="7416261"/>
          </a:xfrm>
          <a:prstGeom prst="rect">
            <a:avLst/>
          </a:prstGeom>
          <a:noFill/>
        </p:spPr>
        <p:txBody>
          <a:bodyPr wrap="square">
            <a:spAutoFit/>
          </a:bodyPr>
          <a:lstStyle/>
          <a:p>
            <a:pPr marL="285750" indent="-285750" algn="just">
              <a:buFont typeface="Arial" panose="020B0604020202020204" pitchFamily="34" charset="0"/>
              <a:buChar char="•"/>
            </a:pPr>
            <a:r>
              <a:rPr lang="en-US" b="0" i="0" u="none" strike="noStrike" baseline="0" dirty="0">
                <a:solidFill>
                  <a:srgbClr val="000000"/>
                </a:solidFill>
              </a:rPr>
              <a:t>Similar to the robust systems and controls which banks have in place for ML risk, they have developed same for the mitigation of TF risks. Most AML/CFT software used in the sector cater for both ML and TF risks which, in turn helps banks to take appropriate measures to manage and mitigate the risks identified. </a:t>
            </a:r>
          </a:p>
          <a:p>
            <a:pPr marL="285750" indent="-285750" algn="just">
              <a:buFont typeface="Arial" panose="020B0604020202020204" pitchFamily="34" charset="0"/>
              <a:buChar char="•"/>
            </a:pPr>
            <a:endParaRPr lang="en-US" dirty="0">
              <a:solidFill>
                <a:srgbClr val="000000"/>
              </a:solidFill>
            </a:endParaRPr>
          </a:p>
          <a:p>
            <a:pPr marL="285750" indent="-285750" algn="just">
              <a:buFont typeface="Arial" panose="020B0604020202020204" pitchFamily="34" charset="0"/>
              <a:buChar char="•"/>
            </a:pPr>
            <a:r>
              <a:rPr lang="en-US" b="0" i="0" u="none" strike="noStrike" baseline="0" dirty="0">
                <a:solidFill>
                  <a:srgbClr val="000000"/>
                </a:solidFill>
              </a:rPr>
              <a:t>Further, banks have written policy and procedures as well as procedures manuals and circular notes which are available to members of staff regarding the implementation of TFS requirements to effectively comply with its obligations under the Sanctions Act and the Guidelines. </a:t>
            </a:r>
            <a:endParaRPr lang="en-US" dirty="0">
              <a:solidFill>
                <a:srgbClr val="000000"/>
              </a:solidFill>
            </a:endParaRPr>
          </a:p>
          <a:p>
            <a:pPr algn="just"/>
            <a:endParaRPr lang="en-US" b="0" i="0" u="none" strike="noStrike" baseline="0" dirty="0">
              <a:solidFill>
                <a:srgbClr val="000000"/>
              </a:solidFill>
            </a:endParaRPr>
          </a:p>
          <a:p>
            <a:pPr marL="285750" indent="-285750" algn="just">
              <a:buFont typeface="Arial" panose="020B0604020202020204" pitchFamily="34" charset="0"/>
              <a:buChar char="•"/>
            </a:pPr>
            <a:r>
              <a:rPr lang="en-US" b="0" i="0" u="none" strike="noStrike" baseline="0" dirty="0">
                <a:solidFill>
                  <a:srgbClr val="000000"/>
                </a:solidFill>
              </a:rPr>
              <a:t>Other specific internal controls include appropriate screening tools. These tools are used to screen prospective clients, existing clients and their related parties, including directors and beneficial owners, at time of onboarding and on an ongoing basis, including during file review or trigger event. </a:t>
            </a:r>
          </a:p>
          <a:p>
            <a:pPr marL="285750" indent="-285750" algn="just">
              <a:buFont typeface="Arial" panose="020B0604020202020204" pitchFamily="34" charset="0"/>
              <a:buChar char="•"/>
            </a:pPr>
            <a:endParaRPr lang="en-US" dirty="0">
              <a:solidFill>
                <a:srgbClr val="000000"/>
              </a:solidFill>
            </a:endParaRPr>
          </a:p>
          <a:p>
            <a:pPr marL="285750" indent="-285750" algn="just">
              <a:buFont typeface="Arial" panose="020B0604020202020204" pitchFamily="34" charset="0"/>
              <a:buChar char="•"/>
            </a:pPr>
            <a:r>
              <a:rPr lang="en-US" b="0" i="0" u="none" strike="noStrike" baseline="0" dirty="0">
                <a:solidFill>
                  <a:srgbClr val="000000"/>
                </a:solidFill>
              </a:rPr>
              <a:t>Details of incoming and outgoing cross-border transactions, such as name and country of remitter, name and country  of beneficiary a</a:t>
            </a:r>
            <a:r>
              <a:rPr lang="en-US" dirty="0">
                <a:solidFill>
                  <a:srgbClr val="000000"/>
                </a:solidFill>
              </a:rPr>
              <a:t>mongst others are screened through the SWIFT sanctions screening. As and when the UNSC Consolidated list is updated/changed and circulated to </a:t>
            </a:r>
            <a:r>
              <a:rPr lang="en-US" dirty="0" err="1">
                <a:solidFill>
                  <a:srgbClr val="000000"/>
                </a:solidFill>
              </a:rPr>
              <a:t>licencees</a:t>
            </a:r>
            <a:r>
              <a:rPr lang="en-US" dirty="0">
                <a:solidFill>
                  <a:srgbClr val="000000"/>
                </a:solidFill>
              </a:rPr>
              <a:t>, verifications are immediately carried out by banks against their customer database and the supervisor is informed within 24 hours. </a:t>
            </a:r>
            <a:endParaRPr lang="en-US" b="0" i="0" u="none" strike="noStrike" baseline="0" dirty="0">
              <a:solidFill>
                <a:srgbClr val="000000"/>
              </a:solidFill>
            </a:endParaRPr>
          </a:p>
          <a:p>
            <a:pPr marL="285750" indent="-285750" algn="just">
              <a:buFont typeface="Arial" panose="020B0604020202020204" pitchFamily="34" charset="0"/>
              <a:buChar char="•"/>
            </a:pPr>
            <a:endParaRPr lang="en-US" b="0" i="0" u="none" strike="noStrike" baseline="0" dirty="0">
              <a:solidFill>
                <a:srgbClr val="000000"/>
              </a:solidFill>
            </a:endParaRPr>
          </a:p>
          <a:p>
            <a:pPr marL="285750" indent="-285750" algn="just">
              <a:buFont typeface="Arial" panose="020B0604020202020204" pitchFamily="34" charset="0"/>
              <a:buChar char="•"/>
            </a:pPr>
            <a:r>
              <a:rPr lang="en-GB" dirty="0">
                <a:solidFill>
                  <a:schemeClr val="dk1"/>
                </a:solidFill>
              </a:rPr>
              <a:t>Continuous training provided to staff on TF &amp; TFS requirements.</a:t>
            </a:r>
            <a:endParaRPr lang="en-US" dirty="0">
              <a:solidFill>
                <a:schemeClr val="dk1"/>
              </a:solidFill>
            </a:endParaRPr>
          </a:p>
          <a:p>
            <a:pPr marL="285750" indent="-285750" algn="just">
              <a:buFont typeface="Arial" panose="020B0604020202020204" pitchFamily="34" charset="0"/>
              <a:buChar char="•"/>
            </a:pPr>
            <a:endParaRPr lang="en-US" dirty="0">
              <a:solidFill>
                <a:srgbClr val="000000"/>
              </a:solidFill>
            </a:endParaRPr>
          </a:p>
          <a:p>
            <a:pPr marL="285750" indent="-285750" algn="just">
              <a:buFont typeface="Arial" panose="020B0604020202020204" pitchFamily="34" charset="0"/>
              <a:buChar char="•"/>
            </a:pPr>
            <a:r>
              <a:rPr lang="en-US" dirty="0">
                <a:solidFill>
                  <a:srgbClr val="000000"/>
                </a:solidFill>
              </a:rPr>
              <a:t>Level of C</a:t>
            </a:r>
            <a:r>
              <a:rPr lang="en-US" b="0" i="0" u="none" strike="noStrike" baseline="0" dirty="0">
                <a:solidFill>
                  <a:srgbClr val="000000"/>
                </a:solidFill>
              </a:rPr>
              <a:t>FT controls was assessed as </a:t>
            </a:r>
            <a:r>
              <a:rPr lang="en-US" b="1" i="0" u="none" strike="noStrike" baseline="0" dirty="0">
                <a:solidFill>
                  <a:srgbClr val="FF0000"/>
                </a:solidFill>
              </a:rPr>
              <a:t>Medium-High</a:t>
            </a:r>
            <a:r>
              <a:rPr lang="en-US" b="1" i="0" u="none" strike="noStrike" baseline="0" dirty="0">
                <a:solidFill>
                  <a:srgbClr val="000000"/>
                </a:solidFill>
              </a:rPr>
              <a:t> </a:t>
            </a:r>
            <a:r>
              <a:rPr lang="en-US" b="0" i="0" u="none" strike="noStrike" baseline="0" dirty="0">
                <a:solidFill>
                  <a:srgbClr val="000000"/>
                </a:solidFill>
              </a:rPr>
              <a:t>based on the strong control environment from the assessment of the comprehensiveness of the CFT legal/regulatory framework, effectiveness of supervision and compliance functions, effectiveness of TFS implementation as well as the availability and effectiveness of entry controls, amongst others. </a:t>
            </a:r>
          </a:p>
          <a:p>
            <a:pPr marR="0" algn="just">
              <a:lnSpc>
                <a:spcPct val="107000"/>
              </a:lnSpc>
              <a:spcBef>
                <a:spcPts val="0"/>
              </a:spcBef>
              <a:spcAft>
                <a:spcPts val="800"/>
              </a:spcAft>
            </a:pPr>
            <a:endParaRPr lang="en-GB" kern="1200" dirty="0">
              <a:solidFill>
                <a:schemeClr val="dk1"/>
              </a:solidFill>
              <a:ea typeface="+mn-ea"/>
              <a:cs typeface="+mn-cs"/>
            </a:endParaRPr>
          </a:p>
          <a:p>
            <a:pPr marL="285750" indent="-285750" algn="just">
              <a:buFont typeface="Arial" panose="020B0604020202020204" pitchFamily="34" charset="0"/>
              <a:buChar char="•"/>
            </a:pPr>
            <a:endParaRPr lang="en-US" dirty="0">
              <a:solidFill>
                <a:srgbClr val="000000"/>
              </a:solidFill>
              <a:latin typeface="Times New Roman" panose="02020603050405020304" pitchFamily="18" charset="0"/>
            </a:endParaRP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1760178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0DB5A-2193-7955-1EF6-2DA2C8A266EE}"/>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5BAE5B6-0D6E-874B-76A9-08AEAE6DADD8}"/>
              </a:ext>
            </a:extLst>
          </p:cNvPr>
          <p:cNvGraphicFramePr>
            <a:graphicFrameLocks noGrp="1"/>
          </p:cNvGraphicFramePr>
          <p:nvPr>
            <p:ph idx="1"/>
            <p:extLst>
              <p:ext uri="{D42A27DB-BD31-4B8C-83A1-F6EECF244321}">
                <p14:modId xmlns:p14="http://schemas.microsoft.com/office/powerpoint/2010/main" val="2452771741"/>
              </p:ext>
            </p:extLst>
          </p:nvPr>
        </p:nvGraphicFramePr>
        <p:xfrm>
          <a:off x="622300" y="1414463"/>
          <a:ext cx="10721975"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62ABD7FB-0AB7-57F8-F90F-B0AD8D3825DC}"/>
              </a:ext>
            </a:extLst>
          </p:cNvPr>
          <p:cNvSpPr txBox="1">
            <a:spLocks/>
          </p:cNvSpPr>
          <p:nvPr/>
        </p:nvSpPr>
        <p:spPr>
          <a:xfrm>
            <a:off x="1" y="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dirty="0"/>
              <a:t>TF RISK ASSOCIATED WITH THE BANKING SECTOR </a:t>
            </a:r>
          </a:p>
        </p:txBody>
      </p:sp>
    </p:spTree>
    <p:extLst>
      <p:ext uri="{BB962C8B-B14F-4D97-AF65-F5344CB8AC3E}">
        <p14:creationId xmlns:p14="http://schemas.microsoft.com/office/powerpoint/2010/main" val="353732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1CE7-A0C8-B092-00E4-419533E2A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8916D-8B27-DDF0-79BA-D9932B6BAC61}"/>
              </a:ext>
            </a:extLst>
          </p:cNvPr>
          <p:cNvSpPr>
            <a:spLocks noGrp="1"/>
          </p:cNvSpPr>
          <p:nvPr>
            <p:ph type="title"/>
          </p:nvPr>
        </p:nvSpPr>
        <p:spPr>
          <a:xfrm>
            <a:off x="0" y="22469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BANKING OTHER FINANCIAL INSTITUTIONS (OFI) SECTOR</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65253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CBE2-DB93-3E2B-551B-295F509E6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A7824-1FB9-6DCD-EDF0-19A08ABB2FB3}"/>
              </a:ext>
            </a:extLst>
          </p:cNvPr>
          <p:cNvSpPr>
            <a:spLocks noGrp="1"/>
          </p:cNvSpPr>
          <p:nvPr>
            <p:ph type="title"/>
          </p:nvPr>
        </p:nvSpPr>
        <p:spPr>
          <a:xfrm>
            <a:off x="0" y="0"/>
            <a:ext cx="12192000" cy="1081423"/>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OVERVIEW OF </a:t>
            </a:r>
            <a:r>
              <a:rPr lang="en-GB" sz="3200" b="1" dirty="0">
                <a:solidFill>
                  <a:schemeClr val="bg1"/>
                </a:solidFill>
                <a:latin typeface="Bell MT" panose="02020503060305020303" pitchFamily="18" charset="0"/>
              </a:rPr>
              <a:t>BANKING (OFI) </a:t>
            </a:r>
            <a:r>
              <a:rPr lang="en-US" sz="3200" b="1" dirty="0">
                <a:solidFill>
                  <a:schemeClr val="bg1"/>
                </a:solidFill>
                <a:latin typeface="Bell MT" panose="02020503060305020303" pitchFamily="18" charset="0"/>
              </a:rPr>
              <a:t>SECTOR </a:t>
            </a:r>
            <a:endParaRPr lang="en-US" sz="40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B70191A4-6EA1-C178-96A0-F28EEBA09311}"/>
              </a:ext>
            </a:extLst>
          </p:cNvPr>
          <p:cNvSpPr>
            <a:spLocks noGrp="1"/>
          </p:cNvSpPr>
          <p:nvPr>
            <p:ph idx="1"/>
          </p:nvPr>
        </p:nvSpPr>
        <p:spPr>
          <a:xfrm>
            <a:off x="-409432" y="1172623"/>
            <a:ext cx="12601432" cy="6080620"/>
          </a:xfrm>
        </p:spPr>
        <p:txBody>
          <a:bodyPr>
            <a:normAutofit fontScale="25000" lnSpcReduction="20000"/>
          </a:bodyPr>
          <a:lstStyle/>
          <a:p>
            <a:pPr marL="463550" indent="0" algn="just">
              <a:lnSpc>
                <a:spcPct val="120000"/>
              </a:lnSpc>
              <a:buNone/>
            </a:pPr>
            <a:r>
              <a:rPr lang="en-US" sz="6600" dirty="0"/>
              <a:t>Other Financial Institutions under supervision of the Bank of Mauritius (BoM) consists of Non-Bank Deposit Taking Institutions (NBDTIs) and Cash Dealers.</a:t>
            </a:r>
          </a:p>
          <a:p>
            <a:pPr marL="806450" indent="-342900" algn="just">
              <a:lnSpc>
                <a:spcPct val="120000"/>
              </a:lnSpc>
            </a:pPr>
            <a:r>
              <a:rPr lang="en-US" sz="6600" b="1" dirty="0"/>
              <a:t>NBDTIs</a:t>
            </a:r>
          </a:p>
          <a:p>
            <a:pPr marL="463550" indent="0" algn="just">
              <a:lnSpc>
                <a:spcPct val="120000"/>
              </a:lnSpc>
              <a:buNone/>
            </a:pPr>
            <a:r>
              <a:rPr lang="en-US" sz="6600" dirty="0"/>
              <a:t>Six NBDTIs operating as of end-June 2024 were </a:t>
            </a:r>
            <a:r>
              <a:rPr lang="en-US" sz="6600" dirty="0" err="1"/>
              <a:t>authorised</a:t>
            </a:r>
            <a:r>
              <a:rPr lang="en-US" sz="6600" dirty="0"/>
              <a:t> by the BoM to mobilize term deposits from the public. As at end-June 2022, total assets of NBDTIs represented 3.2% of total assets of NBDTIs and banks combined. NBDTIs used their funds to invest mainly in finance leases and grant mortgage loans. Leasing companies are licensed and regulated by the Financial Services Commission and leasing activities have been covered separately.  </a:t>
            </a:r>
            <a:r>
              <a:rPr lang="en-US" sz="6600" strike="sngStrike" dirty="0"/>
              <a:t> </a:t>
            </a:r>
          </a:p>
          <a:p>
            <a:pPr marL="463550" indent="0" algn="just">
              <a:lnSpc>
                <a:spcPct val="120000"/>
              </a:lnSpc>
              <a:buNone/>
            </a:pPr>
            <a:r>
              <a:rPr lang="en-US" sz="6600" dirty="0"/>
              <a:t>NBDTIs are not allowed to hold current accounts, that is transactional accounts for effecting movement of funds and hence they are less exposed to ML risks. </a:t>
            </a:r>
          </a:p>
          <a:p>
            <a:pPr marL="806450" indent="-342900" algn="just">
              <a:lnSpc>
                <a:spcPct val="120000"/>
              </a:lnSpc>
            </a:pPr>
            <a:r>
              <a:rPr lang="en-US" sz="6600" b="1" dirty="0"/>
              <a:t>Cash Dealers </a:t>
            </a:r>
          </a:p>
          <a:p>
            <a:pPr marL="463550" indent="0" algn="just">
              <a:lnSpc>
                <a:spcPct val="120000"/>
              </a:lnSpc>
              <a:buNone/>
            </a:pPr>
            <a:r>
              <a:rPr lang="en-US" sz="6600" dirty="0"/>
              <a:t>Cash dealers are comprised of Money Changers and Foreign Exchange Dealers. As of end June 2024, there were 12 Cash Dealers in operation, namely 6 Money Changers and 6 Foreign Exchange Dealers. </a:t>
            </a:r>
          </a:p>
          <a:p>
            <a:pPr marL="463550" indent="0" algn="just">
              <a:lnSpc>
                <a:spcPct val="120000"/>
              </a:lnSpc>
              <a:buNone/>
            </a:pPr>
            <a:r>
              <a:rPr lang="en-US" sz="6600" dirty="0"/>
              <a:t>Money Changers conducted solely spot buying and selling of foreign currency notes over the counter. </a:t>
            </a:r>
          </a:p>
          <a:p>
            <a:pPr marL="463550" indent="0" algn="just">
              <a:lnSpc>
                <a:spcPct val="120000"/>
              </a:lnSpc>
              <a:buNone/>
            </a:pPr>
            <a:r>
              <a:rPr lang="en-US" sz="6600" dirty="0"/>
              <a:t>In addition to spot buying and selling of foreign currency notes over the counter, Foreign Exchange Dealers were also </a:t>
            </a:r>
            <a:r>
              <a:rPr lang="en-US" sz="6600" dirty="0" err="1"/>
              <a:t>authorised</a:t>
            </a:r>
            <a:r>
              <a:rPr lang="en-US" sz="6600" dirty="0"/>
              <a:t> to carry out remittance businesses, including Money Value Transfer Services (MVTS) and wire transfers, as well as conducting forward exchange transactions through banks.  Five of the Foreign Exchange Dealers offered MVTS through RIA, Western Union and MoneyGram. </a:t>
            </a:r>
          </a:p>
          <a:p>
            <a:pPr marL="463550" indent="0" algn="just">
              <a:lnSpc>
                <a:spcPct val="120000"/>
              </a:lnSpc>
              <a:buNone/>
            </a:pPr>
            <a:r>
              <a:rPr lang="en-US" sz="6600" dirty="0"/>
              <a:t>None of the Cash Dealers conducted any transaction in virtual assets (VAs) or had virtual asset service providers (VASPs) as customers.</a:t>
            </a:r>
          </a:p>
          <a:p>
            <a:pPr marL="463550" indent="0">
              <a:buNone/>
            </a:pPr>
            <a:endParaRPr lang="en-US" sz="1000" dirty="0"/>
          </a:p>
          <a:p>
            <a:pPr marL="463550" indent="0">
              <a:buNone/>
            </a:pPr>
            <a:endParaRPr lang="en-US" sz="1000" dirty="0"/>
          </a:p>
        </p:txBody>
      </p:sp>
    </p:spTree>
    <p:extLst>
      <p:ext uri="{BB962C8B-B14F-4D97-AF65-F5344CB8AC3E}">
        <p14:creationId xmlns:p14="http://schemas.microsoft.com/office/powerpoint/2010/main" val="2379606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0312-7D87-198B-971E-92DE71422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876E7-B197-9200-BD7B-A4570EB350CC}"/>
              </a:ext>
            </a:extLst>
          </p:cNvPr>
          <p:cNvSpPr>
            <a:spLocks noGrp="1"/>
          </p:cNvSpPr>
          <p:nvPr>
            <p:ph type="title"/>
          </p:nvPr>
        </p:nvSpPr>
        <p:spPr>
          <a:xfrm>
            <a:off x="0" y="23231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BANKING OFI </a:t>
            </a:r>
            <a:br>
              <a:rPr lang="en-GB" sz="3600" b="1" dirty="0">
                <a:solidFill>
                  <a:schemeClr val="bg1"/>
                </a:solidFill>
                <a:latin typeface="Bell MT" panose="02020503060305020303" pitchFamily="18" charset="0"/>
              </a:rPr>
            </a:br>
            <a:r>
              <a:rPr lang="en-GB" sz="3600" b="1" dirty="0">
                <a:solidFill>
                  <a:schemeClr val="bg1"/>
                </a:solidFill>
                <a:latin typeface="Bell MT" panose="02020503060305020303" pitchFamily="18" charset="0"/>
              </a:rPr>
              <a:t>MONEY LAUNDERING (ML)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899915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A6CC-73FD-6C4F-7653-BDF4A298E2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B4C2D-5125-E130-2306-04C0F54102C0}"/>
              </a:ext>
            </a:extLst>
          </p:cNvPr>
          <p:cNvSpPr>
            <a:spLocks noGrp="1"/>
          </p:cNvSpPr>
          <p:nvPr>
            <p:ph idx="1"/>
          </p:nvPr>
        </p:nvSpPr>
        <p:spPr>
          <a:xfrm>
            <a:off x="159656" y="1460043"/>
            <a:ext cx="11611429" cy="5644700"/>
          </a:xfrm>
        </p:spPr>
        <p:txBody>
          <a:bodyPr>
            <a:normAutofit/>
          </a:bodyPr>
          <a:lstStyle/>
          <a:p>
            <a:pPr marL="463550" indent="0">
              <a:buNone/>
            </a:pPr>
            <a:endParaRPr lang="en-US" sz="2400" dirty="0"/>
          </a:p>
          <a:p>
            <a:endParaRPr lang="en-US" sz="2400" dirty="0"/>
          </a:p>
        </p:txBody>
      </p:sp>
      <p:sp>
        <p:nvSpPr>
          <p:cNvPr id="4" name="Title 1">
            <a:extLst>
              <a:ext uri="{FF2B5EF4-FFF2-40B4-BE49-F238E27FC236}">
                <a16:creationId xmlns:a16="http://schemas.microsoft.com/office/drawing/2014/main" id="{4562B3CE-13AC-2FB5-42F6-6E2F7D6549B3}"/>
              </a:ext>
            </a:extLst>
          </p:cNvPr>
          <p:cNvSpPr txBox="1">
            <a:spLocks/>
          </p:cNvSpPr>
          <p:nvPr/>
        </p:nvSpPr>
        <p:spPr>
          <a:xfrm>
            <a:off x="0" y="25202"/>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BANKING OFI ML THREAT</a:t>
            </a:r>
          </a:p>
        </p:txBody>
      </p:sp>
      <p:graphicFrame>
        <p:nvGraphicFramePr>
          <p:cNvPr id="2" name="Table 4">
            <a:extLst>
              <a:ext uri="{FF2B5EF4-FFF2-40B4-BE49-F238E27FC236}">
                <a16:creationId xmlns:a16="http://schemas.microsoft.com/office/drawing/2014/main" id="{EA1FC802-9E33-45B2-BC24-6FCA48554278}"/>
              </a:ext>
            </a:extLst>
          </p:cNvPr>
          <p:cNvGraphicFramePr>
            <a:graphicFrameLocks noGrp="1"/>
          </p:cNvGraphicFramePr>
          <p:nvPr>
            <p:extLst>
              <p:ext uri="{D42A27DB-BD31-4B8C-83A1-F6EECF244321}">
                <p14:modId xmlns:p14="http://schemas.microsoft.com/office/powerpoint/2010/main" val="168416453"/>
              </p:ext>
            </p:extLst>
          </p:nvPr>
        </p:nvGraphicFramePr>
        <p:xfrm>
          <a:off x="895546" y="2062095"/>
          <a:ext cx="10301603" cy="2915258"/>
        </p:xfrm>
        <a:graphic>
          <a:graphicData uri="http://schemas.openxmlformats.org/drawingml/2006/table">
            <a:tbl>
              <a:tblPr firstRow="1" bandRow="1">
                <a:tableStyleId>{5C22544A-7EE6-4342-B048-85BDC9FD1C3A}</a:tableStyleId>
              </a:tblPr>
              <a:tblGrid>
                <a:gridCol w="1319753">
                  <a:extLst>
                    <a:ext uri="{9D8B030D-6E8A-4147-A177-3AD203B41FA5}">
                      <a16:colId xmlns:a16="http://schemas.microsoft.com/office/drawing/2014/main" val="1353401317"/>
                    </a:ext>
                  </a:extLst>
                </a:gridCol>
                <a:gridCol w="3770722">
                  <a:extLst>
                    <a:ext uri="{9D8B030D-6E8A-4147-A177-3AD203B41FA5}">
                      <a16:colId xmlns:a16="http://schemas.microsoft.com/office/drawing/2014/main" val="723695923"/>
                    </a:ext>
                  </a:extLst>
                </a:gridCol>
                <a:gridCol w="5211128">
                  <a:extLst>
                    <a:ext uri="{9D8B030D-6E8A-4147-A177-3AD203B41FA5}">
                      <a16:colId xmlns:a16="http://schemas.microsoft.com/office/drawing/2014/main" val="2453282090"/>
                    </a:ext>
                  </a:extLst>
                </a:gridCol>
              </a:tblGrid>
              <a:tr h="652803">
                <a:tc>
                  <a:txBody>
                    <a:bodyPr/>
                    <a:lstStyle/>
                    <a:p>
                      <a:endParaRPr lang="en-US" sz="2100" dirty="0"/>
                    </a:p>
                  </a:txBody>
                  <a:tcPr/>
                </a:tc>
                <a:tc>
                  <a:txBody>
                    <a:bodyPr/>
                    <a:lstStyle/>
                    <a:p>
                      <a:r>
                        <a:rPr lang="en-US" sz="2100" dirty="0"/>
                        <a:t>NBDTIs</a:t>
                      </a:r>
                    </a:p>
                  </a:txBody>
                  <a:tcPr/>
                </a:tc>
                <a:tc>
                  <a:txBody>
                    <a:bodyPr/>
                    <a:lstStyle/>
                    <a:p>
                      <a:r>
                        <a:rPr lang="en-US" sz="2100" dirty="0"/>
                        <a:t>Cash Dealers</a:t>
                      </a:r>
                    </a:p>
                  </a:txBody>
                  <a:tcPr/>
                </a:tc>
                <a:extLst>
                  <a:ext uri="{0D108BD9-81ED-4DB2-BD59-A6C34878D82A}">
                    <a16:rowId xmlns:a16="http://schemas.microsoft.com/office/drawing/2014/main" val="2440393905"/>
                  </a:ext>
                </a:extLst>
              </a:tr>
              <a:tr h="652803">
                <a:tc>
                  <a:txBody>
                    <a:bodyPr/>
                    <a:lstStyle/>
                    <a:p>
                      <a:r>
                        <a:rPr lang="en-US" sz="2100" dirty="0"/>
                        <a:t>Rating</a:t>
                      </a:r>
                    </a:p>
                  </a:txBody>
                  <a:tcPr>
                    <a:solidFill>
                      <a:schemeClr val="accent1">
                        <a:lumMod val="20000"/>
                        <a:lumOff val="80000"/>
                      </a:schemeClr>
                    </a:solidFill>
                  </a:tcPr>
                </a:tc>
                <a:tc>
                  <a:txBody>
                    <a:bodyPr/>
                    <a:lstStyle/>
                    <a:p>
                      <a:pPr algn="just"/>
                      <a:r>
                        <a:rPr lang="en-US" sz="2100" dirty="0">
                          <a:solidFill>
                            <a:schemeClr val="accent6"/>
                          </a:solidFill>
                        </a:rPr>
                        <a:t>Medium-Low</a:t>
                      </a:r>
                    </a:p>
                  </a:txBody>
                  <a:tcPr>
                    <a:solidFill>
                      <a:schemeClr val="accent1">
                        <a:lumMod val="20000"/>
                        <a:lumOff val="80000"/>
                      </a:schemeClr>
                    </a:solidFill>
                  </a:tcPr>
                </a:tc>
                <a:tc>
                  <a:txBody>
                    <a:bodyPr/>
                    <a:lstStyle/>
                    <a:p>
                      <a:pPr algn="just"/>
                      <a:r>
                        <a:rPr lang="en-US" sz="2100" dirty="0">
                          <a:solidFill>
                            <a:srgbClr val="EED412"/>
                          </a:solidFill>
                        </a:rPr>
                        <a:t>Medium</a:t>
                      </a:r>
                    </a:p>
                  </a:txBody>
                  <a:tcPr>
                    <a:solidFill>
                      <a:schemeClr val="accent1">
                        <a:lumMod val="20000"/>
                        <a:lumOff val="80000"/>
                      </a:schemeClr>
                    </a:solidFill>
                  </a:tcPr>
                </a:tc>
                <a:extLst>
                  <a:ext uri="{0D108BD9-81ED-4DB2-BD59-A6C34878D82A}">
                    <a16:rowId xmlns:a16="http://schemas.microsoft.com/office/drawing/2014/main" val="3452237777"/>
                  </a:ext>
                </a:extLst>
              </a:tr>
              <a:tr h="1609652">
                <a:tc>
                  <a:txBody>
                    <a:bodyPr/>
                    <a:lstStyle/>
                    <a:p>
                      <a:r>
                        <a:rPr lang="en-US" sz="2100" dirty="0"/>
                        <a:t>Reasons</a:t>
                      </a:r>
                    </a:p>
                  </a:txBody>
                  <a:tcPr>
                    <a:solidFill>
                      <a:schemeClr val="accent1">
                        <a:lumMod val="20000"/>
                        <a:lumOff val="80000"/>
                      </a:schemeClr>
                    </a:solidFill>
                  </a:tcPr>
                </a:tc>
                <a:tc>
                  <a:txBody>
                    <a:bodyPr/>
                    <a:lstStyle/>
                    <a:p>
                      <a:pPr algn="just"/>
                      <a:r>
                        <a:rPr lang="en-GB" sz="2100" kern="1200" dirty="0">
                          <a:solidFill>
                            <a:schemeClr val="dk1"/>
                          </a:solidFill>
                          <a:effectLst/>
                          <a:latin typeface="+mn-lt"/>
                          <a:ea typeface="+mn-ea"/>
                          <a:cs typeface="+mn-cs"/>
                        </a:rPr>
                        <a:t>Negligible cases of ML investigations with respect to term deposits and mortgage loans.</a:t>
                      </a:r>
                      <a:endParaRPr lang="en-US" sz="2100" dirty="0"/>
                    </a:p>
                  </a:txBody>
                  <a:tcPr>
                    <a:solidFill>
                      <a:schemeClr val="accent1">
                        <a:lumMod val="20000"/>
                        <a:lumOff val="80000"/>
                      </a:schemeClr>
                    </a:solidFill>
                  </a:tcPr>
                </a:tc>
                <a:tc>
                  <a:txBody>
                    <a:bodyPr/>
                    <a:lstStyle/>
                    <a:p>
                      <a:pPr algn="just"/>
                      <a:r>
                        <a:rPr lang="en-GB" sz="2100" strike="noStrike" kern="1200" dirty="0">
                          <a:solidFill>
                            <a:schemeClr val="tx1"/>
                          </a:solidFill>
                          <a:effectLst/>
                          <a:latin typeface="+mn-lt"/>
                          <a:ea typeface="+mn-ea"/>
                          <a:cs typeface="+mn-cs"/>
                        </a:rPr>
                        <a:t>Potential unlicensed operators and the absence of ML investigations. </a:t>
                      </a:r>
                    </a:p>
                  </a:txBody>
                  <a:tcPr>
                    <a:solidFill>
                      <a:schemeClr val="accent1">
                        <a:lumMod val="20000"/>
                        <a:lumOff val="80000"/>
                      </a:schemeClr>
                    </a:solidFill>
                  </a:tcPr>
                </a:tc>
                <a:extLst>
                  <a:ext uri="{0D108BD9-81ED-4DB2-BD59-A6C34878D82A}">
                    <a16:rowId xmlns:a16="http://schemas.microsoft.com/office/drawing/2014/main" val="4047202139"/>
                  </a:ext>
                </a:extLst>
              </a:tr>
            </a:tbl>
          </a:graphicData>
        </a:graphic>
      </p:graphicFrame>
    </p:spTree>
    <p:extLst>
      <p:ext uri="{BB962C8B-B14F-4D97-AF65-F5344CB8AC3E}">
        <p14:creationId xmlns:p14="http://schemas.microsoft.com/office/powerpoint/2010/main" val="160593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a:noAutofit/>
          </a:bodyPr>
          <a:lstStyle/>
          <a:p>
            <a:pPr algn="ctr">
              <a:lnSpc>
                <a:spcPct val="107000"/>
              </a:lnSpc>
              <a:spcAft>
                <a:spcPts val="0"/>
              </a:spcAft>
            </a:pPr>
            <a:r>
              <a:rPr lang="en-GB" sz="3200" b="1" dirty="0">
                <a:solidFill>
                  <a:schemeClr val="bg1"/>
                </a:solidFill>
                <a:latin typeface="Bell MT" panose="02020503060305020303" pitchFamily="18" charset="0"/>
                <a:cs typeface="Times New Roman" panose="02020603050405020304" pitchFamily="18" charset="0"/>
              </a:rPr>
              <a:t>ILLICIT TRAFFICKING IN NARCOTIC DRUGS AND PSYCHOTROPIC SUBSTANCES</a:t>
            </a:r>
            <a:endParaRPr lang="en-GB" sz="3200" dirty="0">
              <a:solidFill>
                <a:schemeClr val="bg1"/>
              </a:solidFill>
              <a:latin typeface="Bell MT" panose="02020503060305020303" pitchFamily="18" charset="0"/>
            </a:endParaRPr>
          </a:p>
        </p:txBody>
      </p:sp>
      <p:sp>
        <p:nvSpPr>
          <p:cNvPr id="3" name="TextBox 2"/>
          <p:cNvSpPr txBox="1"/>
          <p:nvPr/>
        </p:nvSpPr>
        <p:spPr>
          <a:xfrm>
            <a:off x="366059" y="1089211"/>
            <a:ext cx="11459882" cy="53744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Remained a critical threat to the national security, social stability, and financial integrity of Mauritius</a:t>
            </a:r>
          </a:p>
          <a:p>
            <a:pPr marL="285750" indent="-285750">
              <a:lnSpc>
                <a:spcPct val="150000"/>
              </a:lnSpc>
              <a:buFont typeface="Arial" panose="020B0604020202020204" pitchFamily="34" charset="0"/>
              <a:buChar char="•"/>
            </a:pPr>
            <a:endParaRPr lang="en-US" sz="1100" dirty="0"/>
          </a:p>
          <a:p>
            <a:pPr marL="285750" indent="-285750">
              <a:lnSpc>
                <a:spcPct val="150000"/>
              </a:lnSpc>
              <a:buFont typeface="Arial" panose="020B0604020202020204" pitchFamily="34" charset="0"/>
              <a:buChar char="•"/>
            </a:pPr>
            <a:r>
              <a:rPr lang="en-US" sz="2100" dirty="0"/>
              <a:t>Between 2018 and June 2022, drug seizures in Mauritius had an estimated street value of USD 267,522,821, while cash secured in drug related cases amounted to USD 3,501,100, reflecting the scale of drug-related offenses</a:t>
            </a:r>
          </a:p>
          <a:p>
            <a:pPr marL="285750" indent="-285750">
              <a:lnSpc>
                <a:spcPct val="150000"/>
              </a:lnSpc>
              <a:buFont typeface="Arial" panose="020B0604020202020204" pitchFamily="34" charset="0"/>
              <a:buChar char="•"/>
            </a:pPr>
            <a:endParaRPr lang="en-US" sz="1200" dirty="0"/>
          </a:p>
          <a:p>
            <a:pPr marL="285750" indent="-285750">
              <a:lnSpc>
                <a:spcPct val="150000"/>
              </a:lnSpc>
              <a:buFont typeface="Arial" panose="020B0604020202020204" pitchFamily="34" charset="0"/>
              <a:buChar char="•"/>
            </a:pPr>
            <a:r>
              <a:rPr lang="en-US" sz="2100" dirty="0"/>
              <a:t>Mauritius witnessed the biggest drug seizure in its history in May 2021 where approximately 26 kilograms of hashish and 244 kilograms of heroin, with a total estimated value of approximately USD 104 million, were discovered buried on a plot of land in the north of the island</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sz="2100" dirty="0"/>
              <a:t>650 ML investigations where drug trafficking was alleged to be the predicate offence.</a:t>
            </a:r>
          </a:p>
          <a:p>
            <a:pPr>
              <a:lnSpc>
                <a:spcPct val="150000"/>
              </a:lnSpc>
            </a:pPr>
            <a:r>
              <a:rPr lang="en-US" sz="2100" dirty="0"/>
              <a:t>     ML prosecutions and convictions were 98 and 30</a:t>
            </a:r>
            <a:endParaRPr lang="en-GB" sz="2100" dirty="0"/>
          </a:p>
        </p:txBody>
      </p:sp>
    </p:spTree>
    <p:extLst>
      <p:ext uri="{BB962C8B-B14F-4D97-AF65-F5344CB8AC3E}">
        <p14:creationId xmlns:p14="http://schemas.microsoft.com/office/powerpoint/2010/main" val="1108841232"/>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5D01-E290-68DF-B9F9-A4044E8E4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1C9A3-A57F-251B-16CC-483DD63CC5F0}"/>
              </a:ext>
            </a:extLst>
          </p:cNvPr>
          <p:cNvSpPr>
            <a:spLocks noGrp="1"/>
          </p:cNvSpPr>
          <p:nvPr>
            <p:ph type="title"/>
          </p:nvPr>
        </p:nvSpPr>
        <p:spPr>
          <a:xfrm>
            <a:off x="1" y="0"/>
            <a:ext cx="12191999" cy="999216"/>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 &amp; RESIDUAL RISKS</a:t>
            </a:r>
          </a:p>
        </p:txBody>
      </p:sp>
      <p:sp>
        <p:nvSpPr>
          <p:cNvPr id="3" name="Content Placeholder 2">
            <a:extLst>
              <a:ext uri="{FF2B5EF4-FFF2-40B4-BE49-F238E27FC236}">
                <a16:creationId xmlns:a16="http://schemas.microsoft.com/office/drawing/2014/main" id="{365D6DF7-AF4E-D38F-EAEC-7925E403FF28}"/>
              </a:ext>
            </a:extLst>
          </p:cNvPr>
          <p:cNvSpPr>
            <a:spLocks noGrp="1"/>
          </p:cNvSpPr>
          <p:nvPr>
            <p:ph idx="1"/>
          </p:nvPr>
        </p:nvSpPr>
        <p:spPr>
          <a:xfrm>
            <a:off x="188686" y="1214651"/>
            <a:ext cx="11785600" cy="4817658"/>
          </a:xfrm>
        </p:spPr>
        <p:txBody>
          <a:bodyPr>
            <a:normAutofit/>
          </a:bodyPr>
          <a:lstStyle/>
          <a:p>
            <a:pPr marL="463550" indent="-463550" algn="ctr">
              <a:buNone/>
            </a:pPr>
            <a:r>
              <a:rPr lang="en-US" dirty="0"/>
              <a:t>   </a:t>
            </a:r>
            <a:endParaRPr lang="en-US" dirty="0">
              <a:solidFill>
                <a:srgbClr val="00B050"/>
              </a:solidFill>
            </a:endParaRPr>
          </a:p>
          <a:p>
            <a:pPr marL="0" indent="0">
              <a:buNone/>
            </a:pPr>
            <a:endParaRPr lang="en-US" dirty="0"/>
          </a:p>
        </p:txBody>
      </p:sp>
      <p:graphicFrame>
        <p:nvGraphicFramePr>
          <p:cNvPr id="4" name="Table 6">
            <a:extLst>
              <a:ext uri="{FF2B5EF4-FFF2-40B4-BE49-F238E27FC236}">
                <a16:creationId xmlns:a16="http://schemas.microsoft.com/office/drawing/2014/main" id="{5ABFFC6E-5AC0-4327-BDA7-19C2389BBA0D}"/>
              </a:ext>
            </a:extLst>
          </p:cNvPr>
          <p:cNvGraphicFramePr>
            <a:graphicFrameLocks noGrp="1"/>
          </p:cNvGraphicFramePr>
          <p:nvPr>
            <p:extLst>
              <p:ext uri="{D42A27DB-BD31-4B8C-83A1-F6EECF244321}">
                <p14:modId xmlns:p14="http://schemas.microsoft.com/office/powerpoint/2010/main" val="1412136221"/>
              </p:ext>
            </p:extLst>
          </p:nvPr>
        </p:nvGraphicFramePr>
        <p:xfrm>
          <a:off x="323850" y="1214651"/>
          <a:ext cx="11650436" cy="4694638"/>
        </p:xfrm>
        <a:graphic>
          <a:graphicData uri="http://schemas.openxmlformats.org/drawingml/2006/table">
            <a:tbl>
              <a:tblPr firstRow="1" bandRow="1">
                <a:tableStyleId>{5C22544A-7EE6-4342-B048-85BDC9FD1C3A}</a:tableStyleId>
              </a:tblPr>
              <a:tblGrid>
                <a:gridCol w="1171431">
                  <a:extLst>
                    <a:ext uri="{9D8B030D-6E8A-4147-A177-3AD203B41FA5}">
                      <a16:colId xmlns:a16="http://schemas.microsoft.com/office/drawing/2014/main" val="3029575464"/>
                    </a:ext>
                  </a:extLst>
                </a:gridCol>
                <a:gridCol w="5205314">
                  <a:extLst>
                    <a:ext uri="{9D8B030D-6E8A-4147-A177-3AD203B41FA5}">
                      <a16:colId xmlns:a16="http://schemas.microsoft.com/office/drawing/2014/main" val="1997039348"/>
                    </a:ext>
                  </a:extLst>
                </a:gridCol>
                <a:gridCol w="5273691">
                  <a:extLst>
                    <a:ext uri="{9D8B030D-6E8A-4147-A177-3AD203B41FA5}">
                      <a16:colId xmlns:a16="http://schemas.microsoft.com/office/drawing/2014/main" val="830879321"/>
                    </a:ext>
                  </a:extLst>
                </a:gridCol>
              </a:tblGrid>
              <a:tr h="382487">
                <a:tc>
                  <a:txBody>
                    <a:bodyPr/>
                    <a:lstStyle/>
                    <a:p>
                      <a:endParaRPr lang="en-US" sz="1400" dirty="0"/>
                    </a:p>
                  </a:txBody>
                  <a:tcPr/>
                </a:tc>
                <a:tc>
                  <a:txBody>
                    <a:bodyPr/>
                    <a:lstStyle/>
                    <a:p>
                      <a:r>
                        <a:rPr lang="en-US" sz="1400" dirty="0"/>
                        <a:t>NBDTIs</a:t>
                      </a:r>
                    </a:p>
                  </a:txBody>
                  <a:tcPr/>
                </a:tc>
                <a:tc>
                  <a:txBody>
                    <a:bodyPr/>
                    <a:lstStyle/>
                    <a:p>
                      <a:r>
                        <a:rPr lang="en-US" sz="1400" dirty="0"/>
                        <a:t>Cash Dealers</a:t>
                      </a:r>
                    </a:p>
                  </a:txBody>
                  <a:tcPr/>
                </a:tc>
                <a:extLst>
                  <a:ext uri="{0D108BD9-81ED-4DB2-BD59-A6C34878D82A}">
                    <a16:rowId xmlns:a16="http://schemas.microsoft.com/office/drawing/2014/main" val="1802816584"/>
                  </a:ext>
                </a:extLst>
              </a:tr>
              <a:tr h="382487">
                <a:tc>
                  <a:txBody>
                    <a:bodyPr/>
                    <a:lstStyle/>
                    <a:p>
                      <a:r>
                        <a:rPr lang="en-US" sz="1400" dirty="0"/>
                        <a:t>AML Controls</a:t>
                      </a:r>
                    </a:p>
                  </a:txBody>
                  <a:tcPr/>
                </a:tc>
                <a:tc>
                  <a:txBody>
                    <a:bodyPr/>
                    <a:lstStyle/>
                    <a:p>
                      <a:pPr algn="just"/>
                      <a:r>
                        <a:rPr lang="en-US" sz="1400" dirty="0"/>
                        <a:t>Strong</a:t>
                      </a:r>
                    </a:p>
                  </a:txBody>
                  <a:tcPr/>
                </a:tc>
                <a:tc>
                  <a:txBody>
                    <a:bodyPr/>
                    <a:lstStyle/>
                    <a:p>
                      <a:pPr algn="just"/>
                      <a:r>
                        <a:rPr lang="en-US" sz="1400" dirty="0"/>
                        <a:t>Strong</a:t>
                      </a:r>
                    </a:p>
                  </a:txBody>
                  <a:tcPr/>
                </a:tc>
                <a:extLst>
                  <a:ext uri="{0D108BD9-81ED-4DB2-BD59-A6C34878D82A}">
                    <a16:rowId xmlns:a16="http://schemas.microsoft.com/office/drawing/2014/main" val="2963216688"/>
                  </a:ext>
                </a:extLst>
              </a:tr>
              <a:tr h="2735046">
                <a:tc>
                  <a:txBody>
                    <a:bodyPr/>
                    <a:lstStyle/>
                    <a:p>
                      <a:r>
                        <a:rPr lang="en-US" sz="1400" dirty="0"/>
                        <a:t>Reasons</a:t>
                      </a:r>
                    </a:p>
                  </a:txBody>
                  <a:tcPr/>
                </a:tc>
                <a:tc>
                  <a:txBody>
                    <a:bodyPr/>
                    <a:lstStyle/>
                    <a:p>
                      <a:pPr marL="285750" indent="-285750" algn="just">
                        <a:buFont typeface="Arial" panose="020B0604020202020204" pitchFamily="34" charset="0"/>
                        <a:buChar char="•"/>
                      </a:pPr>
                      <a:r>
                        <a:rPr lang="en-US" sz="1400" dirty="0"/>
                        <a:t>They are subject to the same stringent legal and supervisory requirements as banks.</a:t>
                      </a:r>
                    </a:p>
                    <a:p>
                      <a:pPr marL="285750" indent="-285750" algn="just">
                        <a:buFont typeface="Arial" panose="020B0604020202020204" pitchFamily="34" charset="0"/>
                        <a:buChar char="•"/>
                      </a:pPr>
                      <a:r>
                        <a:rPr lang="en-US" sz="1400" dirty="0"/>
                        <a:t>They have in place a full-fledged compliance function with adequate policies and procedures to mitigate ML risks. </a:t>
                      </a:r>
                    </a:p>
                    <a:p>
                      <a:pPr marL="285750" indent="-285750" algn="just">
                        <a:buFont typeface="Arial" panose="020B0604020202020204" pitchFamily="34" charset="0"/>
                        <a:buChar char="•"/>
                      </a:pPr>
                      <a:r>
                        <a:rPr lang="en-US" sz="1400" dirty="0"/>
                        <a:t>They have strong monitoring systems with on-going training of staff on AML matters.</a:t>
                      </a:r>
                    </a:p>
                    <a:p>
                      <a:pPr marL="285750" indent="-285750" algn="just">
                        <a:buFont typeface="Arial" panose="020B0604020202020204" pitchFamily="34" charset="0"/>
                        <a:buChar char="•"/>
                      </a:pPr>
                      <a:r>
                        <a:rPr lang="en-US" sz="1400" dirty="0"/>
                        <a:t>They are also subject to the same rigorous entry controls as banks with risk-based supervision being applied to them by BoM. </a:t>
                      </a:r>
                    </a:p>
                    <a:p>
                      <a:pPr marL="285750" indent="-285750" algn="just">
                        <a:buFont typeface="Arial" panose="020B0604020202020204" pitchFamily="34" charset="0"/>
                        <a:buChar char="•"/>
                      </a:pPr>
                      <a:r>
                        <a:rPr lang="en-US" sz="1400" dirty="0"/>
                        <a:t>Over the recent years, various improvements were brought to the AML/CFT legislative framework to reinforce the sector. </a:t>
                      </a:r>
                    </a:p>
                    <a:p>
                      <a:pPr marL="285750" indent="-285750" algn="just">
                        <a:buFont typeface="Arial" panose="020B0604020202020204" pitchFamily="34" charset="0"/>
                        <a:buChar char="•"/>
                      </a:pPr>
                      <a:r>
                        <a:rPr lang="en-US" sz="1400" dirty="0"/>
                        <a:t>The spectrum of products offered was also limited and carried low levels of ML vulnerability. </a:t>
                      </a:r>
                    </a:p>
                  </a:txBody>
                  <a:tcPr/>
                </a:tc>
                <a:tc>
                  <a:txBody>
                    <a:bodyPr/>
                    <a:lstStyle/>
                    <a:p>
                      <a:pPr marL="285750" indent="-285750" algn="just">
                        <a:buFont typeface="Arial" panose="020B0604020202020204" pitchFamily="34" charset="0"/>
                        <a:buChar char="•"/>
                      </a:pPr>
                      <a:r>
                        <a:rPr lang="en-US" sz="1400" dirty="0"/>
                        <a:t>Rigorous licensing requirements</a:t>
                      </a:r>
                    </a:p>
                    <a:p>
                      <a:pPr marL="285750" indent="-285750" algn="just">
                        <a:buFont typeface="Arial" panose="020B0604020202020204" pitchFamily="34" charset="0"/>
                        <a:buChar char="•"/>
                      </a:pPr>
                      <a:r>
                        <a:rPr lang="en-US" sz="1400" dirty="0"/>
                        <a:t>Close monitoring and effective supervision by BoM particularly over the transactions reported on a daily basis. </a:t>
                      </a:r>
                    </a:p>
                    <a:p>
                      <a:pPr marL="285750" indent="-285750" algn="just">
                        <a:buFont typeface="Arial" panose="020B0604020202020204" pitchFamily="34" charset="0"/>
                        <a:buChar char="•"/>
                      </a:pPr>
                      <a:r>
                        <a:rPr lang="en-US" sz="1400" dirty="0"/>
                        <a:t>All Cash Dealers have in place policies and procedures for mitigating ML and TF risks. </a:t>
                      </a:r>
                    </a:p>
                    <a:p>
                      <a:pPr marL="285750" indent="-285750" algn="just">
                        <a:buFont typeface="Arial" panose="020B0604020202020204" pitchFamily="34" charset="0"/>
                        <a:buChar char="•"/>
                      </a:pPr>
                      <a:r>
                        <a:rPr lang="en-US" sz="1400" dirty="0"/>
                        <a:t>Mandatory to have in place an AML/CFT software for transaction monitoring purposes. </a:t>
                      </a:r>
                    </a:p>
                    <a:p>
                      <a:pPr marL="285750" indent="-285750" algn="just">
                        <a:buFont typeface="Arial" panose="020B0604020202020204" pitchFamily="34" charset="0"/>
                        <a:buChar char="•"/>
                      </a:pPr>
                      <a:r>
                        <a:rPr lang="en-US" sz="1400" dirty="0"/>
                        <a:t>Compliance function exercises continuous monitoring over AML matters. </a:t>
                      </a:r>
                    </a:p>
                    <a:p>
                      <a:pPr marL="285750" indent="-285750" algn="just">
                        <a:buFont typeface="Arial" panose="020B0604020202020204" pitchFamily="34" charset="0"/>
                        <a:buChar char="•"/>
                      </a:pPr>
                      <a:r>
                        <a:rPr lang="en-US" sz="1400" dirty="0"/>
                        <a:t>Extensive training and outreach programmes were provided to Cash Dealers and their staff to raise awareness on topical issues.</a:t>
                      </a:r>
                    </a:p>
                  </a:txBody>
                  <a:tcPr/>
                </a:tc>
                <a:extLst>
                  <a:ext uri="{0D108BD9-81ED-4DB2-BD59-A6C34878D82A}">
                    <a16:rowId xmlns:a16="http://schemas.microsoft.com/office/drawing/2014/main" val="3826794619"/>
                  </a:ext>
                </a:extLst>
              </a:tr>
              <a:tr h="1194618">
                <a:tc>
                  <a:txBody>
                    <a:bodyPr/>
                    <a:lstStyle/>
                    <a:p>
                      <a:pPr marL="0" indent="0" algn="just" defTabSz="914400" rtl="0" eaLnBrk="1" latinLnBrk="0" hangingPunct="1">
                        <a:buFont typeface="Arial" panose="020B0604020202020204" pitchFamily="34" charset="0"/>
                        <a:buNone/>
                      </a:pPr>
                      <a:r>
                        <a:rPr lang="en-US" sz="1400" kern="1200" dirty="0">
                          <a:solidFill>
                            <a:schemeClr val="dk1"/>
                          </a:solidFill>
                          <a:latin typeface="+mn-lt"/>
                          <a:ea typeface="+mn-ea"/>
                          <a:cs typeface="+mn-cs"/>
                        </a:rPr>
                        <a:t>Residual risk</a:t>
                      </a:r>
                    </a:p>
                  </a:txBody>
                  <a:tcPr/>
                </a:tc>
                <a:tc>
                  <a:txBody>
                    <a:bodyPr/>
                    <a:lstStyle/>
                    <a:p>
                      <a:pPr marL="0" indent="0" algn="just" defTabSz="914400" rtl="0" eaLnBrk="1" latinLnBrk="0" hangingPunct="1">
                        <a:buFont typeface="Arial" panose="020B0604020202020204" pitchFamily="34" charset="0"/>
                        <a:buNone/>
                      </a:pPr>
                      <a:r>
                        <a:rPr lang="en-US" sz="1400" kern="1200" dirty="0">
                          <a:solidFill>
                            <a:schemeClr val="dk1"/>
                          </a:solidFill>
                          <a:latin typeface="+mn-lt"/>
                          <a:ea typeface="+mn-ea"/>
                          <a:cs typeface="+mn-cs"/>
                        </a:rPr>
                        <a:t>Given that both the ML threat and the residual ML vulnerability of the NBDTI sector was rated </a:t>
                      </a:r>
                      <a:r>
                        <a:rPr lang="en-US" sz="1400" b="0" kern="1200" dirty="0">
                          <a:solidFill>
                            <a:schemeClr val="dk1"/>
                          </a:solidFill>
                          <a:latin typeface="+mn-lt"/>
                          <a:ea typeface="+mn-ea"/>
                          <a:cs typeface="+mn-cs"/>
                        </a:rPr>
                        <a:t>as </a:t>
                      </a:r>
                      <a:r>
                        <a:rPr lang="en-US" sz="1400" b="1" kern="1200" dirty="0">
                          <a:solidFill>
                            <a:schemeClr val="accent6"/>
                          </a:solidFill>
                          <a:latin typeface="+mn-lt"/>
                          <a:ea typeface="+mn-ea"/>
                          <a:cs typeface="+mn-cs"/>
                        </a:rPr>
                        <a:t>Medium-Low</a:t>
                      </a:r>
                      <a:r>
                        <a:rPr lang="en-US" sz="1400" kern="1200" dirty="0">
                          <a:solidFill>
                            <a:schemeClr val="dk1"/>
                          </a:solidFill>
                          <a:latin typeface="+mn-lt"/>
                          <a:ea typeface="+mn-ea"/>
                          <a:cs typeface="+mn-cs"/>
                        </a:rPr>
                        <a:t>, the residual ML risk was rated as </a:t>
                      </a:r>
                      <a:r>
                        <a:rPr lang="en-US" sz="1400" b="1" kern="1200" dirty="0">
                          <a:solidFill>
                            <a:schemeClr val="accent6"/>
                          </a:solidFill>
                          <a:latin typeface="+mn-lt"/>
                          <a:ea typeface="+mn-ea"/>
                          <a:cs typeface="+mn-cs"/>
                        </a:rPr>
                        <a:t>Medium-Low</a:t>
                      </a:r>
                      <a:r>
                        <a:rPr lang="en-US" sz="1400" kern="1200" dirty="0">
                          <a:solidFill>
                            <a:schemeClr val="accent6"/>
                          </a:solidFill>
                          <a:latin typeface="+mn-lt"/>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Considering the controls in the sector, the overall ML residual vulnerability of the sector was </a:t>
                      </a:r>
                      <a:r>
                        <a:rPr lang="en-US" sz="1400" b="1" kern="1200" dirty="0">
                          <a:solidFill>
                            <a:srgbClr val="EED412"/>
                          </a:solidFill>
                          <a:latin typeface="+mn-lt"/>
                          <a:ea typeface="+mn-ea"/>
                          <a:cs typeface="+mn-cs"/>
                        </a:rPr>
                        <a:t>Medium</a:t>
                      </a:r>
                      <a:r>
                        <a:rPr lang="en-US" sz="1400" b="0" kern="1200" dirty="0">
                          <a:solidFill>
                            <a:schemeClr val="dk1"/>
                          </a:solidFill>
                          <a:latin typeface="+mn-lt"/>
                          <a:ea typeface="+mn-ea"/>
                          <a:cs typeface="+mn-cs"/>
                        </a:rPr>
                        <a:t>. Given that the ML threat to the sector was </a:t>
                      </a:r>
                      <a:r>
                        <a:rPr lang="en-US" sz="1400" b="1" kern="1200" dirty="0">
                          <a:solidFill>
                            <a:srgbClr val="EED412"/>
                          </a:solidFill>
                          <a:latin typeface="+mn-lt"/>
                          <a:ea typeface="+mn-ea"/>
                          <a:cs typeface="+mn-cs"/>
                        </a:rPr>
                        <a:t>Medium</a:t>
                      </a:r>
                      <a:r>
                        <a:rPr lang="en-US" sz="1400" b="0" kern="1200" dirty="0">
                          <a:solidFill>
                            <a:schemeClr val="dk1"/>
                          </a:solidFill>
                          <a:latin typeface="+mn-lt"/>
                          <a:ea typeface="+mn-ea"/>
                          <a:cs typeface="+mn-cs"/>
                        </a:rPr>
                        <a:t>, </a:t>
                      </a:r>
                      <a:r>
                        <a:rPr lang="en-US" sz="1400" kern="1200" dirty="0">
                          <a:solidFill>
                            <a:schemeClr val="dk1"/>
                          </a:solidFill>
                          <a:latin typeface="+mn-lt"/>
                          <a:ea typeface="+mn-ea"/>
                          <a:cs typeface="+mn-cs"/>
                        </a:rPr>
                        <a:t>the residual ML risk that the sector was exposed to was </a:t>
                      </a:r>
                      <a:r>
                        <a:rPr lang="en-US" sz="1400" b="1" kern="1200" dirty="0">
                          <a:solidFill>
                            <a:srgbClr val="EED412"/>
                          </a:solidFill>
                          <a:latin typeface="+mn-lt"/>
                          <a:ea typeface="+mn-ea"/>
                          <a:cs typeface="+mn-cs"/>
                        </a:rPr>
                        <a:t>Medium</a:t>
                      </a:r>
                      <a:r>
                        <a:rPr lang="en-US" sz="1400" kern="1200" dirty="0">
                          <a:solidFill>
                            <a:srgbClr val="FFCC00"/>
                          </a:solidFill>
                          <a:latin typeface="+mn-lt"/>
                          <a:ea typeface="+mn-ea"/>
                          <a:cs typeface="+mn-cs"/>
                        </a:rPr>
                        <a:t>.</a:t>
                      </a:r>
                    </a:p>
                  </a:txBody>
                  <a:tcPr/>
                </a:tc>
                <a:extLst>
                  <a:ext uri="{0D108BD9-81ED-4DB2-BD59-A6C34878D82A}">
                    <a16:rowId xmlns:a16="http://schemas.microsoft.com/office/drawing/2014/main" val="1792499276"/>
                  </a:ext>
                </a:extLst>
              </a:tr>
            </a:tbl>
          </a:graphicData>
        </a:graphic>
      </p:graphicFrame>
    </p:spTree>
    <p:extLst>
      <p:ext uri="{BB962C8B-B14F-4D97-AF65-F5344CB8AC3E}">
        <p14:creationId xmlns:p14="http://schemas.microsoft.com/office/powerpoint/2010/main" val="1616618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A155-5D44-F333-7E47-E7BCA0610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76F0-90A1-25E9-A37F-A0A0BA6304C7}"/>
              </a:ext>
            </a:extLst>
          </p:cNvPr>
          <p:cNvSpPr>
            <a:spLocks noGrp="1"/>
          </p:cNvSpPr>
          <p:nvPr>
            <p:ph type="title"/>
          </p:nvPr>
        </p:nvSpPr>
        <p:spPr>
          <a:xfrm>
            <a:off x="0" y="0"/>
            <a:ext cx="12192000" cy="947481"/>
          </a:xfrm>
          <a:solidFill>
            <a:schemeClr val="accent5">
              <a:lumMod val="50000"/>
            </a:schemeClr>
          </a:solidFill>
        </p:spPr>
        <p:txBody>
          <a:bodyPr vert="horz" lIns="91440" tIns="45720" rIns="91440" bIns="45720" rtlCol="0" anchor="ctr">
            <a:noAutofit/>
          </a:bodyPr>
          <a:lstStyle/>
          <a:p>
            <a:pPr algn="ctr">
              <a:lnSpc>
                <a:spcPct val="107000"/>
              </a:lnSpc>
            </a:pPr>
            <a:r>
              <a:rPr lang="en-US" sz="2700" b="1" dirty="0">
                <a:solidFill>
                  <a:schemeClr val="bg1"/>
                </a:solidFill>
                <a:latin typeface="Bell MT" panose="02020503060305020303" pitchFamily="18" charset="0"/>
              </a:rPr>
              <a:t>ML VULNERABILITIES - MAIN PRODUCTS/SERVICES - NBDTIs</a:t>
            </a:r>
          </a:p>
        </p:txBody>
      </p:sp>
      <p:graphicFrame>
        <p:nvGraphicFramePr>
          <p:cNvPr id="4" name="Content Placeholder 3">
            <a:extLst>
              <a:ext uri="{FF2B5EF4-FFF2-40B4-BE49-F238E27FC236}">
                <a16:creationId xmlns:a16="http://schemas.microsoft.com/office/drawing/2014/main" id="{D219212D-80CC-4A07-93FB-5B14E894511A}"/>
              </a:ext>
            </a:extLst>
          </p:cNvPr>
          <p:cNvGraphicFramePr>
            <a:graphicFrameLocks noGrp="1"/>
          </p:cNvGraphicFramePr>
          <p:nvPr>
            <p:ph idx="1"/>
            <p:extLst>
              <p:ext uri="{D42A27DB-BD31-4B8C-83A1-F6EECF244321}">
                <p14:modId xmlns:p14="http://schemas.microsoft.com/office/powerpoint/2010/main" val="3132832855"/>
              </p:ext>
            </p:extLst>
          </p:nvPr>
        </p:nvGraphicFramePr>
        <p:xfrm>
          <a:off x="471948" y="1444131"/>
          <a:ext cx="11046542" cy="5159925"/>
        </p:xfrm>
        <a:graphic>
          <a:graphicData uri="http://schemas.openxmlformats.org/drawingml/2006/table">
            <a:tbl>
              <a:tblPr firstRow="1" firstCol="1" bandRow="1">
                <a:tableStyleId>{5C22544A-7EE6-4342-B048-85BDC9FD1C3A}</a:tableStyleId>
              </a:tblPr>
              <a:tblGrid>
                <a:gridCol w="2601190">
                  <a:extLst>
                    <a:ext uri="{9D8B030D-6E8A-4147-A177-3AD203B41FA5}">
                      <a16:colId xmlns:a16="http://schemas.microsoft.com/office/drawing/2014/main" val="4247725780"/>
                    </a:ext>
                  </a:extLst>
                </a:gridCol>
                <a:gridCol w="5674936">
                  <a:extLst>
                    <a:ext uri="{9D8B030D-6E8A-4147-A177-3AD203B41FA5}">
                      <a16:colId xmlns:a16="http://schemas.microsoft.com/office/drawing/2014/main" val="2742185329"/>
                    </a:ext>
                  </a:extLst>
                </a:gridCol>
                <a:gridCol w="2770416">
                  <a:extLst>
                    <a:ext uri="{9D8B030D-6E8A-4147-A177-3AD203B41FA5}">
                      <a16:colId xmlns:a16="http://schemas.microsoft.com/office/drawing/2014/main" val="3557592999"/>
                    </a:ext>
                  </a:extLst>
                </a:gridCol>
              </a:tblGrid>
              <a:tr h="303380">
                <a:tc>
                  <a:txBody>
                    <a:bodyPr/>
                    <a:lstStyle/>
                    <a:p>
                      <a:pPr marL="0" marR="0">
                        <a:lnSpc>
                          <a:spcPct val="107000"/>
                        </a:lnSpc>
                        <a:spcBef>
                          <a:spcPts val="0"/>
                        </a:spcBef>
                        <a:spcAft>
                          <a:spcPts val="0"/>
                        </a:spcAft>
                      </a:pPr>
                      <a:r>
                        <a:rPr lang="en-US" sz="1600" dirty="0">
                          <a:solidFill>
                            <a:schemeClr val="tx1"/>
                          </a:solidFill>
                          <a:effectLst/>
                        </a:rPr>
                        <a:t>Product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US" sz="1600" dirty="0">
                          <a:solidFill>
                            <a:schemeClr val="tx1"/>
                          </a:solidFill>
                          <a:effectLst/>
                        </a:rPr>
                        <a:t>Product characteristics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nSpc>
                          <a:spcPct val="107000"/>
                        </a:lnSpc>
                        <a:spcBef>
                          <a:spcPts val="0"/>
                        </a:spcBef>
                        <a:spcAft>
                          <a:spcPts val="0"/>
                        </a:spcAft>
                      </a:pPr>
                      <a:r>
                        <a:rPr lang="en-US" sz="1600" dirty="0">
                          <a:solidFill>
                            <a:schemeClr val="tx1"/>
                          </a:solidFill>
                          <a:effectLst/>
                        </a:rPr>
                        <a:t>Final ML Vulnerability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2003569137"/>
                  </a:ext>
                </a:extLst>
              </a:tr>
              <a:tr h="1203079">
                <a:tc>
                  <a:txBody>
                    <a:bodyPr/>
                    <a:lstStyle/>
                    <a:p>
                      <a:pPr marL="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 Deposits</a:t>
                      </a:r>
                    </a:p>
                  </a:txBody>
                  <a:tcPr marL="57363" marR="57363"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Majority of customers were Mauritian citizens and were onboarded face-to-face. </a:t>
                      </a:r>
                    </a:p>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The level of cash activity was minimal as most term deposits were largely effected through bank transfers. </a:t>
                      </a:r>
                    </a:p>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No international transaction was involved.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gn="ctr">
                        <a:lnSpc>
                          <a:spcPct val="107000"/>
                        </a:lnSpc>
                        <a:spcBef>
                          <a:spcPts val="0"/>
                        </a:spcBef>
                        <a:spcAft>
                          <a:spcPts val="0"/>
                        </a:spcAft>
                      </a:pPr>
                      <a:r>
                        <a:rPr lang="en-US" sz="1400" b="1" kern="1200" dirty="0">
                          <a:solidFill>
                            <a:schemeClr val="accent6"/>
                          </a:solidFill>
                          <a:latin typeface="+mn-lt"/>
                          <a:ea typeface="+mn-ea"/>
                          <a:cs typeface="+mn-cs"/>
                        </a:rPr>
                        <a:t>Medium-Low</a:t>
                      </a:r>
                    </a:p>
                  </a:txBody>
                  <a:tcPr marL="57363" marR="57363" marT="0" marB="0"/>
                </a:tc>
                <a:extLst>
                  <a:ext uri="{0D108BD9-81ED-4DB2-BD59-A6C34878D82A}">
                    <a16:rowId xmlns:a16="http://schemas.microsoft.com/office/drawing/2014/main" val="3167987121"/>
                  </a:ext>
                </a:extLst>
              </a:tr>
              <a:tr h="448391">
                <a:tc>
                  <a:txBody>
                    <a:bodyPr/>
                    <a:lstStyle/>
                    <a:p>
                      <a:pPr marL="0" marR="0">
                        <a:lnSpc>
                          <a:spcPct val="107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Savings Deposits and Retirement Savings Schemes</a:t>
                      </a:r>
                    </a:p>
                  </a:txBody>
                  <a:tcPr marL="57363" marR="57363"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Only two NBDTIs offered these products.</a:t>
                      </a:r>
                    </a:p>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Offered largely to retail domestic customers. </a:t>
                      </a:r>
                    </a:p>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Cash transactions were not significantly involved.</a:t>
                      </a:r>
                    </a:p>
                    <a:p>
                      <a:pPr marL="285750" marR="0" indent="-285750" algn="just">
                        <a:lnSpc>
                          <a:spcPct val="107000"/>
                        </a:lnSpc>
                        <a:spcBef>
                          <a:spcPts val="0"/>
                        </a:spcBef>
                        <a:spcAft>
                          <a:spcPts val="0"/>
                        </a:spcAft>
                        <a:buFont typeface="Arial" panose="020B0604020202020204" pitchFamily="34" charset="0"/>
                        <a:buChar char="•"/>
                      </a:pPr>
                      <a:r>
                        <a:rPr lang="en-GB" sz="1600" kern="1200" dirty="0">
                          <a:solidFill>
                            <a:schemeClr val="dk1"/>
                          </a:solidFill>
                          <a:effectLst/>
                          <a:latin typeface="+mn-lt"/>
                          <a:ea typeface="+mn-ea"/>
                          <a:cs typeface="+mn-cs"/>
                        </a:rPr>
                        <a:t>Source of fund could be easily identifiable.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Savings deposits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accent6"/>
                          </a:solidFill>
                          <a:latin typeface="+mn-lt"/>
                          <a:ea typeface="+mn-ea"/>
                          <a:cs typeface="+mn-cs"/>
                        </a:rPr>
                        <a:t>Medium-Low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Retirement Savings Schemes </a:t>
                      </a:r>
                      <a:r>
                        <a:rPr lang="en-GB" sz="1600" kern="1200" dirty="0">
                          <a:solidFill>
                            <a:schemeClr val="accent6">
                              <a:lumMod val="75000"/>
                            </a:schemeClr>
                          </a:solidFill>
                          <a:effectLst/>
                          <a:latin typeface="+mn-lt"/>
                          <a:ea typeface="+mn-ea"/>
                          <a:cs typeface="+mn-cs"/>
                        </a:rPr>
                        <a:t>Low</a:t>
                      </a:r>
                      <a:endParaRPr lang="en-US" sz="16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896198270"/>
                  </a:ext>
                </a:extLst>
              </a:tr>
              <a:tr h="7180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Mortgage Loans</a:t>
                      </a:r>
                      <a:endPar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Only two NBDTIs offered this product.</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Most credit was granted to domestic clients who were onboarded face-to-face. </a:t>
                      </a:r>
                      <a:endParaRPr lang="en-US" sz="1600" kern="1200" dirty="0">
                        <a:solidFill>
                          <a:schemeClr val="dk1"/>
                        </a:solidFill>
                        <a:effectLst/>
                        <a:latin typeface="+mn-lt"/>
                        <a:ea typeface="+mn-ea"/>
                        <a:cs typeface="+mn-cs"/>
                      </a:endParaRPr>
                    </a:p>
                  </a:txBody>
                  <a:tcPr marL="57363" marR="573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latin typeface="+mn-lt"/>
                          <a:ea typeface="+mn-ea"/>
                          <a:cs typeface="+mn-cs"/>
                        </a:rPr>
                        <a:t>Medium-Low</a:t>
                      </a:r>
                    </a:p>
                    <a:p>
                      <a:pPr algn="ctr"/>
                      <a:endParaRPr lang="en-US" sz="1600" dirty="0"/>
                    </a:p>
                  </a:txBody>
                  <a:tcPr marL="57363" marR="57363" marT="0" marB="0"/>
                </a:tc>
                <a:extLst>
                  <a:ext uri="{0D108BD9-81ED-4DB2-BD59-A6C34878D82A}">
                    <a16:rowId xmlns:a16="http://schemas.microsoft.com/office/drawing/2014/main" val="533214356"/>
                  </a:ext>
                </a:extLst>
              </a:tr>
              <a:tr h="12135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Credit Facilities </a:t>
                      </a:r>
                      <a:endPar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Four NBDTIs offered this product.</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Mostly low value transactions.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Most of the customers availing of these facilities were categorized as low risk.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Cash transactions were not significant.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All client relationships were conducted face-to-face. </a:t>
                      </a:r>
                      <a:endParaRPr lang="en-US" sz="1600" kern="1200" dirty="0">
                        <a:solidFill>
                          <a:schemeClr val="dk1"/>
                        </a:solidFill>
                        <a:effectLst/>
                        <a:latin typeface="+mn-lt"/>
                        <a:ea typeface="+mn-ea"/>
                        <a:cs typeface="+mn-cs"/>
                      </a:endParaRPr>
                    </a:p>
                  </a:txBody>
                  <a:tcPr marL="57363" marR="5736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latin typeface="+mn-lt"/>
                          <a:ea typeface="+mn-ea"/>
                          <a:cs typeface="+mn-cs"/>
                        </a:rPr>
                        <a:t>Medium-Low</a:t>
                      </a: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2013595702"/>
                  </a:ext>
                </a:extLst>
              </a:tr>
            </a:tbl>
          </a:graphicData>
        </a:graphic>
      </p:graphicFrame>
    </p:spTree>
    <p:extLst>
      <p:ext uri="{BB962C8B-B14F-4D97-AF65-F5344CB8AC3E}">
        <p14:creationId xmlns:p14="http://schemas.microsoft.com/office/powerpoint/2010/main" val="910134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A155-5D44-F333-7E47-E7BCA0610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76F0-90A1-25E9-A37F-A0A0BA6304C7}"/>
              </a:ext>
            </a:extLst>
          </p:cNvPr>
          <p:cNvSpPr>
            <a:spLocks noGrp="1"/>
          </p:cNvSpPr>
          <p:nvPr>
            <p:ph type="title"/>
          </p:nvPr>
        </p:nvSpPr>
        <p:spPr>
          <a:xfrm>
            <a:off x="0" y="0"/>
            <a:ext cx="12192000" cy="947481"/>
          </a:xfrm>
          <a:solidFill>
            <a:schemeClr val="accent5">
              <a:lumMod val="50000"/>
            </a:schemeClr>
          </a:solidFill>
        </p:spPr>
        <p:txBody>
          <a:bodyPr vert="horz" lIns="91440" tIns="45720" rIns="91440" bIns="45720" rtlCol="0" anchor="ctr">
            <a:noAutofit/>
          </a:bodyPr>
          <a:lstStyle/>
          <a:p>
            <a:pPr algn="ctr">
              <a:lnSpc>
                <a:spcPct val="107000"/>
              </a:lnSpc>
            </a:pPr>
            <a:r>
              <a:rPr lang="en-US" sz="2400" b="1" dirty="0">
                <a:solidFill>
                  <a:schemeClr val="bg1"/>
                </a:solidFill>
                <a:latin typeface="Bell MT" panose="02020503060305020303" pitchFamily="18" charset="0"/>
              </a:rPr>
              <a:t>ML VULNERABILITIES - MAIN PRODUCTS/SERVICES – Cash Dealers</a:t>
            </a:r>
          </a:p>
        </p:txBody>
      </p:sp>
      <p:graphicFrame>
        <p:nvGraphicFramePr>
          <p:cNvPr id="4" name="Content Placeholder 3">
            <a:extLst>
              <a:ext uri="{FF2B5EF4-FFF2-40B4-BE49-F238E27FC236}">
                <a16:creationId xmlns:a16="http://schemas.microsoft.com/office/drawing/2014/main" id="{D219212D-80CC-4A07-93FB-5B14E894511A}"/>
              </a:ext>
            </a:extLst>
          </p:cNvPr>
          <p:cNvGraphicFramePr>
            <a:graphicFrameLocks noGrp="1"/>
          </p:cNvGraphicFramePr>
          <p:nvPr>
            <p:ph idx="1"/>
            <p:extLst>
              <p:ext uri="{D42A27DB-BD31-4B8C-83A1-F6EECF244321}">
                <p14:modId xmlns:p14="http://schemas.microsoft.com/office/powerpoint/2010/main" val="3624294335"/>
              </p:ext>
            </p:extLst>
          </p:nvPr>
        </p:nvGraphicFramePr>
        <p:xfrm>
          <a:off x="471948" y="1296126"/>
          <a:ext cx="11046542" cy="4907316"/>
        </p:xfrm>
        <a:graphic>
          <a:graphicData uri="http://schemas.openxmlformats.org/drawingml/2006/table">
            <a:tbl>
              <a:tblPr firstRow="1" firstCol="1" bandRow="1">
                <a:tableStyleId>{5C22544A-7EE6-4342-B048-85BDC9FD1C3A}</a:tableStyleId>
              </a:tblPr>
              <a:tblGrid>
                <a:gridCol w="2582337">
                  <a:extLst>
                    <a:ext uri="{9D8B030D-6E8A-4147-A177-3AD203B41FA5}">
                      <a16:colId xmlns:a16="http://schemas.microsoft.com/office/drawing/2014/main" val="4247725780"/>
                    </a:ext>
                  </a:extLst>
                </a:gridCol>
                <a:gridCol w="6334812">
                  <a:extLst>
                    <a:ext uri="{9D8B030D-6E8A-4147-A177-3AD203B41FA5}">
                      <a16:colId xmlns:a16="http://schemas.microsoft.com/office/drawing/2014/main" val="2742185329"/>
                    </a:ext>
                  </a:extLst>
                </a:gridCol>
                <a:gridCol w="2129393">
                  <a:extLst>
                    <a:ext uri="{9D8B030D-6E8A-4147-A177-3AD203B41FA5}">
                      <a16:colId xmlns:a16="http://schemas.microsoft.com/office/drawing/2014/main" val="3557592999"/>
                    </a:ext>
                  </a:extLst>
                </a:gridCol>
              </a:tblGrid>
              <a:tr h="341665">
                <a:tc>
                  <a:txBody>
                    <a:bodyPr/>
                    <a:lstStyle/>
                    <a:p>
                      <a:pPr marL="0" marR="0" algn="just">
                        <a:lnSpc>
                          <a:spcPct val="107000"/>
                        </a:lnSpc>
                        <a:spcBef>
                          <a:spcPts val="0"/>
                        </a:spcBef>
                        <a:spcAft>
                          <a:spcPts val="0"/>
                        </a:spcAft>
                      </a:pPr>
                      <a:r>
                        <a:rPr lang="en-US" sz="1400" dirty="0">
                          <a:solidFill>
                            <a:schemeClr val="tx1"/>
                          </a:solidFill>
                          <a:effectLst/>
                        </a:rPr>
                        <a:t>Product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gn="just">
                        <a:lnSpc>
                          <a:spcPct val="107000"/>
                        </a:lnSpc>
                        <a:spcBef>
                          <a:spcPts val="0"/>
                        </a:spcBef>
                        <a:spcAft>
                          <a:spcPts val="0"/>
                        </a:spcAft>
                      </a:pPr>
                      <a:r>
                        <a:rPr lang="en-US" sz="1400" dirty="0">
                          <a:solidFill>
                            <a:schemeClr val="tx1"/>
                          </a:solidFill>
                          <a:effectLst/>
                        </a:rPr>
                        <a:t>Product characteristics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0" marR="0" algn="just">
                        <a:lnSpc>
                          <a:spcPct val="107000"/>
                        </a:lnSpc>
                        <a:spcBef>
                          <a:spcPts val="0"/>
                        </a:spcBef>
                        <a:spcAft>
                          <a:spcPts val="0"/>
                        </a:spcAft>
                      </a:pPr>
                      <a:r>
                        <a:rPr lang="en-US" sz="1400" strike="sngStrike" dirty="0">
                          <a:solidFill>
                            <a:srgbClr val="FF0000"/>
                          </a:solidFill>
                          <a:effectLst/>
                        </a:rPr>
                        <a:t> </a:t>
                      </a:r>
                      <a:r>
                        <a:rPr lang="en-US" sz="1400" dirty="0">
                          <a:solidFill>
                            <a:schemeClr val="tx1"/>
                          </a:solidFill>
                          <a:effectLst/>
                        </a:rPr>
                        <a:t>Final  ML Vulnerability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extLst>
                  <a:ext uri="{0D108BD9-81ED-4DB2-BD59-A6C34878D82A}">
                    <a16:rowId xmlns:a16="http://schemas.microsoft.com/office/drawing/2014/main" val="2003569137"/>
                  </a:ext>
                </a:extLst>
              </a:tr>
              <a:tr h="1220019">
                <a:tc>
                  <a:txBody>
                    <a:bodyPr/>
                    <a:lstStyle/>
                    <a:p>
                      <a:pPr marL="0" marR="0" algn="just">
                        <a:lnSpc>
                          <a:spcPct val="107000"/>
                        </a:lnSpc>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 the counter purchase and sale of foreign currency notes</a:t>
                      </a:r>
                    </a:p>
                  </a:txBody>
                  <a:tcPr marL="57363" marR="57363" marT="0" marB="0"/>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Individual transactions were mostly of low value.</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Cash transactions of more than MUR 500,000 were prohibited.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Involved walk-in clients who conducted largely one-off transactions.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All transactions were conducted face-to-face, and no agents were used.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During the financial year ended 30 June 2022, 38% of the customers were tourists with less than 1% of the customers rated as high-risk.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No cross-border exposure. </a:t>
                      </a:r>
                      <a:endParaRPr lang="en-US" sz="1400" kern="1200" dirty="0">
                        <a:solidFill>
                          <a:schemeClr val="dk1"/>
                        </a:solidFill>
                        <a:effectLst/>
                        <a:latin typeface="+mn-lt"/>
                        <a:ea typeface="+mn-ea"/>
                        <a:cs typeface="+mn-cs"/>
                      </a:endParaRPr>
                    </a:p>
                  </a:txBody>
                  <a:tcPr marL="57363" marR="57363" marT="0" marB="0"/>
                </a:tc>
                <a:tc>
                  <a:txBody>
                    <a:bodyPr/>
                    <a:lstStyle/>
                    <a:p>
                      <a:pPr marL="0" marR="0" algn="ctr">
                        <a:lnSpc>
                          <a:spcPct val="107000"/>
                        </a:lnSpc>
                        <a:spcBef>
                          <a:spcPts val="0"/>
                        </a:spcBef>
                        <a:spcAft>
                          <a:spcPts val="0"/>
                        </a:spcAft>
                      </a:pPr>
                      <a:r>
                        <a:rPr lang="en-US" sz="1400" b="1" dirty="0">
                          <a:solidFill>
                            <a:srgbClr val="EED412"/>
                          </a:solidFill>
                          <a:effectLst/>
                          <a:latin typeface="Calibri" panose="020F0502020204030204" pitchFamily="34" charset="0"/>
                          <a:ea typeface="Calibri" panose="020F0502020204030204" pitchFamily="34" charset="0"/>
                          <a:cs typeface="Times New Roman" panose="02020603050405020304" pitchFamily="18" charset="0"/>
                        </a:rPr>
                        <a:t>Medium</a:t>
                      </a:r>
                    </a:p>
                  </a:txBody>
                  <a:tcPr marL="57363" marR="57363" marT="0" marB="0"/>
                </a:tc>
                <a:extLst>
                  <a:ext uri="{0D108BD9-81ED-4DB2-BD59-A6C34878D82A}">
                    <a16:rowId xmlns:a16="http://schemas.microsoft.com/office/drawing/2014/main" val="3167987121"/>
                  </a:ext>
                </a:extLst>
              </a:tr>
              <a:tr h="1172167">
                <a:tc>
                  <a:txBody>
                    <a:bodyPr/>
                    <a:lstStyle/>
                    <a:p>
                      <a:pPr marL="0" marR="0" algn="just">
                        <a:lnSpc>
                          <a:spcPct val="107000"/>
                        </a:lnSpc>
                        <a:spcBef>
                          <a:spcPts val="0"/>
                        </a:spcBef>
                        <a:spcAft>
                          <a:spcPts val="0"/>
                        </a:spcAft>
                      </a:pPr>
                      <a:r>
                        <a:rPr lang="en-US"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Remittance business (including spot and forward exchange transactions through wire transfers offered by Foreign Exchange Dealers only)</a:t>
                      </a:r>
                    </a:p>
                  </a:txBody>
                  <a:tcPr marL="57363" marR="57363"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O</a:t>
                      </a:r>
                      <a:r>
                        <a:rPr lang="en-US" sz="1400" u="none" dirty="0">
                          <a:effectLst/>
                          <a:latin typeface="Calibri" panose="020F0502020204030204" pitchFamily="34" charset="0"/>
                          <a:ea typeface="Calibri" panose="020F0502020204030204" pitchFamily="34" charset="0"/>
                          <a:cs typeface="Times New Roman" panose="02020603050405020304" pitchFamily="18" charset="0"/>
                        </a:rPr>
                        <a:t>nly two Foreign Exchange Dealers offered this service to their customers.</a:t>
                      </a:r>
                    </a:p>
                    <a:p>
                      <a:pPr marL="285750" marR="0" indent="-285750" algn="just">
                        <a:lnSpc>
                          <a:spcPct val="107000"/>
                        </a:lnSpc>
                        <a:spcBef>
                          <a:spcPts val="0"/>
                        </a:spcBef>
                        <a:spcAft>
                          <a:spcPts val="0"/>
                        </a:spcAft>
                        <a:buFont typeface="Arial" panose="020B0604020202020204" pitchFamily="34" charset="0"/>
                        <a:buChar char="•"/>
                      </a:pPr>
                      <a:r>
                        <a:rPr lang="en-US" sz="1400" u="none" dirty="0">
                          <a:effectLst/>
                          <a:latin typeface="Calibri" panose="020F0502020204030204" pitchFamily="34" charset="0"/>
                          <a:ea typeface="Calibri" panose="020F0502020204030204" pitchFamily="34" charset="0"/>
                          <a:cs typeface="Times New Roman" panose="02020603050405020304" pitchFamily="18" charset="0"/>
                        </a:rPr>
                        <a:t>Most of these transactions were conducted with resident customers and very few of them were classified as high-risk. </a:t>
                      </a:r>
                    </a:p>
                    <a:p>
                      <a:pPr marL="285750" marR="0" indent="-285750" algn="just">
                        <a:lnSpc>
                          <a:spcPct val="107000"/>
                        </a:lnSpc>
                        <a:spcBef>
                          <a:spcPts val="0"/>
                        </a:spcBef>
                        <a:spcAft>
                          <a:spcPts val="0"/>
                        </a:spcAft>
                        <a:buFont typeface="Arial" panose="020B0604020202020204" pitchFamily="34" charset="0"/>
                        <a:buChar char="•"/>
                      </a:pPr>
                      <a:r>
                        <a:rPr lang="en-US" sz="1400" u="none" dirty="0">
                          <a:effectLst/>
                          <a:latin typeface="Calibri" panose="020F0502020204030204" pitchFamily="34" charset="0"/>
                          <a:ea typeface="Calibri" panose="020F0502020204030204" pitchFamily="34" charset="0"/>
                          <a:cs typeface="Times New Roman" panose="02020603050405020304" pitchFamily="18" charset="0"/>
                        </a:rPr>
                        <a:t>Transactions were largely carried out through bank transfers. </a:t>
                      </a:r>
                    </a:p>
                    <a:p>
                      <a:pPr marL="285750" marR="0" indent="-285750" algn="just">
                        <a:lnSpc>
                          <a:spcPct val="107000"/>
                        </a:lnSpc>
                        <a:spcBef>
                          <a:spcPts val="0"/>
                        </a:spcBef>
                        <a:spcAft>
                          <a:spcPts val="0"/>
                        </a:spcAft>
                        <a:buFont typeface="Arial" panose="020B0604020202020204" pitchFamily="34" charset="0"/>
                        <a:buChar char="•"/>
                      </a:pPr>
                      <a:r>
                        <a:rPr lang="en-US" sz="1400" u="none" dirty="0">
                          <a:effectLst/>
                          <a:latin typeface="Calibri" panose="020F0502020204030204" pitchFamily="34" charset="0"/>
                          <a:ea typeface="Calibri" panose="020F0502020204030204" pitchFamily="34" charset="0"/>
                          <a:cs typeface="Times New Roman" panose="02020603050405020304" pitchFamily="18" charset="0"/>
                        </a:rPr>
                        <a:t>KYC/CDD information/documents of customers as well as information on originators and beneficiaries of funds were mandatory for this product. </a:t>
                      </a:r>
                    </a:p>
                  </a:txBody>
                  <a:tcPr marL="57363" marR="57363" marT="0" marB="0"/>
                </a:tc>
                <a:tc>
                  <a:txBody>
                    <a:bodyPr/>
                    <a:lstStyle/>
                    <a:p>
                      <a:pPr algn="ctr"/>
                      <a:r>
                        <a:rPr lang="en-US" sz="1400" b="1" kern="1200" dirty="0">
                          <a:solidFill>
                            <a:schemeClr val="accent6"/>
                          </a:solidFill>
                          <a:latin typeface="+mn-lt"/>
                          <a:ea typeface="+mn-ea"/>
                          <a:cs typeface="+mn-cs"/>
                        </a:rPr>
                        <a:t>Medium-Low</a:t>
                      </a:r>
                    </a:p>
                  </a:txBody>
                  <a:tcPr marL="57363" marR="57363" marT="0" marB="0"/>
                </a:tc>
                <a:extLst>
                  <a:ext uri="{0D108BD9-81ED-4DB2-BD59-A6C34878D82A}">
                    <a16:rowId xmlns:a16="http://schemas.microsoft.com/office/drawing/2014/main" val="896198270"/>
                  </a:ext>
                </a:extLst>
              </a:tr>
              <a:tr h="1366664">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Money Value Transfer Services (MVTS - offered by Foreign Exchange Dealers only) </a:t>
                      </a:r>
                      <a:endParaRPr lang="en-US"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MVTS was offered exclusively to individuals, on a face-to-face basis only.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Daily limit per client/transaction, ranged from USD 1,700 to USD 7,500.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Most of the customers using this product were foreigners/migrant workers and non-residents, some of whom were categorised as high-risk.</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Majority of transactions </a:t>
                      </a:r>
                      <a:r>
                        <a:rPr lang="en-GB" sz="1400" kern="1200" dirty="0">
                          <a:solidFill>
                            <a:schemeClr val="tx1"/>
                          </a:solidFill>
                          <a:effectLst/>
                          <a:latin typeface="+mn-lt"/>
                          <a:ea typeface="+mn-ea"/>
                          <a:cs typeface="+mn-cs"/>
                        </a:rPr>
                        <a:t>were conducted in cash.</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Cash transaction of more than MUR 500,000 was prohibited.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Cash intensive and cross-border exposure.</a:t>
                      </a:r>
                    </a:p>
                  </a:txBody>
                  <a:tcPr marL="57363" marR="57363" marT="0" marB="0"/>
                </a:tc>
                <a:tc>
                  <a:txBody>
                    <a:bodyPr/>
                    <a:lstStyle/>
                    <a:p>
                      <a:pPr algn="ctr"/>
                      <a:r>
                        <a:rPr lang="en-US" sz="1400" b="1" dirty="0">
                          <a:solidFill>
                            <a:srgbClr val="FF0000"/>
                          </a:solidFill>
                        </a:rPr>
                        <a:t>Medium-High</a:t>
                      </a:r>
                    </a:p>
                  </a:txBody>
                  <a:tcPr marL="57363" marR="57363" marT="0" marB="0"/>
                </a:tc>
                <a:extLst>
                  <a:ext uri="{0D108BD9-81ED-4DB2-BD59-A6C34878D82A}">
                    <a16:rowId xmlns:a16="http://schemas.microsoft.com/office/drawing/2014/main" val="533214356"/>
                  </a:ext>
                </a:extLst>
              </a:tr>
            </a:tbl>
          </a:graphicData>
        </a:graphic>
      </p:graphicFrame>
    </p:spTree>
    <p:extLst>
      <p:ext uri="{BB962C8B-B14F-4D97-AF65-F5344CB8AC3E}">
        <p14:creationId xmlns:p14="http://schemas.microsoft.com/office/powerpoint/2010/main" val="2288178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A781-F766-4F3F-7BE9-879BCE90190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C6DCAF8-8FB6-DD8D-2250-5EB68B660C0C}"/>
              </a:ext>
            </a:extLst>
          </p:cNvPr>
          <p:cNvGraphicFramePr>
            <a:graphicFrameLocks noGrp="1"/>
          </p:cNvGraphicFramePr>
          <p:nvPr>
            <p:ph idx="1"/>
          </p:nvPr>
        </p:nvGraphicFramePr>
        <p:xfrm>
          <a:off x="622300" y="1414464"/>
          <a:ext cx="10721975" cy="228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C3E4482-7FDF-B785-870D-991106CE8451}"/>
              </a:ext>
            </a:extLst>
          </p:cNvPr>
          <p:cNvSpPr txBox="1">
            <a:spLocks/>
          </p:cNvSpPr>
          <p:nvPr/>
        </p:nvSpPr>
        <p:spPr>
          <a:xfrm>
            <a:off x="1" y="-8368"/>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dirty="0"/>
              <a:t>ML RISK ASSOCIATED WITH THE BANKING </a:t>
            </a:r>
            <a:r>
              <a:rPr lang="en-US" sz="3200" dirty="0"/>
              <a:t>OFI</a:t>
            </a:r>
            <a:r>
              <a:rPr lang="en-GB" sz="3200" dirty="0"/>
              <a:t> SECTOR </a:t>
            </a:r>
          </a:p>
        </p:txBody>
      </p:sp>
      <p:graphicFrame>
        <p:nvGraphicFramePr>
          <p:cNvPr id="7" name="Content Placeholder 1">
            <a:extLst>
              <a:ext uri="{FF2B5EF4-FFF2-40B4-BE49-F238E27FC236}">
                <a16:creationId xmlns:a16="http://schemas.microsoft.com/office/drawing/2014/main" id="{30FE6BFA-9C52-4AAE-ABCA-B39121A01A13}"/>
              </a:ext>
            </a:extLst>
          </p:cNvPr>
          <p:cNvGraphicFramePr>
            <a:graphicFrameLocks/>
          </p:cNvGraphicFramePr>
          <p:nvPr>
            <p:extLst>
              <p:ext uri="{D42A27DB-BD31-4B8C-83A1-F6EECF244321}">
                <p14:modId xmlns:p14="http://schemas.microsoft.com/office/powerpoint/2010/main" val="2512317126"/>
              </p:ext>
            </p:extLst>
          </p:nvPr>
        </p:nvGraphicFramePr>
        <p:xfrm>
          <a:off x="475174" y="1971482"/>
          <a:ext cx="10721975" cy="1790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9E296BCE-D94A-45CC-A7DE-67883EB08D61}"/>
              </a:ext>
            </a:extLst>
          </p:cNvPr>
          <p:cNvSpPr txBox="1"/>
          <p:nvPr/>
        </p:nvSpPr>
        <p:spPr>
          <a:xfrm>
            <a:off x="4206216" y="1443530"/>
            <a:ext cx="3259889" cy="461665"/>
          </a:xfrm>
          <a:prstGeom prst="rect">
            <a:avLst/>
          </a:prstGeom>
          <a:noFill/>
        </p:spPr>
        <p:txBody>
          <a:bodyPr wrap="square" rtlCol="0">
            <a:spAutoFit/>
          </a:bodyPr>
          <a:lstStyle/>
          <a:p>
            <a:pPr algn="ctr"/>
            <a:r>
              <a:rPr lang="en-US" sz="2400" b="1" dirty="0"/>
              <a:t>NBDTIs</a:t>
            </a:r>
          </a:p>
        </p:txBody>
      </p:sp>
      <p:graphicFrame>
        <p:nvGraphicFramePr>
          <p:cNvPr id="9" name="Content Placeholder 1">
            <a:extLst>
              <a:ext uri="{FF2B5EF4-FFF2-40B4-BE49-F238E27FC236}">
                <a16:creationId xmlns:a16="http://schemas.microsoft.com/office/drawing/2014/main" id="{3FC60FCB-1CFD-4696-894F-7B2B7E1872B5}"/>
              </a:ext>
            </a:extLst>
          </p:cNvPr>
          <p:cNvGraphicFramePr>
            <a:graphicFrameLocks/>
          </p:cNvGraphicFramePr>
          <p:nvPr>
            <p:extLst>
              <p:ext uri="{D42A27DB-BD31-4B8C-83A1-F6EECF244321}">
                <p14:modId xmlns:p14="http://schemas.microsoft.com/office/powerpoint/2010/main" val="2615078992"/>
              </p:ext>
            </p:extLst>
          </p:nvPr>
        </p:nvGraphicFramePr>
        <p:xfrm>
          <a:off x="484447" y="4548479"/>
          <a:ext cx="10721975" cy="17901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a:extLst>
              <a:ext uri="{FF2B5EF4-FFF2-40B4-BE49-F238E27FC236}">
                <a16:creationId xmlns:a16="http://schemas.microsoft.com/office/drawing/2014/main" id="{037DB5B4-D421-4975-BC97-66598D65BA66}"/>
              </a:ext>
            </a:extLst>
          </p:cNvPr>
          <p:cNvSpPr txBox="1"/>
          <p:nvPr/>
        </p:nvSpPr>
        <p:spPr>
          <a:xfrm>
            <a:off x="4353342" y="4080652"/>
            <a:ext cx="3259889" cy="461665"/>
          </a:xfrm>
          <a:prstGeom prst="rect">
            <a:avLst/>
          </a:prstGeom>
          <a:noFill/>
        </p:spPr>
        <p:txBody>
          <a:bodyPr wrap="square" rtlCol="0">
            <a:spAutoFit/>
          </a:bodyPr>
          <a:lstStyle/>
          <a:p>
            <a:pPr algn="ctr"/>
            <a:r>
              <a:rPr lang="en-US" sz="2400" b="1" dirty="0"/>
              <a:t>Cash Dealers</a:t>
            </a:r>
          </a:p>
        </p:txBody>
      </p:sp>
    </p:spTree>
    <p:extLst>
      <p:ext uri="{BB962C8B-B14F-4D97-AF65-F5344CB8AC3E}">
        <p14:creationId xmlns:p14="http://schemas.microsoft.com/office/powerpoint/2010/main" val="527928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A7F1-1477-D5B5-48AD-613985C85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7591A-915B-9BA8-72A1-F37BE48963B3}"/>
              </a:ext>
            </a:extLst>
          </p:cNvPr>
          <p:cNvSpPr>
            <a:spLocks noGrp="1"/>
          </p:cNvSpPr>
          <p:nvPr>
            <p:ph type="title"/>
          </p:nvPr>
        </p:nvSpPr>
        <p:spPr>
          <a:xfrm>
            <a:off x="0" y="21707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BANKING OFI</a:t>
            </a:r>
            <a:br>
              <a:rPr lang="en-GB" sz="3600" b="1" dirty="0">
                <a:solidFill>
                  <a:schemeClr val="bg1"/>
                </a:solidFill>
                <a:latin typeface="Bell MT" panose="02020503060305020303" pitchFamily="18" charset="0"/>
              </a:rPr>
            </a:br>
            <a:r>
              <a:rPr lang="en-GB" sz="3600" b="1" dirty="0">
                <a:solidFill>
                  <a:schemeClr val="bg1"/>
                </a:solidFill>
                <a:latin typeface="Bell MT" panose="02020503060305020303" pitchFamily="18" charset="0"/>
              </a:rPr>
              <a:t>TERRORIST FINANCING (TF)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839581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D298D-106B-7F53-CB37-327FBB9725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06828-FD42-7819-23AE-6CD76AFA52C9}"/>
              </a:ext>
            </a:extLst>
          </p:cNvPr>
          <p:cNvSpPr>
            <a:spLocks noGrp="1"/>
          </p:cNvSpPr>
          <p:nvPr>
            <p:ph idx="1"/>
          </p:nvPr>
        </p:nvSpPr>
        <p:spPr>
          <a:xfrm>
            <a:off x="159656" y="1460043"/>
            <a:ext cx="11611429" cy="5644700"/>
          </a:xfrm>
        </p:spPr>
        <p:txBody>
          <a:bodyPr>
            <a:normAutofit/>
          </a:bodyPr>
          <a:lstStyle/>
          <a:p>
            <a:pPr marL="463550" indent="0">
              <a:buNone/>
            </a:pPr>
            <a:endParaRPr lang="en-US" sz="2400" dirty="0"/>
          </a:p>
          <a:p>
            <a:endParaRPr lang="en-US" sz="2400" dirty="0"/>
          </a:p>
        </p:txBody>
      </p:sp>
      <p:sp>
        <p:nvSpPr>
          <p:cNvPr id="4" name="Title 1">
            <a:extLst>
              <a:ext uri="{FF2B5EF4-FFF2-40B4-BE49-F238E27FC236}">
                <a16:creationId xmlns:a16="http://schemas.microsoft.com/office/drawing/2014/main" id="{F8CF04AA-6B35-5340-7E50-BAF2B5C94679}"/>
              </a:ext>
            </a:extLst>
          </p:cNvPr>
          <p:cNvSpPr txBox="1">
            <a:spLocks/>
          </p:cNvSpPr>
          <p:nvPr/>
        </p:nvSpPr>
        <p:spPr>
          <a:xfrm>
            <a:off x="0" y="15280"/>
            <a:ext cx="12192000" cy="1157245"/>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US" sz="3200" dirty="0"/>
              <a:t>BANKING OFI TF THREAT</a:t>
            </a:r>
          </a:p>
        </p:txBody>
      </p:sp>
      <p:graphicFrame>
        <p:nvGraphicFramePr>
          <p:cNvPr id="7" name="Table 3">
            <a:extLst>
              <a:ext uri="{FF2B5EF4-FFF2-40B4-BE49-F238E27FC236}">
                <a16:creationId xmlns:a16="http://schemas.microsoft.com/office/drawing/2014/main" id="{CAE1C45B-088A-4E25-94AE-49B41787DF95}"/>
              </a:ext>
            </a:extLst>
          </p:cNvPr>
          <p:cNvGraphicFramePr>
            <a:graphicFrameLocks noGrp="1"/>
          </p:cNvGraphicFramePr>
          <p:nvPr>
            <p:extLst>
              <p:ext uri="{D42A27DB-BD31-4B8C-83A1-F6EECF244321}">
                <p14:modId xmlns:p14="http://schemas.microsoft.com/office/powerpoint/2010/main" val="1834657543"/>
              </p:ext>
            </p:extLst>
          </p:nvPr>
        </p:nvGraphicFramePr>
        <p:xfrm>
          <a:off x="1144506" y="2035078"/>
          <a:ext cx="10196594" cy="3570336"/>
        </p:xfrm>
        <a:graphic>
          <a:graphicData uri="http://schemas.openxmlformats.org/drawingml/2006/table">
            <a:tbl>
              <a:tblPr firstRow="1" bandRow="1">
                <a:tableStyleId>{5C22544A-7EE6-4342-B048-85BDC9FD1C3A}</a:tableStyleId>
              </a:tblPr>
              <a:tblGrid>
                <a:gridCol w="1700666">
                  <a:extLst>
                    <a:ext uri="{9D8B030D-6E8A-4147-A177-3AD203B41FA5}">
                      <a16:colId xmlns:a16="http://schemas.microsoft.com/office/drawing/2014/main" val="3480981252"/>
                    </a:ext>
                  </a:extLst>
                </a:gridCol>
                <a:gridCol w="2791405">
                  <a:extLst>
                    <a:ext uri="{9D8B030D-6E8A-4147-A177-3AD203B41FA5}">
                      <a16:colId xmlns:a16="http://schemas.microsoft.com/office/drawing/2014/main" val="855900445"/>
                    </a:ext>
                  </a:extLst>
                </a:gridCol>
                <a:gridCol w="5704523">
                  <a:extLst>
                    <a:ext uri="{9D8B030D-6E8A-4147-A177-3AD203B41FA5}">
                      <a16:colId xmlns:a16="http://schemas.microsoft.com/office/drawing/2014/main" val="777798170"/>
                    </a:ext>
                  </a:extLst>
                </a:gridCol>
              </a:tblGrid>
              <a:tr h="672648">
                <a:tc>
                  <a:txBody>
                    <a:bodyPr/>
                    <a:lstStyle/>
                    <a:p>
                      <a:pPr algn="just"/>
                      <a:endParaRPr lang="en-US" sz="2200" dirty="0"/>
                    </a:p>
                  </a:txBody>
                  <a:tcPr/>
                </a:tc>
                <a:tc>
                  <a:txBody>
                    <a:bodyPr/>
                    <a:lstStyle/>
                    <a:p>
                      <a:pPr algn="just"/>
                      <a:r>
                        <a:rPr lang="en-US" sz="2200" dirty="0"/>
                        <a:t>NBDTIs</a:t>
                      </a:r>
                    </a:p>
                  </a:txBody>
                  <a:tcPr/>
                </a:tc>
                <a:tc>
                  <a:txBody>
                    <a:bodyPr/>
                    <a:lstStyle/>
                    <a:p>
                      <a:pPr algn="just"/>
                      <a:r>
                        <a:rPr lang="en-US" sz="2200" dirty="0"/>
                        <a:t>Cash Dealers</a:t>
                      </a:r>
                    </a:p>
                  </a:txBody>
                  <a:tcPr/>
                </a:tc>
                <a:extLst>
                  <a:ext uri="{0D108BD9-81ED-4DB2-BD59-A6C34878D82A}">
                    <a16:rowId xmlns:a16="http://schemas.microsoft.com/office/drawing/2014/main" val="328239998"/>
                  </a:ext>
                </a:extLst>
              </a:tr>
              <a:tr h="672648">
                <a:tc>
                  <a:txBody>
                    <a:bodyPr/>
                    <a:lstStyle/>
                    <a:p>
                      <a:pPr algn="just"/>
                      <a:r>
                        <a:rPr lang="en-US" sz="2000" dirty="0"/>
                        <a:t>TF Threat</a:t>
                      </a:r>
                    </a:p>
                  </a:txBody>
                  <a:tcPr/>
                </a:tc>
                <a:tc>
                  <a:txBody>
                    <a:bodyPr/>
                    <a:lstStyle/>
                    <a:p>
                      <a:pPr algn="just"/>
                      <a:r>
                        <a:rPr lang="en-US" sz="2000" b="1" dirty="0">
                          <a:solidFill>
                            <a:schemeClr val="accent6">
                              <a:lumMod val="75000"/>
                            </a:schemeClr>
                          </a:solidFill>
                        </a:rPr>
                        <a:t>Low</a:t>
                      </a:r>
                    </a:p>
                  </a:txBody>
                  <a:tcPr/>
                </a:tc>
                <a:tc>
                  <a:txBody>
                    <a:bodyPr/>
                    <a:lstStyle/>
                    <a:p>
                      <a:pPr algn="just"/>
                      <a:r>
                        <a:rPr lang="en-GB" sz="2000" b="1" kern="1200" dirty="0">
                          <a:solidFill>
                            <a:schemeClr val="accent6"/>
                          </a:solidFill>
                          <a:effectLst/>
                          <a:latin typeface="+mn-lt"/>
                          <a:ea typeface="+mn-ea"/>
                          <a:cs typeface="+mn-cs"/>
                        </a:rPr>
                        <a:t>Medium-Low</a:t>
                      </a:r>
                      <a:endParaRPr lang="en-US" sz="2000" b="1" dirty="0">
                        <a:solidFill>
                          <a:schemeClr val="accent6"/>
                        </a:solidFill>
                      </a:endParaRPr>
                    </a:p>
                  </a:txBody>
                  <a:tcPr/>
                </a:tc>
                <a:extLst>
                  <a:ext uri="{0D108BD9-81ED-4DB2-BD59-A6C34878D82A}">
                    <a16:rowId xmlns:a16="http://schemas.microsoft.com/office/drawing/2014/main" val="3740824746"/>
                  </a:ext>
                </a:extLst>
              </a:tr>
              <a:tr h="662123">
                <a:tc>
                  <a:txBody>
                    <a:bodyPr/>
                    <a:lstStyle/>
                    <a:p>
                      <a:pPr algn="just"/>
                      <a:r>
                        <a:rPr lang="en-US" sz="2000" dirty="0"/>
                        <a:t>Reasons</a:t>
                      </a:r>
                    </a:p>
                  </a:txBody>
                  <a:tcPr/>
                </a:tc>
                <a:tc>
                  <a:txBody>
                    <a:bodyPr/>
                    <a:lstStyle/>
                    <a:p>
                      <a:pPr marL="342900" indent="-342900" algn="just">
                        <a:buFont typeface="Wingdings" panose="05000000000000000000" pitchFamily="2" charset="2"/>
                        <a:buChar char="Ø"/>
                      </a:pPr>
                      <a:r>
                        <a:rPr lang="en-US" sz="2000" dirty="0"/>
                        <a:t>No intelligence suggesting misuse of this sector for TF</a:t>
                      </a:r>
                    </a:p>
                    <a:p>
                      <a:pPr marL="342900" indent="-342900" algn="just">
                        <a:buFont typeface="Wingdings" panose="05000000000000000000" pitchFamily="2" charset="2"/>
                        <a:buChar char="Ø"/>
                      </a:pPr>
                      <a:r>
                        <a:rPr lang="en-US" sz="2000" dirty="0"/>
                        <a:t>No TF cases under investigation</a:t>
                      </a:r>
                    </a:p>
                  </a:txBody>
                  <a:tcPr/>
                </a:tc>
                <a:tc>
                  <a:txBody>
                    <a:bodyPr/>
                    <a:lstStyle/>
                    <a:p>
                      <a:pPr marL="342900" indent="-342900" algn="just">
                        <a:buFont typeface="Wingdings" panose="05000000000000000000" pitchFamily="2" charset="2"/>
                        <a:buChar char="Ø"/>
                      </a:pPr>
                      <a:r>
                        <a:rPr lang="en-GB" sz="2000" kern="1200" dirty="0">
                          <a:solidFill>
                            <a:schemeClr val="tx1"/>
                          </a:solidFill>
                          <a:effectLst/>
                          <a:latin typeface="+mn-lt"/>
                          <a:ea typeface="+mn-ea"/>
                          <a:cs typeface="+mn-cs"/>
                        </a:rPr>
                        <a:t>Cash intensive nature</a:t>
                      </a:r>
                    </a:p>
                    <a:p>
                      <a:pPr marL="342900" indent="-342900" algn="just">
                        <a:buFont typeface="Wingdings" panose="05000000000000000000" pitchFamily="2" charset="2"/>
                        <a:buChar char="Ø"/>
                      </a:pPr>
                      <a:r>
                        <a:rPr lang="en-GB" sz="2000" kern="1200" dirty="0">
                          <a:solidFill>
                            <a:schemeClr val="tx1"/>
                          </a:solidFill>
                          <a:effectLst/>
                          <a:latin typeface="+mn-lt"/>
                          <a:ea typeface="+mn-ea"/>
                          <a:cs typeface="+mn-cs"/>
                        </a:rPr>
                        <a:t>Risk of exploitation for cross border transfer of terrorist-related funds</a:t>
                      </a:r>
                      <a:endParaRPr lang="en-GB" sz="2000" kern="1200" dirty="0">
                        <a:solidFill>
                          <a:schemeClr val="tx1"/>
                        </a:solidFill>
                        <a:effectLst/>
                        <a:highlight>
                          <a:srgbClr val="FFFF00"/>
                        </a:highlight>
                        <a:latin typeface="+mn-lt"/>
                        <a:ea typeface="+mn-ea"/>
                        <a:cs typeface="+mn-cs"/>
                      </a:endParaRPr>
                    </a:p>
                    <a:p>
                      <a:pPr marL="342900" indent="-342900" algn="just">
                        <a:buFont typeface="Wingdings" panose="05000000000000000000" pitchFamily="2" charset="2"/>
                        <a:buChar char="Ø"/>
                      </a:pPr>
                      <a:r>
                        <a:rPr lang="en-GB" sz="2000" kern="1200" dirty="0">
                          <a:solidFill>
                            <a:schemeClr val="tx1"/>
                          </a:solidFill>
                          <a:effectLst/>
                          <a:latin typeface="+mn-lt"/>
                          <a:ea typeface="+mn-ea"/>
                          <a:cs typeface="+mn-cs"/>
                        </a:rPr>
                        <a:t>Limited number of intelligences received concerning TF</a:t>
                      </a:r>
                    </a:p>
                    <a:p>
                      <a:pPr marL="342900" indent="-342900" algn="just">
                        <a:buFont typeface="Wingdings" panose="05000000000000000000" pitchFamily="2" charset="2"/>
                        <a:buChar char="Ø"/>
                      </a:pPr>
                      <a:r>
                        <a:rPr lang="en-GB" sz="2000" kern="1200" dirty="0">
                          <a:solidFill>
                            <a:schemeClr val="tx1"/>
                          </a:solidFill>
                          <a:effectLst/>
                          <a:latin typeface="+mn-lt"/>
                          <a:ea typeface="+mn-ea"/>
                          <a:cs typeface="+mn-cs"/>
                        </a:rPr>
                        <a:t>Absence of TF cases under investigations and cases which led to conviction</a:t>
                      </a:r>
                      <a:endParaRPr lang="en-US" sz="2000" dirty="0">
                        <a:solidFill>
                          <a:schemeClr val="tx1"/>
                        </a:solidFill>
                      </a:endParaRPr>
                    </a:p>
                  </a:txBody>
                  <a:tcPr/>
                </a:tc>
                <a:extLst>
                  <a:ext uri="{0D108BD9-81ED-4DB2-BD59-A6C34878D82A}">
                    <a16:rowId xmlns:a16="http://schemas.microsoft.com/office/drawing/2014/main" val="3968767837"/>
                  </a:ext>
                </a:extLst>
              </a:tr>
            </a:tbl>
          </a:graphicData>
        </a:graphic>
      </p:graphicFrame>
    </p:spTree>
    <p:extLst>
      <p:ext uri="{BB962C8B-B14F-4D97-AF65-F5344CB8AC3E}">
        <p14:creationId xmlns:p14="http://schemas.microsoft.com/office/powerpoint/2010/main" val="1078999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91A7-4EC7-B6AF-55B1-CCCAF1339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F2372-298C-CCF1-4B26-12D25495BB78}"/>
              </a:ext>
            </a:extLst>
          </p:cNvPr>
          <p:cNvSpPr>
            <a:spLocks noGrp="1"/>
          </p:cNvSpPr>
          <p:nvPr>
            <p:ph type="title"/>
          </p:nvPr>
        </p:nvSpPr>
        <p:spPr>
          <a:xfrm>
            <a:off x="-14514" y="0"/>
            <a:ext cx="12191999" cy="999216"/>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CFT CONTROLS &amp; RESIDUAL RISKS</a:t>
            </a:r>
          </a:p>
        </p:txBody>
      </p:sp>
      <p:sp>
        <p:nvSpPr>
          <p:cNvPr id="3" name="Content Placeholder 2">
            <a:extLst>
              <a:ext uri="{FF2B5EF4-FFF2-40B4-BE49-F238E27FC236}">
                <a16:creationId xmlns:a16="http://schemas.microsoft.com/office/drawing/2014/main" id="{1841834A-D863-85A3-7D56-7057116BBAD9}"/>
              </a:ext>
            </a:extLst>
          </p:cNvPr>
          <p:cNvSpPr>
            <a:spLocks noGrp="1"/>
          </p:cNvSpPr>
          <p:nvPr>
            <p:ph idx="1"/>
          </p:nvPr>
        </p:nvSpPr>
        <p:spPr>
          <a:xfrm>
            <a:off x="188686" y="1214651"/>
            <a:ext cx="11785600" cy="4817658"/>
          </a:xfrm>
        </p:spPr>
        <p:txBody>
          <a:bodyPr>
            <a:normAutofit/>
          </a:bodyPr>
          <a:lstStyle/>
          <a:p>
            <a:pPr marL="463550" indent="-463550" algn="ctr">
              <a:buNone/>
            </a:pPr>
            <a:r>
              <a:rPr lang="en-US" dirty="0"/>
              <a:t>   </a:t>
            </a:r>
            <a:endParaRPr lang="en-US" dirty="0">
              <a:solidFill>
                <a:srgbClr val="00B050"/>
              </a:solidFill>
            </a:endParaRPr>
          </a:p>
          <a:p>
            <a:pPr marL="0" indent="0">
              <a:buNone/>
            </a:pPr>
            <a:endParaRPr lang="en-US" dirty="0"/>
          </a:p>
        </p:txBody>
      </p:sp>
      <p:graphicFrame>
        <p:nvGraphicFramePr>
          <p:cNvPr id="7" name="Table 3">
            <a:extLst>
              <a:ext uri="{FF2B5EF4-FFF2-40B4-BE49-F238E27FC236}">
                <a16:creationId xmlns:a16="http://schemas.microsoft.com/office/drawing/2014/main" id="{B900669E-183B-49E0-9FE6-B75B7B722BEC}"/>
              </a:ext>
            </a:extLst>
          </p:cNvPr>
          <p:cNvGraphicFramePr>
            <a:graphicFrameLocks noGrp="1"/>
          </p:cNvGraphicFramePr>
          <p:nvPr>
            <p:extLst>
              <p:ext uri="{D42A27DB-BD31-4B8C-83A1-F6EECF244321}">
                <p14:modId xmlns:p14="http://schemas.microsoft.com/office/powerpoint/2010/main" val="4242322007"/>
              </p:ext>
            </p:extLst>
          </p:nvPr>
        </p:nvGraphicFramePr>
        <p:xfrm>
          <a:off x="729155" y="1232098"/>
          <a:ext cx="10397764" cy="5158828"/>
        </p:xfrm>
        <a:graphic>
          <a:graphicData uri="http://schemas.openxmlformats.org/drawingml/2006/table">
            <a:tbl>
              <a:tblPr firstRow="1" bandRow="1">
                <a:tableStyleId>{5C22544A-7EE6-4342-B048-85BDC9FD1C3A}</a:tableStyleId>
              </a:tblPr>
              <a:tblGrid>
                <a:gridCol w="1249139">
                  <a:extLst>
                    <a:ext uri="{9D8B030D-6E8A-4147-A177-3AD203B41FA5}">
                      <a16:colId xmlns:a16="http://schemas.microsoft.com/office/drawing/2014/main" val="3480981252"/>
                    </a:ext>
                  </a:extLst>
                </a:gridCol>
                <a:gridCol w="4729834">
                  <a:extLst>
                    <a:ext uri="{9D8B030D-6E8A-4147-A177-3AD203B41FA5}">
                      <a16:colId xmlns:a16="http://schemas.microsoft.com/office/drawing/2014/main" val="855900445"/>
                    </a:ext>
                  </a:extLst>
                </a:gridCol>
                <a:gridCol w="4418791">
                  <a:extLst>
                    <a:ext uri="{9D8B030D-6E8A-4147-A177-3AD203B41FA5}">
                      <a16:colId xmlns:a16="http://schemas.microsoft.com/office/drawing/2014/main" val="777798170"/>
                    </a:ext>
                  </a:extLst>
                </a:gridCol>
              </a:tblGrid>
              <a:tr h="463320">
                <a:tc>
                  <a:txBody>
                    <a:bodyPr/>
                    <a:lstStyle/>
                    <a:p>
                      <a:endParaRPr lang="en-US" sz="1200" dirty="0"/>
                    </a:p>
                  </a:txBody>
                  <a:tcPr/>
                </a:tc>
                <a:tc>
                  <a:txBody>
                    <a:bodyPr/>
                    <a:lstStyle/>
                    <a:p>
                      <a:r>
                        <a:rPr lang="en-US" sz="2000" dirty="0"/>
                        <a:t>NBDTIs</a:t>
                      </a:r>
                    </a:p>
                  </a:txBody>
                  <a:tcPr/>
                </a:tc>
                <a:tc>
                  <a:txBody>
                    <a:bodyPr/>
                    <a:lstStyle/>
                    <a:p>
                      <a:r>
                        <a:rPr lang="en-US" sz="2000" dirty="0"/>
                        <a:t>Cash Dealers</a:t>
                      </a:r>
                    </a:p>
                  </a:txBody>
                  <a:tcPr/>
                </a:tc>
                <a:extLst>
                  <a:ext uri="{0D108BD9-81ED-4DB2-BD59-A6C34878D82A}">
                    <a16:rowId xmlns:a16="http://schemas.microsoft.com/office/drawing/2014/main" val="328239998"/>
                  </a:ext>
                </a:extLst>
              </a:tr>
              <a:tr h="672648">
                <a:tc>
                  <a:txBody>
                    <a:bodyPr/>
                    <a:lstStyle/>
                    <a:p>
                      <a:r>
                        <a:rPr lang="en-US" sz="1400" dirty="0"/>
                        <a:t>Inherent TF Vulnerability</a:t>
                      </a:r>
                    </a:p>
                  </a:txBody>
                  <a:tcPr/>
                </a:tc>
                <a:tc>
                  <a:txBody>
                    <a:bodyPr/>
                    <a:lstStyle/>
                    <a:p>
                      <a:r>
                        <a:rPr lang="en-US" sz="1400" b="1" kern="1200" dirty="0">
                          <a:solidFill>
                            <a:schemeClr val="accent6">
                              <a:lumMod val="75000"/>
                            </a:schemeClr>
                          </a:solidFill>
                          <a:latin typeface="+mn-lt"/>
                          <a:ea typeface="+mn-ea"/>
                          <a:cs typeface="+mn-cs"/>
                        </a:rPr>
                        <a:t>Low</a:t>
                      </a:r>
                    </a:p>
                    <a:p>
                      <a:endParaRPr lang="en-US" sz="1400" kern="1200" dirty="0">
                        <a:solidFill>
                          <a:schemeClr val="dk1"/>
                        </a:solidFill>
                        <a:latin typeface="+mn-lt"/>
                        <a:ea typeface="+mn-ea"/>
                        <a:cs typeface="+mn-cs"/>
                      </a:endParaRPr>
                    </a:p>
                    <a:p>
                      <a:endParaRPr lang="en-US" sz="1400" kern="1200" dirty="0">
                        <a:solidFill>
                          <a:schemeClr val="dk1"/>
                        </a:solidFill>
                        <a:latin typeface="+mn-lt"/>
                        <a:ea typeface="+mn-ea"/>
                        <a:cs typeface="+mn-cs"/>
                      </a:endParaRPr>
                    </a:p>
                    <a:p>
                      <a:r>
                        <a:rPr lang="en-US" sz="1400" kern="1200" dirty="0">
                          <a:solidFill>
                            <a:schemeClr val="dk1"/>
                          </a:solidFill>
                          <a:latin typeface="+mn-lt"/>
                          <a:ea typeface="+mn-ea"/>
                          <a:cs typeface="+mn-cs"/>
                        </a:rPr>
                        <a:t>Reasons: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Absence of current account deposits (transactional accounts) and cross border flows.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Transfers into deposit accounts made predominantly through bank transfers.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Use of limited products.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Majority of customers were residents. </a:t>
                      </a:r>
                      <a:endParaRPr lang="en-US" sz="1400" kern="1200" dirty="0">
                        <a:solidFill>
                          <a:schemeClr val="dk1"/>
                        </a:solidFill>
                        <a:latin typeface="+mn-lt"/>
                        <a:ea typeface="+mn-ea"/>
                        <a:cs typeface="+mn-cs"/>
                      </a:endParaRPr>
                    </a:p>
                  </a:txBody>
                  <a:tcPr/>
                </a:tc>
                <a:tc>
                  <a:txBody>
                    <a:bodyPr/>
                    <a:lstStyle/>
                    <a:p>
                      <a:pPr algn="just"/>
                      <a:r>
                        <a:rPr lang="en-US" sz="1400" kern="1200" dirty="0">
                          <a:solidFill>
                            <a:schemeClr val="dk1"/>
                          </a:solidFill>
                          <a:latin typeface="+mn-lt"/>
                          <a:ea typeface="+mn-ea"/>
                          <a:cs typeface="+mn-cs"/>
                        </a:rPr>
                        <a:t>Foreign Exchange Dealers - </a:t>
                      </a:r>
                      <a:r>
                        <a:rPr lang="en-US" sz="1400" b="1" kern="1200" dirty="0">
                          <a:solidFill>
                            <a:srgbClr val="EED412"/>
                          </a:solidFill>
                          <a:latin typeface="+mn-lt"/>
                          <a:ea typeface="+mn-ea"/>
                          <a:cs typeface="+mn-cs"/>
                        </a:rPr>
                        <a:t>Medium</a:t>
                      </a:r>
                      <a:endParaRPr lang="en-US" sz="1400" kern="1200" dirty="0">
                        <a:solidFill>
                          <a:srgbClr val="EED412"/>
                        </a:solidFill>
                        <a:latin typeface="+mn-lt"/>
                        <a:ea typeface="+mn-ea"/>
                        <a:cs typeface="+mn-cs"/>
                      </a:endParaRPr>
                    </a:p>
                    <a:p>
                      <a:pPr algn="just"/>
                      <a:r>
                        <a:rPr lang="en-US" sz="1400" kern="1200" dirty="0">
                          <a:solidFill>
                            <a:schemeClr val="dk1"/>
                          </a:solidFill>
                          <a:latin typeface="+mn-lt"/>
                          <a:ea typeface="+mn-ea"/>
                          <a:cs typeface="+mn-cs"/>
                        </a:rPr>
                        <a:t>Money Changers - </a:t>
                      </a:r>
                      <a:r>
                        <a:rPr lang="en-US" sz="1400" b="1" kern="1200" dirty="0">
                          <a:solidFill>
                            <a:schemeClr val="accent6"/>
                          </a:solidFill>
                          <a:latin typeface="+mn-lt"/>
                          <a:ea typeface="+mn-ea"/>
                          <a:cs typeface="+mn-cs"/>
                        </a:rPr>
                        <a:t>Medium-Low</a:t>
                      </a:r>
                      <a:endParaRPr lang="en-US" sz="1400" kern="1200" dirty="0">
                        <a:solidFill>
                          <a:schemeClr val="accent6"/>
                        </a:solidFill>
                        <a:latin typeface="+mn-lt"/>
                        <a:ea typeface="+mn-ea"/>
                        <a:cs typeface="+mn-cs"/>
                      </a:endParaRPr>
                    </a:p>
                    <a:p>
                      <a:pPr algn="just"/>
                      <a:endParaRPr lang="en-US" sz="1400" kern="1200" dirty="0">
                        <a:solidFill>
                          <a:schemeClr val="dk1"/>
                        </a:solidFill>
                        <a:latin typeface="+mn-lt"/>
                        <a:ea typeface="+mn-ea"/>
                        <a:cs typeface="+mn-cs"/>
                      </a:endParaRPr>
                    </a:p>
                    <a:p>
                      <a:pPr algn="just"/>
                      <a:r>
                        <a:rPr lang="en-US" sz="1400" kern="1200" dirty="0">
                          <a:solidFill>
                            <a:schemeClr val="dk1"/>
                          </a:solidFill>
                          <a:latin typeface="+mn-lt"/>
                          <a:ea typeface="+mn-ea"/>
                          <a:cs typeface="+mn-cs"/>
                        </a:rPr>
                        <a:t>Reasons:</a:t>
                      </a:r>
                    </a:p>
                    <a:p>
                      <a:pPr algn="just"/>
                      <a:r>
                        <a:rPr lang="en-US" sz="1400" kern="1200" dirty="0">
                          <a:solidFill>
                            <a:schemeClr val="dk1"/>
                          </a:solidFill>
                          <a:latin typeface="+mn-lt"/>
                          <a:ea typeface="+mn-ea"/>
                          <a:cs typeface="+mn-cs"/>
                        </a:rPr>
                        <a:t>Foreign Exchange Dealers were at a higher risk of being involved in TF than Money Changers because they dealt with cross-border transactions, making them more vulnerable to TF activities.</a:t>
                      </a:r>
                    </a:p>
                  </a:txBody>
                  <a:tcPr/>
                </a:tc>
                <a:extLst>
                  <a:ext uri="{0D108BD9-81ED-4DB2-BD59-A6C34878D82A}">
                    <a16:rowId xmlns:a16="http://schemas.microsoft.com/office/drawing/2014/main" val="3740824746"/>
                  </a:ext>
                </a:extLst>
              </a:tr>
              <a:tr h="452051">
                <a:tc>
                  <a:txBody>
                    <a:bodyPr/>
                    <a:lstStyle/>
                    <a:p>
                      <a:r>
                        <a:rPr lang="en-US" sz="1400" dirty="0"/>
                        <a:t>Quality of CFT Controls</a:t>
                      </a:r>
                    </a:p>
                  </a:txBody>
                  <a:tcPr/>
                </a:tc>
                <a:tc>
                  <a:txBody>
                    <a:bodyPr/>
                    <a:lstStyle/>
                    <a:p>
                      <a:r>
                        <a:rPr lang="en-US" sz="1400" b="1" kern="1200" dirty="0">
                          <a:solidFill>
                            <a:schemeClr val="dk1"/>
                          </a:solidFill>
                          <a:latin typeface="+mn-lt"/>
                          <a:ea typeface="+mn-ea"/>
                          <a:cs typeface="+mn-cs"/>
                        </a:rPr>
                        <a:t>Strong</a:t>
                      </a:r>
                    </a:p>
                    <a:p>
                      <a:endParaRPr lang="en-US" sz="1400" kern="1200" dirty="0">
                        <a:solidFill>
                          <a:schemeClr val="dk1"/>
                        </a:solidFill>
                        <a:latin typeface="+mn-lt"/>
                        <a:ea typeface="+mn-ea"/>
                        <a:cs typeface="+mn-cs"/>
                      </a:endParaRPr>
                    </a:p>
                    <a:p>
                      <a:r>
                        <a:rPr lang="en-US" sz="1400" kern="1200" dirty="0">
                          <a:solidFill>
                            <a:schemeClr val="dk1"/>
                          </a:solidFill>
                          <a:latin typeface="+mn-lt"/>
                          <a:ea typeface="+mn-ea"/>
                          <a:cs typeface="+mn-cs"/>
                        </a:rPr>
                        <a:t>Reasons: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Robust systems for mitigating TF risks.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Adequate policies and procedures, screening, and transactions monitoring systems for monitoring and mitigating TF risks.</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Continuous training provided to staff on TF requirements.</a:t>
                      </a:r>
                      <a:endParaRPr lang="en-US" sz="1400" kern="1200" dirty="0">
                        <a:solidFill>
                          <a:schemeClr val="dk1"/>
                        </a:solidFill>
                        <a:latin typeface="+mn-lt"/>
                        <a:ea typeface="+mn-ea"/>
                        <a:cs typeface="+mn-cs"/>
                      </a:endParaRPr>
                    </a:p>
                  </a:txBody>
                  <a:tcPr/>
                </a:tc>
                <a:tc>
                  <a:txBody>
                    <a:bodyPr/>
                    <a:lstStyle/>
                    <a:p>
                      <a:r>
                        <a:rPr lang="en-US" sz="1400" b="1" kern="1200" dirty="0">
                          <a:solidFill>
                            <a:schemeClr val="dk1"/>
                          </a:solidFill>
                          <a:latin typeface="+mn-lt"/>
                          <a:ea typeface="+mn-ea"/>
                          <a:cs typeface="+mn-cs"/>
                        </a:rPr>
                        <a:t>Strong</a:t>
                      </a:r>
                    </a:p>
                    <a:p>
                      <a:endParaRPr lang="en-US" sz="1400" kern="1200" dirty="0">
                        <a:solidFill>
                          <a:schemeClr val="dk1"/>
                        </a:solidFill>
                        <a:latin typeface="+mn-lt"/>
                        <a:ea typeface="+mn-ea"/>
                        <a:cs typeface="+mn-cs"/>
                      </a:endParaRPr>
                    </a:p>
                    <a:p>
                      <a:r>
                        <a:rPr lang="en-US" sz="1400" kern="1200" dirty="0">
                          <a:solidFill>
                            <a:schemeClr val="dk1"/>
                          </a:solidFill>
                          <a:latin typeface="+mn-lt"/>
                          <a:ea typeface="+mn-ea"/>
                          <a:cs typeface="+mn-cs"/>
                        </a:rPr>
                        <a:t>Reasons:</a:t>
                      </a:r>
                    </a:p>
                    <a:p>
                      <a:pPr marL="285750" marR="0" indent="-285750" algn="just">
                        <a:lnSpc>
                          <a:spcPct val="107000"/>
                        </a:lnSpc>
                        <a:spcBef>
                          <a:spcPts val="0"/>
                        </a:spcBef>
                        <a:spcAft>
                          <a:spcPts val="800"/>
                        </a:spcAft>
                        <a:buFont typeface="Arial" panose="020B0604020202020204" pitchFamily="34" charset="0"/>
                        <a:buChar char="•"/>
                      </a:pPr>
                      <a:r>
                        <a:rPr lang="en-US" sz="1400" kern="1200" dirty="0">
                          <a:solidFill>
                            <a:schemeClr val="dk1"/>
                          </a:solidFill>
                          <a:latin typeface="+mn-lt"/>
                          <a:ea typeface="+mn-ea"/>
                          <a:cs typeface="+mn-cs"/>
                        </a:rPr>
                        <a:t>Cash Dealers have the obligation to screen all customers and transactions prior to processing same</a:t>
                      </a:r>
                      <a:r>
                        <a:rPr lang="en-GB" sz="1400" kern="1200" dirty="0">
                          <a:solidFill>
                            <a:schemeClr val="dk1"/>
                          </a:solidFill>
                          <a:latin typeface="+mn-lt"/>
                          <a:ea typeface="+mn-ea"/>
                          <a:cs typeface="+mn-cs"/>
                        </a:rPr>
                        <a:t>.</a:t>
                      </a:r>
                    </a:p>
                    <a:p>
                      <a:pPr marL="285750" marR="0" indent="-285750" algn="just">
                        <a:lnSpc>
                          <a:spcPct val="107000"/>
                        </a:lnSpc>
                        <a:spcBef>
                          <a:spcPts val="0"/>
                        </a:spcBef>
                        <a:spcAft>
                          <a:spcPts val="800"/>
                        </a:spcAft>
                        <a:buFont typeface="Arial" panose="020B0604020202020204" pitchFamily="34" charset="0"/>
                        <a:buChar char="•"/>
                      </a:pPr>
                      <a:r>
                        <a:rPr lang="en-GB" sz="1400" kern="1200" dirty="0">
                          <a:solidFill>
                            <a:schemeClr val="dk1"/>
                          </a:solidFill>
                          <a:latin typeface="+mn-lt"/>
                          <a:ea typeface="+mn-ea"/>
                          <a:cs typeface="+mn-cs"/>
                        </a:rPr>
                        <a:t>Transactions conducted by them were subject to close monitoring by BoM.</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3968767837"/>
                  </a:ext>
                </a:extLst>
              </a:tr>
            </a:tbl>
          </a:graphicData>
        </a:graphic>
      </p:graphicFrame>
    </p:spTree>
    <p:extLst>
      <p:ext uri="{BB962C8B-B14F-4D97-AF65-F5344CB8AC3E}">
        <p14:creationId xmlns:p14="http://schemas.microsoft.com/office/powerpoint/2010/main" val="2777184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A781-F766-4F3F-7BE9-879BCE901908}"/>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C6DCAF8-8FB6-DD8D-2250-5EB68B660C0C}"/>
              </a:ext>
            </a:extLst>
          </p:cNvPr>
          <p:cNvGraphicFramePr>
            <a:graphicFrameLocks noGrp="1"/>
          </p:cNvGraphicFramePr>
          <p:nvPr>
            <p:ph idx="1"/>
          </p:nvPr>
        </p:nvGraphicFramePr>
        <p:xfrm>
          <a:off x="622300" y="1414464"/>
          <a:ext cx="10721975" cy="228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C3E4482-7FDF-B785-870D-991106CE8451}"/>
              </a:ext>
            </a:extLst>
          </p:cNvPr>
          <p:cNvSpPr txBox="1">
            <a:spLocks/>
          </p:cNvSpPr>
          <p:nvPr/>
        </p:nvSpPr>
        <p:spPr>
          <a:xfrm>
            <a:off x="1" y="-8368"/>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dirty="0"/>
              <a:t>TF RISK ASSOCIATED WITH THE BANKING </a:t>
            </a:r>
            <a:r>
              <a:rPr lang="en-US" sz="3200" dirty="0"/>
              <a:t>OFI</a:t>
            </a:r>
            <a:r>
              <a:rPr lang="en-GB" sz="3200" dirty="0"/>
              <a:t> SECTOR </a:t>
            </a:r>
          </a:p>
        </p:txBody>
      </p:sp>
      <p:graphicFrame>
        <p:nvGraphicFramePr>
          <p:cNvPr id="7" name="Content Placeholder 1">
            <a:extLst>
              <a:ext uri="{FF2B5EF4-FFF2-40B4-BE49-F238E27FC236}">
                <a16:creationId xmlns:a16="http://schemas.microsoft.com/office/drawing/2014/main" id="{30FE6BFA-9C52-4AAE-ABCA-B39121A01A13}"/>
              </a:ext>
            </a:extLst>
          </p:cNvPr>
          <p:cNvGraphicFramePr>
            <a:graphicFrameLocks/>
          </p:cNvGraphicFramePr>
          <p:nvPr>
            <p:extLst>
              <p:ext uri="{D42A27DB-BD31-4B8C-83A1-F6EECF244321}">
                <p14:modId xmlns:p14="http://schemas.microsoft.com/office/powerpoint/2010/main" val="1981357275"/>
              </p:ext>
            </p:extLst>
          </p:nvPr>
        </p:nvGraphicFramePr>
        <p:xfrm>
          <a:off x="475174" y="1971482"/>
          <a:ext cx="10721975" cy="1790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9E296BCE-D94A-45CC-A7DE-67883EB08D61}"/>
              </a:ext>
            </a:extLst>
          </p:cNvPr>
          <p:cNvSpPr txBox="1"/>
          <p:nvPr/>
        </p:nvSpPr>
        <p:spPr>
          <a:xfrm>
            <a:off x="4206216" y="1443530"/>
            <a:ext cx="3259889" cy="461665"/>
          </a:xfrm>
          <a:prstGeom prst="rect">
            <a:avLst/>
          </a:prstGeom>
          <a:noFill/>
        </p:spPr>
        <p:txBody>
          <a:bodyPr wrap="square" rtlCol="0">
            <a:spAutoFit/>
          </a:bodyPr>
          <a:lstStyle/>
          <a:p>
            <a:pPr algn="ctr"/>
            <a:r>
              <a:rPr lang="en-US" sz="2400" b="1" dirty="0"/>
              <a:t>NBDTIs</a:t>
            </a:r>
          </a:p>
        </p:txBody>
      </p:sp>
      <p:graphicFrame>
        <p:nvGraphicFramePr>
          <p:cNvPr id="9" name="Content Placeholder 1">
            <a:extLst>
              <a:ext uri="{FF2B5EF4-FFF2-40B4-BE49-F238E27FC236}">
                <a16:creationId xmlns:a16="http://schemas.microsoft.com/office/drawing/2014/main" id="{3FC60FCB-1CFD-4696-894F-7B2B7E1872B5}"/>
              </a:ext>
            </a:extLst>
          </p:cNvPr>
          <p:cNvGraphicFramePr>
            <a:graphicFrameLocks/>
          </p:cNvGraphicFramePr>
          <p:nvPr>
            <p:extLst>
              <p:ext uri="{D42A27DB-BD31-4B8C-83A1-F6EECF244321}">
                <p14:modId xmlns:p14="http://schemas.microsoft.com/office/powerpoint/2010/main" val="3766129715"/>
              </p:ext>
            </p:extLst>
          </p:nvPr>
        </p:nvGraphicFramePr>
        <p:xfrm>
          <a:off x="484447" y="4548479"/>
          <a:ext cx="10721975" cy="17901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TextBox 9">
            <a:extLst>
              <a:ext uri="{FF2B5EF4-FFF2-40B4-BE49-F238E27FC236}">
                <a16:creationId xmlns:a16="http://schemas.microsoft.com/office/drawing/2014/main" id="{037DB5B4-D421-4975-BC97-66598D65BA66}"/>
              </a:ext>
            </a:extLst>
          </p:cNvPr>
          <p:cNvSpPr txBox="1"/>
          <p:nvPr/>
        </p:nvSpPr>
        <p:spPr>
          <a:xfrm>
            <a:off x="4353342" y="4080652"/>
            <a:ext cx="3259889" cy="461665"/>
          </a:xfrm>
          <a:prstGeom prst="rect">
            <a:avLst/>
          </a:prstGeom>
          <a:noFill/>
        </p:spPr>
        <p:txBody>
          <a:bodyPr wrap="square" rtlCol="0">
            <a:spAutoFit/>
          </a:bodyPr>
          <a:lstStyle/>
          <a:p>
            <a:pPr algn="ctr"/>
            <a:r>
              <a:rPr lang="en-US" sz="2400" b="1" dirty="0"/>
              <a:t>Cash Dealers</a:t>
            </a:r>
          </a:p>
        </p:txBody>
      </p:sp>
    </p:spTree>
    <p:extLst>
      <p:ext uri="{BB962C8B-B14F-4D97-AF65-F5344CB8AC3E}">
        <p14:creationId xmlns:p14="http://schemas.microsoft.com/office/powerpoint/2010/main" val="540378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902E-9F1D-7E8B-E4D0-B6CCE74B3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63E46-44B2-EB14-7044-5C16829E4071}"/>
              </a:ext>
            </a:extLst>
          </p:cNvPr>
          <p:cNvSpPr>
            <a:spLocks noGrp="1"/>
          </p:cNvSpPr>
          <p:nvPr>
            <p:ph type="title"/>
          </p:nvPr>
        </p:nvSpPr>
        <p:spPr>
          <a:xfrm>
            <a:off x="0" y="21898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PAYMENT SERVICE PROVIDERS MONEY LAUNDERING RISKS</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3079620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1143"/>
          </a:xfrm>
          <a:solidFill>
            <a:schemeClr val="accent5">
              <a:lumMod val="50000"/>
            </a:schemeClr>
          </a:solidFill>
        </p:spPr>
        <p:txBody>
          <a:bodyPr vert="horz" lIns="91440" tIns="45720" rIns="91440" bIns="45720" rtlCol="0" anchor="ctr">
            <a:noAutofit/>
          </a:bodyPr>
          <a:lstStyle/>
          <a:p>
            <a:pPr algn="ctr">
              <a:lnSpc>
                <a:spcPct val="100000"/>
              </a:lnSpc>
            </a:pPr>
            <a:r>
              <a:rPr lang="en-US" sz="2600" b="1" dirty="0">
                <a:solidFill>
                  <a:schemeClr val="bg1"/>
                </a:solidFill>
                <a:latin typeface="Bell MT" panose="02020503060305020303" pitchFamily="18" charset="0"/>
              </a:rPr>
              <a:t>OVERVIEW OF THE PSPs UNDER THE SUPERVISION OF THE BOM</a:t>
            </a:r>
            <a:endParaRPr lang="en-US" sz="3200" b="1" dirty="0">
              <a:solidFill>
                <a:schemeClr val="bg1"/>
              </a:solidFill>
              <a:latin typeface="Bell MT" panose="02020503060305020303" pitchFamily="18" charset="0"/>
            </a:endParaRPr>
          </a:p>
        </p:txBody>
      </p:sp>
      <p:sp>
        <p:nvSpPr>
          <p:cNvPr id="3" name="Rectangle 2">
            <a:extLst>
              <a:ext uri="{FF2B5EF4-FFF2-40B4-BE49-F238E27FC236}">
                <a16:creationId xmlns:a16="http://schemas.microsoft.com/office/drawing/2014/main" id="{002E209F-FE7E-4AA8-A33A-62379C5CC4A8}"/>
              </a:ext>
            </a:extLst>
          </p:cNvPr>
          <p:cNvSpPr/>
          <p:nvPr/>
        </p:nvSpPr>
        <p:spPr>
          <a:xfrm>
            <a:off x="641023" y="1325775"/>
            <a:ext cx="11180189" cy="388080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GB" sz="2100" dirty="0">
                <a:ea typeface="Calibri" panose="020F0502020204030204" pitchFamily="34" charset="0"/>
                <a:cs typeface="Calibri Light" panose="020F0302020204030204" pitchFamily="34" charset="0"/>
              </a:rPr>
              <a:t>Payment Service Providers (PSPs) </a:t>
            </a:r>
            <a:r>
              <a:rPr lang="aa-ET" sz="2100" dirty="0">
                <a:ea typeface="Calibri" panose="020F0502020204030204" pitchFamily="34" charset="0"/>
                <a:cs typeface="Calibri Light" panose="020F0302020204030204" pitchFamily="34" charset="0"/>
              </a:rPr>
              <a:t>are entities which provide payment services, other than entities licensed by the FSC to conduct payment intermediary services exclusively outside Mauritius</a:t>
            </a:r>
            <a:endParaRPr lang="en-GB" sz="2100" dirty="0">
              <a:ea typeface="Calibri" panose="020F0502020204030204" pitchFamily="34" charset="0"/>
              <a:cs typeface="Calibri Light" panose="020F03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aa-ET" sz="2100" dirty="0">
              <a:ea typeface="Calibri" panose="020F0502020204030204" pitchFamily="34" charset="0"/>
              <a:cs typeface="Calibri Light" panose="020F03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GB" sz="2100" dirty="0">
                <a:ea typeface="Calibri" panose="020F0502020204030204" pitchFamily="34" charset="0"/>
                <a:cs typeface="Calibri Light" panose="020F0302020204030204" pitchFamily="34" charset="0"/>
              </a:rPr>
              <a:t>Three PSPs licensed by the Bank of Mauritius (in 2021 and 2022) at end June 2024, to offer </a:t>
            </a:r>
            <a:r>
              <a:rPr lang="aa-ET" sz="2100" dirty="0">
                <a:ea typeface="Calibri" panose="020F0502020204030204" pitchFamily="34" charset="0"/>
                <a:cs typeface="Calibri Light" panose="020F0302020204030204" pitchFamily="34" charset="0"/>
              </a:rPr>
              <a:t>mobile payment services, card services and e-money services</a:t>
            </a:r>
            <a:endParaRPr lang="en-GB" sz="2100" dirty="0">
              <a:ea typeface="Calibri" panose="020F0502020204030204" pitchFamily="34" charset="0"/>
              <a:cs typeface="Calibri Light" panose="020F03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aa-ET" sz="2100" dirty="0">
              <a:ea typeface="Calibri" panose="020F0502020204030204" pitchFamily="34" charset="0"/>
              <a:cs typeface="Calibri Light" panose="020F03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GB" sz="2100" dirty="0">
                <a:ea typeface="Calibri" panose="020F0502020204030204" pitchFamily="34" charset="0"/>
                <a:cs typeface="Calibri Light" panose="020F0302020204030204" pitchFamily="34" charset="0"/>
              </a:rPr>
              <a:t>Only one PSP allowed over-the-counter cash transactions, but stopped cash transactions in last quarter of 2024</a:t>
            </a:r>
          </a:p>
          <a:p>
            <a:pPr marR="0" lvl="0">
              <a:lnSpc>
                <a:spcPct val="107000"/>
              </a:lnSpc>
              <a:spcBef>
                <a:spcPts val="0"/>
              </a:spcBef>
              <a:spcAft>
                <a:spcPts val="0"/>
              </a:spcAft>
            </a:pPr>
            <a:r>
              <a:rPr lang="en-GB" sz="2100" dirty="0">
                <a:ea typeface="Calibri" panose="020F0502020204030204" pitchFamily="34" charset="0"/>
                <a:cs typeface="Calibri Light" panose="020F0302020204030204" pitchFamily="34" charset="0"/>
              </a:rPr>
              <a:t>  </a:t>
            </a:r>
            <a:endParaRPr lang="aa-ET" sz="2100" dirty="0">
              <a:ea typeface="Calibri" panose="020F0502020204030204" pitchFamily="34" charset="0"/>
              <a:cs typeface="Calibri Light" panose="020F03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GB" sz="2100" dirty="0">
                <a:ea typeface="Calibri" panose="020F0502020204030204" pitchFamily="34" charset="0"/>
                <a:cs typeface="Calibri Light" panose="020F0302020204030204" pitchFamily="34" charset="0"/>
              </a:rPr>
              <a:t>Total sector assets (USD 605 million) represented 1 % of total banking sector assets as of June 2024 (low side)</a:t>
            </a:r>
            <a:endParaRPr lang="aa-ET" sz="2100" dirty="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7583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cs typeface="Times New Roman" panose="02020603050405020304" pitchFamily="18" charset="0"/>
              </a:rPr>
              <a:t>FRAUD</a:t>
            </a:r>
          </a:p>
        </p:txBody>
      </p:sp>
      <p:sp>
        <p:nvSpPr>
          <p:cNvPr id="3" name="TextBox 2">
            <a:extLst>
              <a:ext uri="{FF2B5EF4-FFF2-40B4-BE49-F238E27FC236}">
                <a16:creationId xmlns:a16="http://schemas.microsoft.com/office/drawing/2014/main" id="{E2ADF632-A51C-EDFC-452D-A333EE39BD1E}"/>
              </a:ext>
            </a:extLst>
          </p:cNvPr>
          <p:cNvSpPr txBox="1"/>
          <p:nvPr/>
        </p:nvSpPr>
        <p:spPr>
          <a:xfrm>
            <a:off x="386976" y="1442251"/>
            <a:ext cx="11459882" cy="57971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Fraud cases reported for the period under review was 3259</a:t>
            </a:r>
          </a:p>
          <a:p>
            <a:pPr marL="285750" indent="-285750">
              <a:lnSpc>
                <a:spcPct val="150000"/>
              </a:lnSpc>
              <a:buFont typeface="Arial" panose="020B0604020202020204" pitchFamily="34" charset="0"/>
              <a:buChar char="•"/>
            </a:pPr>
            <a:r>
              <a:rPr lang="en-US" sz="2100" dirty="0"/>
              <a:t>Total amount of money defrauded through various schemes amounted to USD 57,365,749.44</a:t>
            </a:r>
          </a:p>
          <a:p>
            <a:pPr marL="285750" indent="-285750">
              <a:lnSpc>
                <a:spcPct val="150000"/>
              </a:lnSpc>
              <a:buFont typeface="Arial" panose="020B0604020202020204" pitchFamily="34" charset="0"/>
              <a:buChar char="•"/>
            </a:pPr>
            <a:r>
              <a:rPr lang="en-US" sz="2100" dirty="0"/>
              <a:t>Embezzlement, forgery, and electronic fraud generated the most proceeds</a:t>
            </a:r>
          </a:p>
          <a:p>
            <a:pPr marL="285750" indent="-285750">
              <a:lnSpc>
                <a:spcPct val="150000"/>
              </a:lnSpc>
              <a:buFont typeface="Arial" panose="020B0604020202020204" pitchFamily="34" charset="0"/>
              <a:buChar char="•"/>
            </a:pPr>
            <a:endParaRPr lang="en-US" sz="2100" dirty="0"/>
          </a:p>
          <a:p>
            <a:pPr>
              <a:lnSpc>
                <a:spcPct val="150000"/>
              </a:lnSpc>
            </a:pPr>
            <a:r>
              <a:rPr lang="en-US" sz="2100" u="sng" dirty="0"/>
              <a:t>ML Investigations</a:t>
            </a:r>
          </a:p>
          <a:p>
            <a:pPr marL="285750" indent="-285750">
              <a:lnSpc>
                <a:spcPct val="150000"/>
              </a:lnSpc>
              <a:buFont typeface="Arial" panose="020B0604020202020204" pitchFamily="34" charset="0"/>
              <a:buChar char="•"/>
            </a:pPr>
            <a:r>
              <a:rPr lang="en-US" sz="2100" dirty="0"/>
              <a:t>Out of 3259 fraud case , 230 ML investigations were conducted</a:t>
            </a:r>
          </a:p>
          <a:p>
            <a:pPr marL="285750" indent="-285750">
              <a:lnSpc>
                <a:spcPct val="150000"/>
              </a:lnSpc>
              <a:buFont typeface="Arial" panose="020B0604020202020204" pitchFamily="34" charset="0"/>
              <a:buChar char="•"/>
            </a:pPr>
            <a:r>
              <a:rPr lang="en-US" sz="2100" dirty="0"/>
              <a:t>Prosecution and conviction stood at 71 and 22</a:t>
            </a:r>
          </a:p>
          <a:p>
            <a:pPr marL="285750" indent="-285750">
              <a:lnSpc>
                <a:spcPct val="150000"/>
              </a:lnSpc>
              <a:buFont typeface="Arial" panose="020B0604020202020204" pitchFamily="34" charset="0"/>
              <a:buChar char="•"/>
            </a:pPr>
            <a:endParaRPr lang="en-US" sz="2100" dirty="0"/>
          </a:p>
          <a:p>
            <a:pPr marL="285750" indent="-285750">
              <a:lnSpc>
                <a:spcPct val="150000"/>
              </a:lnSpc>
              <a:buFont typeface="Arial" panose="020B0604020202020204" pitchFamily="34" charset="0"/>
              <a:buChar char="•"/>
            </a:pPr>
            <a:r>
              <a:rPr lang="en-US" sz="2100" dirty="0"/>
              <a:t>Electronic fraud such bogus investment schemes and crypto scams emerged as the highest threats in terms of occurrence, the amount of money involved</a:t>
            </a:r>
          </a:p>
          <a:p>
            <a:pPr>
              <a:lnSpc>
                <a:spcPct val="150000"/>
              </a:lnSpc>
            </a:pPr>
            <a:r>
              <a:rPr lang="en-US" sz="2100" dirty="0"/>
              <a:t>	- a total of USD 11,552,274 was defrauded</a:t>
            </a:r>
          </a:p>
          <a:p>
            <a:pPr>
              <a:lnSpc>
                <a:spcPct val="150000"/>
              </a:lnSpc>
            </a:pPr>
            <a:endParaRPr lang="en-GB" dirty="0"/>
          </a:p>
        </p:txBody>
      </p:sp>
    </p:spTree>
    <p:extLst>
      <p:ext uri="{BB962C8B-B14F-4D97-AF65-F5344CB8AC3E}">
        <p14:creationId xmlns:p14="http://schemas.microsoft.com/office/powerpoint/2010/main" val="2653574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ML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p:cNvSpPr>
            <a:spLocks noGrp="1"/>
          </p:cNvSpPr>
          <p:nvPr>
            <p:ph idx="1"/>
          </p:nvPr>
        </p:nvSpPr>
        <p:spPr>
          <a:xfrm>
            <a:off x="165369" y="902369"/>
            <a:ext cx="11702375"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630238" indent="0" algn="just">
              <a:buNone/>
            </a:pPr>
            <a:endParaRPr lang="en-US" sz="3200" b="1" dirty="0">
              <a:latin typeface="Calibri Light" panose="020F0302020204030204" pitchFamily="34" charset="0"/>
              <a:cs typeface="Calibri Light" panose="020F0302020204030204" pitchFamily="34" charset="0"/>
            </a:endParaRPr>
          </a:p>
          <a:p>
            <a:pPr marL="630238" indent="0" algn="just">
              <a:buNone/>
            </a:pPr>
            <a:r>
              <a:rPr lang="en-US" sz="2100" b="1" i="1" dirty="0">
                <a:cs typeface="Calibri Light" panose="020F0302020204030204" pitchFamily="34" charset="0"/>
              </a:rPr>
              <a:t>Factors for rating of ML Threat for the period under review:</a:t>
            </a:r>
          </a:p>
          <a:p>
            <a:pPr marL="454025" indent="0">
              <a:buNone/>
            </a:pPr>
            <a:endParaRPr lang="en-GB" sz="2100" dirty="0"/>
          </a:p>
          <a:p>
            <a:pPr lvl="2"/>
            <a:r>
              <a:rPr lang="en-US" sz="2100" dirty="0"/>
              <a:t>No STRs reported by PSPs</a:t>
            </a:r>
          </a:p>
          <a:p>
            <a:endParaRPr lang="en-US" sz="2100" dirty="0"/>
          </a:p>
          <a:p>
            <a:pPr lvl="2"/>
            <a:r>
              <a:rPr lang="en-GB" sz="2100" dirty="0"/>
              <a:t>PSPs have not been subject to any ML investigations</a:t>
            </a:r>
          </a:p>
          <a:p>
            <a:endParaRPr lang="en-GB" sz="2100" dirty="0"/>
          </a:p>
          <a:p>
            <a:pPr lvl="2"/>
            <a:r>
              <a:rPr lang="en-GB" sz="2100" dirty="0"/>
              <a:t>ML threat rating for this sector is therefore assessed as ‘</a:t>
            </a:r>
            <a:r>
              <a:rPr lang="en-GB" sz="2100" b="1" dirty="0">
                <a:solidFill>
                  <a:schemeClr val="accent6">
                    <a:lumMod val="75000"/>
                  </a:schemeClr>
                </a:solidFill>
              </a:rPr>
              <a:t>Low</a:t>
            </a:r>
            <a:r>
              <a:rPr lang="en-GB" sz="2100" dirty="0"/>
              <a:t>’.</a:t>
            </a:r>
            <a:endParaRPr lang="aa-ET" sz="2100" dirty="0"/>
          </a:p>
          <a:p>
            <a:endParaRPr lang="aa-ET" sz="4400" dirty="0">
              <a:latin typeface="+mj-lt"/>
            </a:endParaRPr>
          </a:p>
          <a:p>
            <a:pPr marL="0" indent="0">
              <a:buNone/>
            </a:pPr>
            <a:endParaRPr lang="en-US" sz="2400" dirty="0"/>
          </a:p>
        </p:txBody>
      </p:sp>
    </p:spTree>
    <p:extLst>
      <p:ext uri="{BB962C8B-B14F-4D97-AF65-F5344CB8AC3E}">
        <p14:creationId xmlns:p14="http://schemas.microsoft.com/office/powerpoint/2010/main" val="2760478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B473-ACEB-901D-268B-58A272E30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28E9C-D4DD-2A70-EFF1-65981B546C4A}"/>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ML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ADA93628-A3B8-A06D-A1DD-E59768F681FC}"/>
              </a:ext>
            </a:extLst>
          </p:cNvPr>
          <p:cNvSpPr>
            <a:spLocks noGrp="1"/>
          </p:cNvSpPr>
          <p:nvPr>
            <p:ph idx="1"/>
          </p:nvPr>
        </p:nvSpPr>
        <p:spPr>
          <a:xfrm>
            <a:off x="717885" y="902368"/>
            <a:ext cx="11273009" cy="6082893"/>
          </a:xfrm>
          <a:ln>
            <a:noFill/>
          </a:ln>
        </p:spPr>
        <p:style>
          <a:lnRef idx="2">
            <a:schemeClr val="accent6"/>
          </a:lnRef>
          <a:fillRef idx="1">
            <a:schemeClr val="lt1"/>
          </a:fillRef>
          <a:effectRef idx="0">
            <a:schemeClr val="accent6"/>
          </a:effectRef>
          <a:fontRef idx="minor">
            <a:schemeClr val="dk1"/>
          </a:fontRef>
        </p:style>
        <p:txBody>
          <a:bodyPr>
            <a:normAutofit/>
          </a:bodyPr>
          <a:lstStyle/>
          <a:p>
            <a:pPr marL="625475" indent="-171450"/>
            <a:endParaRPr lang="en-GB" sz="900" dirty="0"/>
          </a:p>
          <a:p>
            <a:pPr marL="0" indent="0">
              <a:buNone/>
            </a:pPr>
            <a:r>
              <a:rPr lang="en-US" sz="2100" u="sng" dirty="0"/>
              <a:t>ML Vulnerability assessed as </a:t>
            </a:r>
            <a:r>
              <a:rPr lang="en-US" sz="2100" b="1" u="sng" dirty="0">
                <a:solidFill>
                  <a:schemeClr val="accent6">
                    <a:lumMod val="75000"/>
                  </a:schemeClr>
                </a:solidFill>
              </a:rPr>
              <a:t>Low </a:t>
            </a:r>
            <a:r>
              <a:rPr lang="en-US" sz="2100" u="sng" dirty="0"/>
              <a:t>based on:</a:t>
            </a:r>
          </a:p>
          <a:p>
            <a:pPr>
              <a:lnSpc>
                <a:spcPct val="100000"/>
              </a:lnSpc>
              <a:buFont typeface="Wingdings" panose="05000000000000000000" pitchFamily="2" charset="2"/>
              <a:buChar char="Ø"/>
            </a:pPr>
            <a:r>
              <a:rPr lang="en-US" sz="2100" dirty="0"/>
              <a:t>Size of PSP sector </a:t>
            </a:r>
            <a:r>
              <a:rPr lang="en-US" sz="2100" i="1" dirty="0"/>
              <a:t>(only 1% of Banking sector whose ML risk rating is medium high)</a:t>
            </a:r>
          </a:p>
          <a:p>
            <a:pPr>
              <a:lnSpc>
                <a:spcPct val="100000"/>
              </a:lnSpc>
              <a:buFont typeface="Wingdings" panose="05000000000000000000" pitchFamily="2" charset="2"/>
              <a:buChar char="Ø"/>
            </a:pPr>
            <a:r>
              <a:rPr lang="en-US" sz="2100" dirty="0"/>
              <a:t>Size of Transactions </a:t>
            </a:r>
            <a:r>
              <a:rPr lang="en-US" sz="2100" i="1" dirty="0"/>
              <a:t>(small when compared to Banking sector)</a:t>
            </a:r>
          </a:p>
          <a:p>
            <a:pPr>
              <a:lnSpc>
                <a:spcPct val="100000"/>
              </a:lnSpc>
              <a:buFont typeface="Wingdings" panose="05000000000000000000" pitchFamily="2" charset="2"/>
              <a:buChar char="Ø"/>
            </a:pPr>
            <a:r>
              <a:rPr lang="en-US" sz="2100" dirty="0"/>
              <a:t>Only one PSP deals in cards </a:t>
            </a:r>
            <a:r>
              <a:rPr lang="en-US" sz="2100" i="1" dirty="0"/>
              <a:t>(includes cross-border transactions)</a:t>
            </a:r>
          </a:p>
          <a:p>
            <a:pPr>
              <a:lnSpc>
                <a:spcPct val="100000"/>
              </a:lnSpc>
              <a:buFont typeface="Wingdings" panose="05000000000000000000" pitchFamily="2" charset="2"/>
              <a:buChar char="Ø"/>
            </a:pPr>
            <a:r>
              <a:rPr lang="en-US" sz="2100" dirty="0"/>
              <a:t>The other two PSPs deal in domestic transactions only</a:t>
            </a:r>
          </a:p>
          <a:p>
            <a:pPr>
              <a:lnSpc>
                <a:spcPct val="100000"/>
              </a:lnSpc>
              <a:buFont typeface="Wingdings" panose="05000000000000000000" pitchFamily="2" charset="2"/>
              <a:buChar char="Ø"/>
            </a:pPr>
            <a:r>
              <a:rPr lang="en-US" sz="2100" dirty="0"/>
              <a:t>Generally low thresholds on transactions </a:t>
            </a:r>
            <a:r>
              <a:rPr lang="en-US" sz="2100" i="1" dirty="0"/>
              <a:t>(in line with customer profile)</a:t>
            </a:r>
          </a:p>
          <a:p>
            <a:pPr>
              <a:lnSpc>
                <a:spcPct val="100000"/>
              </a:lnSpc>
              <a:buFont typeface="Wingdings" panose="05000000000000000000" pitchFamily="2" charset="2"/>
              <a:buChar char="Ø"/>
            </a:pPr>
            <a:r>
              <a:rPr lang="en-US" sz="2100" dirty="0"/>
              <a:t>Customer base mostly individuals </a:t>
            </a:r>
            <a:r>
              <a:rPr lang="en-US" sz="2100" i="1" dirty="0"/>
              <a:t>(mitigates customer risk)</a:t>
            </a:r>
          </a:p>
          <a:p>
            <a:pPr>
              <a:lnSpc>
                <a:spcPct val="100000"/>
              </a:lnSpc>
              <a:buFont typeface="Wingdings" panose="05000000000000000000" pitchFamily="2" charset="2"/>
              <a:buChar char="Ø"/>
            </a:pPr>
            <a:r>
              <a:rPr lang="en-US" sz="2100" dirty="0"/>
              <a:t>PSP sector no longer has any cash activity</a:t>
            </a:r>
          </a:p>
        </p:txBody>
      </p:sp>
    </p:spTree>
    <p:extLst>
      <p:ext uri="{BB962C8B-B14F-4D97-AF65-F5344CB8AC3E}">
        <p14:creationId xmlns:p14="http://schemas.microsoft.com/office/powerpoint/2010/main" val="1169735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7740"/>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  &amp; RESIDUAL ML VULNERABILITY</a:t>
            </a:r>
            <a:endParaRPr lang="en-GB" sz="3200" b="1" dirty="0">
              <a:solidFill>
                <a:schemeClr val="bg1"/>
              </a:solidFill>
              <a:latin typeface="Bell MT" panose="02020503060305020303" pitchFamily="18" charset="0"/>
            </a:endParaRPr>
          </a:p>
        </p:txBody>
      </p:sp>
      <p:sp>
        <p:nvSpPr>
          <p:cNvPr id="3" name="Content Placeholder 2"/>
          <p:cNvSpPr>
            <a:spLocks noGrp="1"/>
          </p:cNvSpPr>
          <p:nvPr>
            <p:ph idx="1"/>
          </p:nvPr>
        </p:nvSpPr>
        <p:spPr>
          <a:xfrm>
            <a:off x="261640" y="1387260"/>
            <a:ext cx="11219160" cy="5305927"/>
          </a:xfrm>
        </p:spPr>
        <p:txBody>
          <a:bodyPr>
            <a:normAutofit/>
          </a:bodyPr>
          <a:lstStyle/>
          <a:p>
            <a:pPr marL="627063" indent="0">
              <a:buNone/>
            </a:pPr>
            <a:r>
              <a:rPr lang="en-GB" sz="2100" b="1" u="sng" dirty="0"/>
              <a:t>AML CONTROLS </a:t>
            </a:r>
          </a:p>
          <a:p>
            <a:pPr marL="1084263" indent="-457200"/>
            <a:r>
              <a:rPr lang="en-GB" sz="2100" dirty="0"/>
              <a:t>Compliance with legal AML requirements </a:t>
            </a:r>
            <a:r>
              <a:rPr lang="en-GB" sz="2100" i="1" dirty="0"/>
              <a:t>(AML Procedures, Compliance Officer, MLRO, Training Programme) </a:t>
            </a:r>
          </a:p>
          <a:p>
            <a:pPr marL="1084263" indent="-457200"/>
            <a:r>
              <a:rPr lang="en-GB" sz="2100" dirty="0"/>
              <a:t>AML compliance reviews &amp; AML audits</a:t>
            </a:r>
          </a:p>
          <a:p>
            <a:pPr marL="1084263" lvl="0" indent="-457200"/>
            <a:r>
              <a:rPr lang="en-GB" sz="2100" dirty="0">
                <a:solidFill>
                  <a:prstClr val="black"/>
                </a:solidFill>
              </a:rPr>
              <a:t>AML oversight by board of directors</a:t>
            </a:r>
            <a:endParaRPr lang="en-GB" sz="2100" dirty="0"/>
          </a:p>
          <a:p>
            <a:pPr marL="1084263" indent="-457200"/>
            <a:r>
              <a:rPr lang="en-GB" sz="2100" dirty="0"/>
              <a:t>Audits include AML reviews </a:t>
            </a:r>
          </a:p>
          <a:p>
            <a:pPr marL="1084263" indent="-457200"/>
            <a:r>
              <a:rPr lang="en-GB" sz="2100" dirty="0"/>
              <a:t>Suspicious Transaction Monitoring and Reporting procedures</a:t>
            </a:r>
          </a:p>
          <a:p>
            <a:pPr marL="1084263" indent="-457200"/>
            <a:r>
              <a:rPr lang="en-GB" sz="2100" dirty="0"/>
              <a:t>Fit &amp; Proper Person Test to directors &amp; senior officers</a:t>
            </a:r>
          </a:p>
          <a:p>
            <a:pPr marL="627063" indent="0">
              <a:buNone/>
            </a:pPr>
            <a:r>
              <a:rPr lang="en-GB" sz="2100" b="1" u="sng" dirty="0"/>
              <a:t>Residual ML vulnerability is </a:t>
            </a:r>
            <a:r>
              <a:rPr lang="en-GB" sz="2100" b="1" u="sng" dirty="0">
                <a:solidFill>
                  <a:schemeClr val="accent6">
                    <a:lumMod val="75000"/>
                  </a:schemeClr>
                </a:solidFill>
              </a:rPr>
              <a:t>Low.</a:t>
            </a:r>
          </a:p>
        </p:txBody>
      </p:sp>
    </p:spTree>
    <p:extLst>
      <p:ext uri="{BB962C8B-B14F-4D97-AF65-F5344CB8AC3E}">
        <p14:creationId xmlns:p14="http://schemas.microsoft.com/office/powerpoint/2010/main" val="1884970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0389"/>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ML</a:t>
            </a:r>
            <a:r>
              <a:rPr lang="en-GB" sz="3200" dirty="0"/>
              <a:t> RISK ASSOCIATED WITH PSPs </a:t>
            </a:r>
          </a:p>
        </p:txBody>
      </p:sp>
      <p:sp>
        <p:nvSpPr>
          <p:cNvPr id="3" name="Content Placeholder 2">
            <a:extLst>
              <a:ext uri="{FF2B5EF4-FFF2-40B4-BE49-F238E27FC236}">
                <a16:creationId xmlns:a16="http://schemas.microsoft.com/office/drawing/2014/main" id="{E05E7596-A99B-4F21-8E6E-70406B3A5586}"/>
              </a:ext>
            </a:extLst>
          </p:cNvPr>
          <p:cNvSpPr>
            <a:spLocks noGrp="1"/>
          </p:cNvSpPr>
          <p:nvPr>
            <p:ph idx="1"/>
          </p:nvPr>
        </p:nvSpPr>
        <p:spPr/>
        <p:txBody>
          <a:bodyPr>
            <a:normAutofit/>
          </a:bodyPr>
          <a:lstStyle/>
          <a:p>
            <a:pPr marL="0" indent="0" algn="ctr">
              <a:buNone/>
            </a:pPr>
            <a:endParaRPr lang="en-GB" sz="2100" dirty="0"/>
          </a:p>
        </p:txBody>
      </p:sp>
      <p:graphicFrame>
        <p:nvGraphicFramePr>
          <p:cNvPr id="7" name="Content Placeholder 1">
            <a:extLst>
              <a:ext uri="{FF2B5EF4-FFF2-40B4-BE49-F238E27FC236}">
                <a16:creationId xmlns:a16="http://schemas.microsoft.com/office/drawing/2014/main" id="{7F2855B9-869F-4F96-9BE1-0B8C09F5DC0C}"/>
              </a:ext>
            </a:extLst>
          </p:cNvPr>
          <p:cNvGraphicFramePr>
            <a:graphicFrameLocks/>
          </p:cNvGraphicFramePr>
          <p:nvPr>
            <p:extLst>
              <p:ext uri="{D42A27DB-BD31-4B8C-83A1-F6EECF244321}">
                <p14:modId xmlns:p14="http://schemas.microsoft.com/office/powerpoint/2010/main" val="2052274291"/>
              </p:ext>
            </p:extLst>
          </p:nvPr>
        </p:nvGraphicFramePr>
        <p:xfrm>
          <a:off x="622300" y="1688735"/>
          <a:ext cx="11017250" cy="503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E9BDB40-69E8-4C88-8894-49C40D2FEEE0}"/>
              </a:ext>
            </a:extLst>
          </p:cNvPr>
          <p:cNvSpPr txBox="1"/>
          <p:nvPr/>
        </p:nvSpPr>
        <p:spPr>
          <a:xfrm>
            <a:off x="3911362" y="5388029"/>
            <a:ext cx="4671186" cy="687881"/>
          </a:xfrm>
          <a:prstGeom prst="rect">
            <a:avLst/>
          </a:prstGeom>
          <a:noFill/>
        </p:spPr>
        <p:txBody>
          <a:bodyPr wrap="square">
            <a:sp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Residual</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ML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Vulnerability = </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Inherent Vulnerabilities + AML Controls</a:t>
            </a: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671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EE7B-7452-382B-9D5E-F8583C47E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5D65E-7E73-580F-D21E-73F4C49252CF}"/>
              </a:ext>
            </a:extLst>
          </p:cNvPr>
          <p:cNvSpPr>
            <a:spLocks noGrp="1"/>
          </p:cNvSpPr>
          <p:nvPr>
            <p:ph type="title"/>
          </p:nvPr>
        </p:nvSpPr>
        <p:spPr>
          <a:xfrm>
            <a:off x="0" y="24184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PAYMENT SERVICE PROVIDERS TF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397773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4116-1EC6-A268-0E60-9CBAC0A45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2A4F6-6B90-5611-74A7-938470B2B885}"/>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TF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260905B7-BA30-E89B-34AB-2A4488626144}"/>
              </a:ext>
            </a:extLst>
          </p:cNvPr>
          <p:cNvSpPr>
            <a:spLocks noGrp="1"/>
          </p:cNvSpPr>
          <p:nvPr>
            <p:ph idx="1"/>
          </p:nvPr>
        </p:nvSpPr>
        <p:spPr>
          <a:xfrm>
            <a:off x="424206" y="902369"/>
            <a:ext cx="11462994" cy="5771386"/>
          </a:xfrm>
          <a:ln>
            <a:noFill/>
          </a:ln>
        </p:spPr>
        <p:style>
          <a:lnRef idx="2">
            <a:schemeClr val="accent6"/>
          </a:lnRef>
          <a:fillRef idx="1">
            <a:schemeClr val="lt1"/>
          </a:fillRef>
          <a:effectRef idx="0">
            <a:schemeClr val="accent6"/>
          </a:effectRef>
          <a:fontRef idx="minor">
            <a:schemeClr val="dk1"/>
          </a:fontRef>
        </p:style>
        <p:txBody>
          <a:bodyPr>
            <a:normAutofit/>
          </a:bodyPr>
          <a:lstStyle/>
          <a:p>
            <a:pPr marL="630238" lvl="0" indent="0" algn="just">
              <a:buNone/>
            </a:pPr>
            <a:endParaRPr lang="en-US" sz="2100" b="1" i="1" dirty="0">
              <a:solidFill>
                <a:prstClr val="black"/>
              </a:solidFill>
              <a:cs typeface="Calibri Light" panose="020F0302020204030204" pitchFamily="34" charset="0"/>
            </a:endParaRPr>
          </a:p>
          <a:p>
            <a:pPr marL="630238" lvl="0" indent="0" algn="just">
              <a:buNone/>
            </a:pPr>
            <a:r>
              <a:rPr lang="en-US" sz="2100" b="1" i="1" dirty="0">
                <a:solidFill>
                  <a:prstClr val="black"/>
                </a:solidFill>
                <a:cs typeface="Calibri Light" panose="020F0302020204030204" pitchFamily="34" charset="0"/>
              </a:rPr>
              <a:t>Factors for rating of TF Threat for the period under review:</a:t>
            </a:r>
          </a:p>
          <a:p>
            <a:pPr marL="454025" lvl="0" indent="0">
              <a:buNone/>
            </a:pPr>
            <a:endParaRPr lang="en-GB" sz="2100" dirty="0">
              <a:solidFill>
                <a:prstClr val="black"/>
              </a:solidFill>
            </a:endParaRPr>
          </a:p>
          <a:p>
            <a:pPr lvl="2"/>
            <a:r>
              <a:rPr lang="en-US" sz="2100" dirty="0">
                <a:solidFill>
                  <a:prstClr val="black"/>
                </a:solidFill>
              </a:rPr>
              <a:t>No STRs reported by PSPs</a:t>
            </a:r>
          </a:p>
          <a:p>
            <a:pPr lvl="2"/>
            <a:endParaRPr lang="en-US" sz="2100" dirty="0">
              <a:solidFill>
                <a:prstClr val="black"/>
              </a:solidFill>
            </a:endParaRPr>
          </a:p>
          <a:p>
            <a:pPr lvl="2"/>
            <a:r>
              <a:rPr lang="en-GB" sz="2100" dirty="0">
                <a:solidFill>
                  <a:prstClr val="black"/>
                </a:solidFill>
              </a:rPr>
              <a:t>PSPs have not been subject to any TF investigations</a:t>
            </a:r>
          </a:p>
          <a:p>
            <a:pPr lvl="2"/>
            <a:endParaRPr lang="en-GB" sz="2100" dirty="0">
              <a:solidFill>
                <a:prstClr val="black"/>
              </a:solidFill>
            </a:endParaRPr>
          </a:p>
          <a:p>
            <a:pPr lvl="2"/>
            <a:r>
              <a:rPr lang="en-GB" sz="2100" dirty="0">
                <a:solidFill>
                  <a:prstClr val="black"/>
                </a:solidFill>
              </a:rPr>
              <a:t>TF threat rating for this sector is therefore assessed as ‘</a:t>
            </a:r>
            <a:r>
              <a:rPr lang="en-GB" sz="2100" dirty="0">
                <a:solidFill>
                  <a:schemeClr val="accent6">
                    <a:lumMod val="75000"/>
                  </a:schemeClr>
                </a:solidFill>
              </a:rPr>
              <a:t>Low</a:t>
            </a:r>
            <a:r>
              <a:rPr lang="en-GB" sz="2100" dirty="0">
                <a:solidFill>
                  <a:prstClr val="black"/>
                </a:solidFill>
              </a:rPr>
              <a:t>’</a:t>
            </a:r>
          </a:p>
          <a:p>
            <a:pPr marL="914400" lvl="2" indent="0">
              <a:buNone/>
            </a:pPr>
            <a:endParaRPr lang="en-GB" sz="2100" dirty="0">
              <a:solidFill>
                <a:prstClr val="black"/>
              </a:solidFill>
            </a:endParaRPr>
          </a:p>
          <a:p>
            <a:pPr marL="914400" lvl="2" indent="0">
              <a:buNone/>
            </a:pPr>
            <a:r>
              <a:rPr lang="en-GB" sz="2100" dirty="0">
                <a:solidFill>
                  <a:prstClr val="black"/>
                </a:solidFill>
              </a:rPr>
              <a:t>Overall TF threat is </a:t>
            </a:r>
            <a:r>
              <a:rPr lang="en-GB" sz="2100" b="1" dirty="0">
                <a:solidFill>
                  <a:schemeClr val="accent6">
                    <a:lumMod val="75000"/>
                  </a:schemeClr>
                </a:solidFill>
              </a:rPr>
              <a:t>Low</a:t>
            </a:r>
          </a:p>
          <a:p>
            <a:pPr marL="914400" lvl="2" indent="0">
              <a:buNone/>
            </a:pPr>
            <a:endParaRPr lang="en-GB" sz="3200" dirty="0">
              <a:solidFill>
                <a:prstClr val="black"/>
              </a:solidFill>
              <a:latin typeface="Calibri Light" panose="020F0302020204030204"/>
            </a:endParaRPr>
          </a:p>
        </p:txBody>
      </p:sp>
    </p:spTree>
    <p:extLst>
      <p:ext uri="{BB962C8B-B14F-4D97-AF65-F5344CB8AC3E}">
        <p14:creationId xmlns:p14="http://schemas.microsoft.com/office/powerpoint/2010/main" val="32855926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B473-ACEB-901D-268B-58A272E30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28E9C-D4DD-2A70-EFF1-65981B546C4A}"/>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US" sz="3200" b="1" dirty="0">
                <a:solidFill>
                  <a:schemeClr val="bg1"/>
                </a:solidFill>
                <a:latin typeface="Bell MT" panose="02020503060305020303" pitchFamily="18" charset="0"/>
              </a:rPr>
              <a:t>TF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ADA93628-A3B8-A06D-A1DD-E59768F681FC}"/>
              </a:ext>
            </a:extLst>
          </p:cNvPr>
          <p:cNvSpPr>
            <a:spLocks noGrp="1"/>
          </p:cNvSpPr>
          <p:nvPr>
            <p:ph idx="1"/>
          </p:nvPr>
        </p:nvSpPr>
        <p:spPr>
          <a:xfrm>
            <a:off x="603315" y="902368"/>
            <a:ext cx="11387579" cy="6082893"/>
          </a:xfrm>
          <a:ln>
            <a:noFill/>
          </a:ln>
        </p:spPr>
        <p:style>
          <a:lnRef idx="2">
            <a:schemeClr val="accent6"/>
          </a:lnRef>
          <a:fillRef idx="1">
            <a:schemeClr val="lt1"/>
          </a:fillRef>
          <a:effectRef idx="0">
            <a:schemeClr val="accent6"/>
          </a:effectRef>
          <a:fontRef idx="minor">
            <a:schemeClr val="dk1"/>
          </a:fontRef>
        </p:style>
        <p:txBody>
          <a:bodyPr>
            <a:normAutofit/>
          </a:bodyPr>
          <a:lstStyle/>
          <a:p>
            <a:pPr marL="625475" indent="-171450"/>
            <a:endParaRPr lang="en-GB" sz="900" dirty="0"/>
          </a:p>
          <a:p>
            <a:pPr marL="0" indent="0">
              <a:buNone/>
            </a:pPr>
            <a:r>
              <a:rPr lang="en-US" sz="2100" u="sng" dirty="0"/>
              <a:t>TF Vulnerability assessed as </a:t>
            </a:r>
            <a:r>
              <a:rPr lang="en-US" sz="2100" b="1" u="sng" dirty="0">
                <a:solidFill>
                  <a:schemeClr val="accent6">
                    <a:lumMod val="75000"/>
                  </a:schemeClr>
                </a:solidFill>
              </a:rPr>
              <a:t>Low</a:t>
            </a:r>
            <a:r>
              <a:rPr lang="en-US" sz="2100" b="1" u="sng" dirty="0"/>
              <a:t> </a:t>
            </a:r>
            <a:r>
              <a:rPr lang="en-US" sz="2100" u="sng" dirty="0"/>
              <a:t>based on:</a:t>
            </a:r>
          </a:p>
          <a:p>
            <a:pPr>
              <a:lnSpc>
                <a:spcPct val="100000"/>
              </a:lnSpc>
              <a:buFont typeface="Wingdings" panose="05000000000000000000" pitchFamily="2" charset="2"/>
              <a:buChar char="Ø"/>
            </a:pPr>
            <a:r>
              <a:rPr lang="en-US" sz="2100" dirty="0"/>
              <a:t>Size of PSP sector </a:t>
            </a:r>
            <a:r>
              <a:rPr lang="en-US" sz="2100" i="1" dirty="0"/>
              <a:t>(only 1% of Banking sector whose TF risk rating is medium)</a:t>
            </a:r>
          </a:p>
          <a:p>
            <a:pPr>
              <a:lnSpc>
                <a:spcPct val="100000"/>
              </a:lnSpc>
              <a:buFont typeface="Wingdings" panose="05000000000000000000" pitchFamily="2" charset="2"/>
              <a:buChar char="Ø"/>
            </a:pPr>
            <a:r>
              <a:rPr lang="en-US" sz="2100" dirty="0"/>
              <a:t>Size of Transactions </a:t>
            </a:r>
            <a:r>
              <a:rPr lang="en-US" sz="2100" i="1" dirty="0"/>
              <a:t>(small when compared to Banking sector)</a:t>
            </a:r>
          </a:p>
          <a:p>
            <a:pPr>
              <a:lnSpc>
                <a:spcPct val="100000"/>
              </a:lnSpc>
              <a:buFont typeface="Wingdings" panose="05000000000000000000" pitchFamily="2" charset="2"/>
              <a:buChar char="Ø"/>
            </a:pPr>
            <a:r>
              <a:rPr lang="en-US" sz="2100" dirty="0"/>
              <a:t>Low level of Outward International transactions </a:t>
            </a:r>
            <a:r>
              <a:rPr lang="en-US" sz="2100" i="1" dirty="0"/>
              <a:t>(only one PSP deals in cards- online purchase of goods &amp; services from countries with acceptable risk ratings- low card limits)</a:t>
            </a:r>
          </a:p>
          <a:p>
            <a:pPr>
              <a:lnSpc>
                <a:spcPct val="100000"/>
              </a:lnSpc>
              <a:buFont typeface="Wingdings" panose="05000000000000000000" pitchFamily="2" charset="2"/>
              <a:buChar char="Ø"/>
            </a:pPr>
            <a:r>
              <a:rPr lang="en-US" sz="2100" dirty="0"/>
              <a:t>The other two PSPs deal in domestic transactions only</a:t>
            </a:r>
          </a:p>
          <a:p>
            <a:pPr>
              <a:lnSpc>
                <a:spcPct val="100000"/>
              </a:lnSpc>
              <a:buFont typeface="Wingdings" panose="05000000000000000000" pitchFamily="2" charset="2"/>
              <a:buChar char="Ø"/>
            </a:pPr>
            <a:r>
              <a:rPr lang="en-US" sz="2100" dirty="0"/>
              <a:t>Inward international transactions non-existent</a:t>
            </a:r>
            <a:endParaRPr lang="en-US" sz="2100" i="1" dirty="0"/>
          </a:p>
          <a:p>
            <a:pPr>
              <a:lnSpc>
                <a:spcPct val="100000"/>
              </a:lnSpc>
              <a:buFont typeface="Wingdings" panose="05000000000000000000" pitchFamily="2" charset="2"/>
              <a:buChar char="Ø"/>
            </a:pPr>
            <a:r>
              <a:rPr lang="en-US" sz="2100" dirty="0"/>
              <a:t>Client base profile of PSP sector is low risk</a:t>
            </a:r>
          </a:p>
          <a:p>
            <a:pPr>
              <a:lnSpc>
                <a:spcPct val="100000"/>
              </a:lnSpc>
              <a:buFont typeface="Wingdings" panose="05000000000000000000" pitchFamily="2" charset="2"/>
              <a:buChar char="Ø"/>
            </a:pPr>
            <a:r>
              <a:rPr lang="en-US" sz="2100" dirty="0"/>
              <a:t>PSP sector no longer has any cash activity</a:t>
            </a:r>
          </a:p>
        </p:txBody>
      </p:sp>
    </p:spTree>
    <p:extLst>
      <p:ext uri="{BB962C8B-B14F-4D97-AF65-F5344CB8AC3E}">
        <p14:creationId xmlns:p14="http://schemas.microsoft.com/office/powerpoint/2010/main" val="2052843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657"/>
            <a:ext cx="12192000" cy="1097740"/>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TF CONTROLS  &amp; RESIDUAL TF VULNERABILITY</a:t>
            </a:r>
            <a:endParaRPr lang="en-GB" sz="3200" b="1" dirty="0">
              <a:solidFill>
                <a:schemeClr val="bg1"/>
              </a:solidFill>
              <a:latin typeface="Bell MT" panose="02020503060305020303" pitchFamily="18" charset="0"/>
            </a:endParaRPr>
          </a:p>
        </p:txBody>
      </p:sp>
      <p:sp>
        <p:nvSpPr>
          <p:cNvPr id="3" name="Content Placeholder 2"/>
          <p:cNvSpPr>
            <a:spLocks noGrp="1"/>
          </p:cNvSpPr>
          <p:nvPr>
            <p:ph idx="1"/>
          </p:nvPr>
        </p:nvSpPr>
        <p:spPr>
          <a:xfrm>
            <a:off x="261640" y="1387260"/>
            <a:ext cx="11219160" cy="5305927"/>
          </a:xfrm>
        </p:spPr>
        <p:txBody>
          <a:bodyPr>
            <a:normAutofit/>
          </a:bodyPr>
          <a:lstStyle/>
          <a:p>
            <a:pPr marL="627063" indent="0">
              <a:buNone/>
            </a:pPr>
            <a:r>
              <a:rPr lang="en-GB" sz="2100" b="1" u="sng" dirty="0"/>
              <a:t>TF CONTROLS </a:t>
            </a:r>
          </a:p>
          <a:p>
            <a:pPr marL="1084263" indent="-457200"/>
            <a:r>
              <a:rPr lang="en-GB" sz="2100" dirty="0"/>
              <a:t>Compliance with legal CFT requirements </a:t>
            </a:r>
            <a:r>
              <a:rPr lang="en-GB" sz="2100" i="1" dirty="0"/>
              <a:t>(TFS Procedures, Compliance Officer, MLRO, CFT Training Programme) </a:t>
            </a:r>
          </a:p>
          <a:p>
            <a:pPr marL="1084263" indent="-457200"/>
            <a:r>
              <a:rPr lang="en-GB" sz="2100" dirty="0"/>
              <a:t>Compliance reviews &amp; audits</a:t>
            </a:r>
          </a:p>
          <a:p>
            <a:pPr marL="1084263" lvl="0" indent="-457200"/>
            <a:r>
              <a:rPr lang="en-GB" sz="2100" dirty="0">
                <a:solidFill>
                  <a:prstClr val="black"/>
                </a:solidFill>
              </a:rPr>
              <a:t>Oversight by board of directors</a:t>
            </a:r>
            <a:endParaRPr lang="en-GB" sz="2100" dirty="0"/>
          </a:p>
          <a:p>
            <a:pPr marL="1084263" indent="-457200"/>
            <a:r>
              <a:rPr lang="en-GB" sz="2100" dirty="0"/>
              <a:t>Suspicious Transaction Monitoring and Reporting procedures</a:t>
            </a:r>
          </a:p>
          <a:p>
            <a:pPr marL="627063" indent="0">
              <a:buNone/>
            </a:pPr>
            <a:endParaRPr lang="en-GB" sz="2100" b="1" u="sng" dirty="0"/>
          </a:p>
          <a:p>
            <a:pPr marL="627063" indent="0">
              <a:buNone/>
            </a:pPr>
            <a:r>
              <a:rPr lang="en-GB" sz="2100" b="1" u="sng" dirty="0"/>
              <a:t>Residual TF vulnerability is </a:t>
            </a:r>
            <a:r>
              <a:rPr lang="en-GB" sz="2100" b="1" u="sng" dirty="0">
                <a:solidFill>
                  <a:schemeClr val="accent6">
                    <a:lumMod val="75000"/>
                  </a:schemeClr>
                </a:solidFill>
              </a:rPr>
              <a:t>Low</a:t>
            </a:r>
          </a:p>
        </p:txBody>
      </p:sp>
    </p:spTree>
    <p:extLst>
      <p:ext uri="{BB962C8B-B14F-4D97-AF65-F5344CB8AC3E}">
        <p14:creationId xmlns:p14="http://schemas.microsoft.com/office/powerpoint/2010/main" val="14016630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2883"/>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TF</a:t>
            </a:r>
            <a:r>
              <a:rPr lang="en-GB" sz="3200" dirty="0"/>
              <a:t> RISK ASSOCIATED WITH PSPs </a:t>
            </a:r>
          </a:p>
        </p:txBody>
      </p:sp>
      <p:sp>
        <p:nvSpPr>
          <p:cNvPr id="3" name="Content Placeholder 2">
            <a:extLst>
              <a:ext uri="{FF2B5EF4-FFF2-40B4-BE49-F238E27FC236}">
                <a16:creationId xmlns:a16="http://schemas.microsoft.com/office/drawing/2014/main" id="{E05E7596-A99B-4F21-8E6E-70406B3A5586}"/>
              </a:ext>
            </a:extLst>
          </p:cNvPr>
          <p:cNvSpPr>
            <a:spLocks noGrp="1"/>
          </p:cNvSpPr>
          <p:nvPr>
            <p:ph idx="1"/>
          </p:nvPr>
        </p:nvSpPr>
        <p:spPr/>
        <p:txBody>
          <a:bodyPr>
            <a:normAutofit/>
          </a:bodyPr>
          <a:lstStyle/>
          <a:p>
            <a:pPr marL="0" indent="0" algn="ctr">
              <a:buNone/>
            </a:pPr>
            <a:endParaRPr lang="en-GB" sz="2100" dirty="0"/>
          </a:p>
        </p:txBody>
      </p:sp>
      <p:graphicFrame>
        <p:nvGraphicFramePr>
          <p:cNvPr id="7" name="Content Placeholder 1">
            <a:extLst>
              <a:ext uri="{FF2B5EF4-FFF2-40B4-BE49-F238E27FC236}">
                <a16:creationId xmlns:a16="http://schemas.microsoft.com/office/drawing/2014/main" id="{7F2855B9-869F-4F96-9BE1-0B8C09F5DC0C}"/>
              </a:ext>
            </a:extLst>
          </p:cNvPr>
          <p:cNvGraphicFramePr>
            <a:graphicFrameLocks/>
          </p:cNvGraphicFramePr>
          <p:nvPr>
            <p:extLst>
              <p:ext uri="{D42A27DB-BD31-4B8C-83A1-F6EECF244321}">
                <p14:modId xmlns:p14="http://schemas.microsoft.com/office/powerpoint/2010/main" val="1003597491"/>
              </p:ext>
            </p:extLst>
          </p:nvPr>
        </p:nvGraphicFramePr>
        <p:xfrm>
          <a:off x="622300" y="1628775"/>
          <a:ext cx="11017250" cy="503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E9BDB40-69E8-4C88-8894-49C40D2FEEE0}"/>
              </a:ext>
            </a:extLst>
          </p:cNvPr>
          <p:cNvSpPr txBox="1"/>
          <p:nvPr/>
        </p:nvSpPr>
        <p:spPr>
          <a:xfrm>
            <a:off x="3911362" y="5388029"/>
            <a:ext cx="4671186" cy="687881"/>
          </a:xfrm>
          <a:prstGeom prst="rect">
            <a:avLst/>
          </a:prstGeom>
          <a:noFill/>
        </p:spPr>
        <p:txBody>
          <a:bodyPr wrap="square">
            <a:sp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Residual</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lang="en-GB" sz="1600" b="1" dirty="0">
                <a:solidFill>
                  <a:prstClr val="black"/>
                </a:solidFill>
                <a:latin typeface="Calibri" panose="020F0502020204030204"/>
                <a:cs typeface="Times New Roman" panose="02020603050405020304" pitchFamily="18" charset="0"/>
              </a:rPr>
              <a:t>TF</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Vulnerability = </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Inherent Vulnerabilities + AML Controls</a:t>
            </a: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604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0" name="Group 19"/>
          <p:cNvGrpSpPr/>
          <p:nvPr/>
        </p:nvGrpSpPr>
        <p:grpSpPr>
          <a:xfrm>
            <a:off x="7344229" y="0"/>
            <a:ext cx="4847771" cy="6858000"/>
            <a:chOff x="5646056" y="0"/>
            <a:chExt cx="5428344" cy="6858000"/>
          </a:xfrm>
        </p:grpSpPr>
        <p:sp>
          <p:nvSpPr>
            <p:cNvPr id="14" name="Rectangle 13"/>
            <p:cNvSpPr/>
            <p:nvPr/>
          </p:nvSpPr>
          <p:spPr>
            <a:xfrm>
              <a:off x="5650165" y="101600"/>
              <a:ext cx="5424235" cy="6756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5646057" y="0"/>
              <a:ext cx="5428343" cy="116114"/>
            </a:xfrm>
            <a:prstGeom prst="rect">
              <a:avLst/>
            </a:prstGeom>
            <a:solidFill>
              <a:srgbClr val="2DB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646056" y="6749142"/>
              <a:ext cx="5428343" cy="108857"/>
            </a:xfrm>
            <a:prstGeom prst="rect">
              <a:avLst/>
            </a:prstGeom>
            <a:solidFill>
              <a:srgbClr val="34B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C737364B-3FFB-4CAE-B936-630FCC5E93B5}"/>
              </a:ext>
              <a:ext uri="{C183D7F6-B498-43B3-948B-1728B52AA6E4}">
                <adec:decorative xmlns:adec="http://schemas.microsoft.com/office/drawing/2017/decorative" val="1"/>
              </a:ext>
            </a:extLst>
          </p:cNvPr>
          <p:cNvSpPr/>
          <p:nvPr/>
        </p:nvSpPr>
        <p:spPr bwMode="invGray">
          <a:xfrm>
            <a:off x="7344229" y="2724150"/>
            <a:ext cx="4847771" cy="4024991"/>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Bell MT" panose="02020503060305020303" pitchFamily="18" charset="0"/>
              </a:rPr>
              <a:t>MONEY LAUNDERING AND TERRORIST FINANCING RISKS ASSOCIATED WITH SECTORS UNDER THE SUPERVISION OF THE FINANCIAL SERVICES COMMISSION</a:t>
            </a:r>
            <a:endParaRPr lang="en-US" sz="3000" dirty="0"/>
          </a:p>
        </p:txBody>
      </p:sp>
      <p:sp>
        <p:nvSpPr>
          <p:cNvPr id="8" name="TextBox 7"/>
          <p:cNvSpPr txBox="1"/>
          <p:nvPr/>
        </p:nvSpPr>
        <p:spPr>
          <a:xfrm>
            <a:off x="133350" y="2064301"/>
            <a:ext cx="7225392" cy="5047536"/>
          </a:xfrm>
          <a:prstGeom prst="rect">
            <a:avLst/>
          </a:prstGeom>
          <a:noFill/>
        </p:spPr>
        <p:txBody>
          <a:bodyPr wrap="square" rtlCol="0">
            <a:spAutoFit/>
          </a:bodyPr>
          <a:lstStyle/>
          <a:p>
            <a:pPr algn="ctr"/>
            <a:r>
              <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Mrs Komalavadi </a:t>
            </a:r>
            <a:r>
              <a:rPr lang="en-GB" sz="2400" b="1" dirty="0" err="1">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Narrainen</a:t>
            </a:r>
            <a:r>
              <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 and Mrs Meenakshi </a:t>
            </a:r>
            <a:r>
              <a:rPr lang="en-GB" sz="2400" b="1" dirty="0" err="1">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rPr>
              <a:t>Bappoo-Soobhug</a:t>
            </a:r>
            <a:endParaRPr lang="en-GB" sz="2400" b="1" dirty="0">
              <a:solidFill>
                <a:prstClr val="black">
                  <a:lumMod val="95000"/>
                  <a:lumOff val="5000"/>
                </a:prstClr>
              </a:solidFill>
              <a:latin typeface="Bell MT" panose="02020503060305020303" pitchFamily="18" charset="0"/>
              <a:ea typeface="Verdana" panose="020B0604030504040204" pitchFamily="34" charset="0"/>
              <a:cs typeface="Verdana" panose="020B0604030504040204" pitchFamily="34" charset="0"/>
            </a:endParaRPr>
          </a:p>
          <a:p>
            <a:pPr algn="ctr"/>
            <a:r>
              <a:rPr lang="en-GB" sz="2000" b="1" dirty="0">
                <a:solidFill>
                  <a:prstClr val="white">
                    <a:lumMod val="50000"/>
                  </a:prstClr>
                </a:solidFill>
                <a:latin typeface="Bell MT" panose="02020503060305020303" pitchFamily="18" charset="0"/>
              </a:rPr>
              <a:t>Team Leaders: Securities Sector</a:t>
            </a:r>
          </a:p>
          <a:p>
            <a:pPr algn="ctr"/>
            <a:endParaRPr lang="en-GB" sz="2000" b="1" dirty="0">
              <a:solidFill>
                <a:prstClr val="white">
                  <a:lumMod val="50000"/>
                </a:prstClr>
              </a:solidFill>
              <a:latin typeface="Bell MT" panose="02020503060305020303" pitchFamily="18" charset="0"/>
            </a:endParaRPr>
          </a:p>
          <a:p>
            <a:pPr algn="ctr"/>
            <a:r>
              <a:rPr lang="en-GB" sz="2400" b="1" dirty="0">
                <a:solidFill>
                  <a:prstClr val="black">
                    <a:lumMod val="95000"/>
                    <a:lumOff val="5000"/>
                  </a:prstClr>
                </a:solidFill>
                <a:latin typeface="Bell MT" panose="02020503060305020303" pitchFamily="18" charset="0"/>
                <a:ea typeface="Verdana" panose="020B0604030504040204" pitchFamily="34" charset="0"/>
              </a:rPr>
              <a:t>Ms Teenoosha </a:t>
            </a:r>
            <a:r>
              <a:rPr lang="en-GB" sz="2400" b="1" dirty="0" err="1">
                <a:solidFill>
                  <a:prstClr val="black">
                    <a:lumMod val="95000"/>
                    <a:lumOff val="5000"/>
                  </a:prstClr>
                </a:solidFill>
                <a:latin typeface="Bell MT" panose="02020503060305020303" pitchFamily="18" charset="0"/>
                <a:ea typeface="Verdana" panose="020B0604030504040204" pitchFamily="34" charset="0"/>
              </a:rPr>
              <a:t>Boyjoo</a:t>
            </a:r>
            <a:r>
              <a:rPr lang="en-GB" sz="2400" b="1" dirty="0">
                <a:solidFill>
                  <a:prstClr val="black">
                    <a:lumMod val="95000"/>
                    <a:lumOff val="5000"/>
                  </a:prstClr>
                </a:solidFill>
                <a:latin typeface="Bell MT" panose="02020503060305020303" pitchFamily="18" charset="0"/>
                <a:ea typeface="Verdana" panose="020B0604030504040204" pitchFamily="34" charset="0"/>
              </a:rPr>
              <a:t> and Mr Dharmanand </a:t>
            </a:r>
            <a:r>
              <a:rPr lang="en-GB" sz="2400" b="1" dirty="0" err="1">
                <a:solidFill>
                  <a:prstClr val="black">
                    <a:lumMod val="95000"/>
                    <a:lumOff val="5000"/>
                  </a:prstClr>
                </a:solidFill>
                <a:latin typeface="Bell MT" panose="02020503060305020303" pitchFamily="18" charset="0"/>
                <a:ea typeface="Verdana" panose="020B0604030504040204" pitchFamily="34" charset="0"/>
              </a:rPr>
              <a:t>Poyroo</a:t>
            </a:r>
            <a:endParaRPr lang="en-GB" sz="2400" b="1" dirty="0">
              <a:solidFill>
                <a:prstClr val="black">
                  <a:lumMod val="95000"/>
                  <a:lumOff val="5000"/>
                </a:prstClr>
              </a:solidFill>
              <a:latin typeface="Bell MT" panose="02020503060305020303" pitchFamily="18"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rPr>
              <a:t>Team Leaders: Insurance Sector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endParaRPr>
          </a:p>
          <a:p>
            <a:pPr marR="0" lvl="0" algn="ctr" fontAlgn="auto">
              <a:lnSpc>
                <a:spcPct val="100000"/>
              </a:lnSpc>
              <a:spcBef>
                <a:spcPts val="0"/>
              </a:spcBef>
              <a:spcAft>
                <a:spcPts val="0"/>
              </a:spcAft>
              <a:buClrTx/>
              <a:buSzTx/>
              <a:tabLst/>
              <a:defRPr/>
            </a:pPr>
            <a:r>
              <a:rPr lang="en-GB" sz="2400" b="1" dirty="0">
                <a:solidFill>
                  <a:prstClr val="black">
                    <a:lumMod val="95000"/>
                    <a:lumOff val="5000"/>
                  </a:prstClr>
                </a:solidFill>
                <a:latin typeface="Bell MT" panose="02020503060305020303" pitchFamily="18" charset="0"/>
                <a:ea typeface="Verdana" panose="020B0604030504040204" pitchFamily="34" charset="0"/>
              </a:rPr>
              <a:t>Mrs Sarojini </a:t>
            </a:r>
            <a:r>
              <a:rPr lang="en-GB" sz="2400" b="1" dirty="0" err="1">
                <a:solidFill>
                  <a:prstClr val="black">
                    <a:lumMod val="95000"/>
                    <a:lumOff val="5000"/>
                  </a:prstClr>
                </a:solidFill>
                <a:latin typeface="Bell MT" panose="02020503060305020303" pitchFamily="18" charset="0"/>
                <a:ea typeface="Verdana" panose="020B0604030504040204" pitchFamily="34" charset="0"/>
              </a:rPr>
              <a:t>Sumputh-Veeramah</a:t>
            </a:r>
            <a:r>
              <a:rPr lang="en-GB" sz="2400" b="1" dirty="0">
                <a:solidFill>
                  <a:prstClr val="black">
                    <a:lumMod val="95000"/>
                    <a:lumOff val="5000"/>
                  </a:prstClr>
                </a:solidFill>
                <a:latin typeface="Bell MT" panose="02020503060305020303" pitchFamily="18" charset="0"/>
                <a:ea typeface="Verdana" panose="020B0604030504040204" pitchFamily="34" charset="0"/>
              </a:rPr>
              <a:t> and Mrs Shamala </a:t>
            </a:r>
            <a:r>
              <a:rPr lang="en-GB" sz="2400" b="1" dirty="0" err="1">
                <a:solidFill>
                  <a:prstClr val="black">
                    <a:lumMod val="95000"/>
                    <a:lumOff val="5000"/>
                  </a:prstClr>
                </a:solidFill>
                <a:latin typeface="Bell MT" panose="02020503060305020303" pitchFamily="18" charset="0"/>
                <a:ea typeface="Verdana" panose="020B0604030504040204" pitchFamily="34" charset="0"/>
              </a:rPr>
              <a:t>Mooroogen</a:t>
            </a:r>
            <a:endParaRPr lang="en-GB" sz="2400" b="1" dirty="0">
              <a:solidFill>
                <a:prstClr val="black">
                  <a:lumMod val="95000"/>
                  <a:lumOff val="5000"/>
                </a:prstClr>
              </a:solidFill>
              <a:latin typeface="Bell MT" panose="02020503060305020303" pitchFamily="18"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rPr>
              <a:t>Team Leaders: Other Financial Institutions (Non-Banking) Sector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endParaRPr>
          </a:p>
          <a:p>
            <a:pPr algn="ctr">
              <a:defRPr/>
            </a:pPr>
            <a:r>
              <a:rPr lang="en-GB" sz="2400" b="1" dirty="0">
                <a:solidFill>
                  <a:prstClr val="black">
                    <a:lumMod val="95000"/>
                    <a:lumOff val="5000"/>
                  </a:prstClr>
                </a:solidFill>
                <a:latin typeface="Bell MT" panose="02020503060305020303" pitchFamily="18" charset="0"/>
                <a:ea typeface="Verdana" panose="020B0604030504040204" pitchFamily="34" charset="0"/>
              </a:rPr>
              <a:t>Mrs Anjali </a:t>
            </a:r>
            <a:r>
              <a:rPr lang="en-GB" sz="2400" b="1" dirty="0" err="1">
                <a:solidFill>
                  <a:prstClr val="black">
                    <a:lumMod val="95000"/>
                    <a:lumOff val="5000"/>
                  </a:prstClr>
                </a:solidFill>
                <a:latin typeface="Bell MT" panose="02020503060305020303" pitchFamily="18" charset="0"/>
                <a:ea typeface="Verdana" panose="020B0604030504040204" pitchFamily="34" charset="0"/>
              </a:rPr>
              <a:t>Seedoyal</a:t>
            </a:r>
            <a:r>
              <a:rPr lang="en-GB" sz="2400" b="1" dirty="0">
                <a:solidFill>
                  <a:prstClr val="black">
                    <a:lumMod val="95000"/>
                    <a:lumOff val="5000"/>
                  </a:prstClr>
                </a:solidFill>
                <a:latin typeface="Bell MT" panose="02020503060305020303" pitchFamily="18" charset="0"/>
                <a:ea typeface="Verdana" panose="020B0604030504040204" pitchFamily="34" charset="0"/>
              </a:rPr>
              <a:t> and Ms Tanvi </a:t>
            </a:r>
            <a:r>
              <a:rPr lang="en-GB" sz="2400" b="1" dirty="0" err="1">
                <a:solidFill>
                  <a:prstClr val="black">
                    <a:lumMod val="95000"/>
                    <a:lumOff val="5000"/>
                  </a:prstClr>
                </a:solidFill>
                <a:latin typeface="Bell MT" panose="02020503060305020303" pitchFamily="18" charset="0"/>
                <a:ea typeface="Verdana" panose="020B0604030504040204" pitchFamily="34" charset="0"/>
              </a:rPr>
              <a:t>Keerodhur</a:t>
            </a:r>
            <a:endParaRPr lang="en-GB" sz="2400" b="1" dirty="0">
              <a:solidFill>
                <a:prstClr val="black">
                  <a:lumMod val="95000"/>
                  <a:lumOff val="5000"/>
                </a:prstClr>
              </a:solidFill>
              <a:latin typeface="Bell MT" panose="02020503060305020303" pitchFamily="18"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Bell MT" panose="02020503060305020303" pitchFamily="18" charset="0"/>
                <a:ea typeface="+mn-ea"/>
                <a:cs typeface="+mn-cs"/>
              </a:rPr>
              <a:t>Team Leaders: Trust and Company Service Providers Sector</a:t>
            </a:r>
            <a:endParaRPr lang="en-GB" sz="2400" b="1" dirty="0">
              <a:solidFill>
                <a:prstClr val="black">
                  <a:lumMod val="95000"/>
                  <a:lumOff val="5000"/>
                </a:prstClr>
              </a:solidFill>
              <a:latin typeface="Bell MT" panose="02020503060305020303" pitchFamily="18" charset="0"/>
              <a:ea typeface="Verdana" panose="020B0604030504040204" pitchFamily="34" charset="0"/>
            </a:endParaRPr>
          </a:p>
          <a:p>
            <a:endParaRPr lang="en-GB" dirty="0">
              <a:solidFill>
                <a:prstClr val="black"/>
              </a:solidFill>
            </a:endParaRPr>
          </a:p>
        </p:txBody>
      </p:sp>
      <p:sp>
        <p:nvSpPr>
          <p:cNvPr id="10" name="Rectangle 9">
            <a:extLst>
              <a:ext uri="{FF2B5EF4-FFF2-40B4-BE49-F238E27FC236}">
                <a16:creationId xmlns:a16="http://schemas.microsoft.com/office/drawing/2014/main" id="{C8F67085-7D1E-44DA-B6C8-41649FEEF4FD}"/>
              </a:ext>
              <a:ext uri="{C183D7F6-B498-43B3-948B-1728B52AA6E4}">
                <adec:decorative xmlns:adec="http://schemas.microsoft.com/office/drawing/2017/decorative" val="1"/>
              </a:ext>
            </a:extLst>
          </p:cNvPr>
          <p:cNvSpPr/>
          <p:nvPr/>
        </p:nvSpPr>
        <p:spPr bwMode="invGray">
          <a:xfrm>
            <a:off x="7358743" y="116114"/>
            <a:ext cx="4833257" cy="6604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a:p>
            <a:pPr algn="ctr"/>
            <a:endParaRPr lang="en-US" sz="3200" b="1" dirty="0">
              <a:latin typeface="Bell MT" panose="02020503060305020303" pitchFamily="18" charset="0"/>
            </a:endParaRPr>
          </a:p>
        </p:txBody>
      </p:sp>
    </p:spTree>
    <p:extLst>
      <p:ext uri="{BB962C8B-B14F-4D97-AF65-F5344CB8AC3E}">
        <p14:creationId xmlns:p14="http://schemas.microsoft.com/office/powerpoint/2010/main" val="357208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9211"/>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cs typeface="Times New Roman" panose="02020603050405020304" pitchFamily="18" charset="0"/>
              </a:rPr>
              <a:t>ILLEGAL BOOKMAKING</a:t>
            </a:r>
          </a:p>
        </p:txBody>
      </p:sp>
      <p:sp>
        <p:nvSpPr>
          <p:cNvPr id="3" name="TextBox 2"/>
          <p:cNvSpPr txBox="1"/>
          <p:nvPr/>
        </p:nvSpPr>
        <p:spPr>
          <a:xfrm>
            <a:off x="454212" y="1361568"/>
            <a:ext cx="11365753" cy="5701561"/>
          </a:xfrm>
          <a:prstGeom prst="rect">
            <a:avLst/>
          </a:prstGeom>
          <a:noFill/>
        </p:spPr>
        <p:txBody>
          <a:bodyPr wrap="square" rtlCol="0">
            <a:spAutoFit/>
          </a:bodyPr>
          <a:lstStyle/>
          <a:p>
            <a:pPr marL="712788" indent="-285750">
              <a:lnSpc>
                <a:spcPct val="150000"/>
              </a:lnSpc>
              <a:buFont typeface="Arial" panose="020B0604020202020204" pitchFamily="34" charset="0"/>
              <a:buChar char="•"/>
              <a:tabLst>
                <a:tab pos="712788" algn="l"/>
              </a:tabLst>
            </a:pPr>
            <a:r>
              <a:rPr lang="en-US" sz="2100" dirty="0"/>
              <a:t>During the period under review, a gradual increase was noted in the number of bookmakers conducting activities without a licence, particularly post COVID -19 pandemic</a:t>
            </a:r>
          </a:p>
          <a:p>
            <a:pPr marL="427038">
              <a:lnSpc>
                <a:spcPct val="150000"/>
              </a:lnSpc>
              <a:tabLst>
                <a:tab pos="712788" algn="l"/>
              </a:tabLst>
            </a:pPr>
            <a:endParaRPr lang="en-US" sz="2100" dirty="0"/>
          </a:p>
          <a:p>
            <a:pPr marL="712788" indent="-285750">
              <a:lnSpc>
                <a:spcPct val="150000"/>
              </a:lnSpc>
              <a:buFont typeface="Arial" panose="020B0604020202020204" pitchFamily="34" charset="0"/>
              <a:buChar char="•"/>
              <a:tabLst>
                <a:tab pos="712788" algn="l"/>
              </a:tabLst>
            </a:pPr>
            <a:r>
              <a:rPr lang="en-US" sz="2100" dirty="0"/>
              <a:t>A total of USD 73,436 associated with illegal betting was secured, and these include 34 cases of illegal bookmaking. ML investigations were initiated in all cases</a:t>
            </a:r>
          </a:p>
          <a:p>
            <a:pPr marL="712788" indent="-285750">
              <a:lnSpc>
                <a:spcPct val="150000"/>
              </a:lnSpc>
              <a:buFont typeface="Arial" panose="020B0604020202020204" pitchFamily="34" charset="0"/>
              <a:buChar char="•"/>
              <a:tabLst>
                <a:tab pos="712788" algn="l"/>
              </a:tabLst>
            </a:pPr>
            <a:endParaRPr lang="en-US" sz="2100" dirty="0"/>
          </a:p>
          <a:p>
            <a:pPr marL="712788" indent="-285750">
              <a:lnSpc>
                <a:spcPct val="150000"/>
              </a:lnSpc>
              <a:buFont typeface="Arial" panose="020B0604020202020204" pitchFamily="34" charset="0"/>
              <a:buChar char="•"/>
              <a:tabLst>
                <a:tab pos="712788" algn="l"/>
              </a:tabLst>
            </a:pPr>
            <a:r>
              <a:rPr lang="en-US" sz="2100" dirty="0"/>
              <a:t>Money laundering investigations demonstrated that there was a link between horse racing and drug trafficking where drug traffickers emerged as big punters. During 2022, USD 217,391 was confiscated in relation to one such case</a:t>
            </a:r>
          </a:p>
          <a:p>
            <a:pPr marL="712788" indent="-285750">
              <a:lnSpc>
                <a:spcPct val="150000"/>
              </a:lnSpc>
              <a:buFont typeface="Arial" panose="020B0604020202020204" pitchFamily="34" charset="0"/>
              <a:buChar char="•"/>
              <a:tabLst>
                <a:tab pos="712788" algn="l"/>
              </a:tabLst>
            </a:pPr>
            <a:endParaRPr lang="en-US" sz="2100" dirty="0"/>
          </a:p>
          <a:p>
            <a:pPr marL="712788" indent="-285750">
              <a:lnSpc>
                <a:spcPct val="150000"/>
              </a:lnSpc>
              <a:buFont typeface="Arial" panose="020B0604020202020204" pitchFamily="34" charset="0"/>
              <a:buChar char="•"/>
              <a:tabLst>
                <a:tab pos="712788" algn="l"/>
              </a:tabLst>
            </a:pPr>
            <a:r>
              <a:rPr lang="en-US" sz="2100" dirty="0"/>
              <a:t>New modes payments such as mobile payment systems</a:t>
            </a:r>
          </a:p>
          <a:p>
            <a:pPr marL="712788" indent="-285750">
              <a:buFont typeface="Arial" panose="020B0604020202020204" pitchFamily="34" charset="0"/>
              <a:buChar char="•"/>
              <a:tabLst>
                <a:tab pos="712788" algn="l"/>
              </a:tabLst>
            </a:pPr>
            <a:endParaRPr lang="en-GB" dirty="0"/>
          </a:p>
        </p:txBody>
      </p:sp>
    </p:spTree>
    <p:extLst>
      <p:ext uri="{BB962C8B-B14F-4D97-AF65-F5344CB8AC3E}">
        <p14:creationId xmlns:p14="http://schemas.microsoft.com/office/powerpoint/2010/main" val="2478772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3621-6DE7-0618-FBA1-1DF5479FA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33D4D-53B8-6D26-90B2-5B62B97D4BBF}"/>
              </a:ext>
            </a:extLst>
          </p:cNvPr>
          <p:cNvSpPr>
            <a:spLocks noGrp="1"/>
          </p:cNvSpPr>
          <p:nvPr>
            <p:ph type="title"/>
          </p:nvPr>
        </p:nvSpPr>
        <p:spPr>
          <a:xfrm>
            <a:off x="0" y="0"/>
            <a:ext cx="12191999" cy="1173389"/>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SECTORIAL ML RISK RATINGS AT A GLANCE</a:t>
            </a:r>
          </a:p>
        </p:txBody>
      </p:sp>
      <p:graphicFrame>
        <p:nvGraphicFramePr>
          <p:cNvPr id="6" name="Table 5">
            <a:extLst>
              <a:ext uri="{FF2B5EF4-FFF2-40B4-BE49-F238E27FC236}">
                <a16:creationId xmlns:a16="http://schemas.microsoft.com/office/drawing/2014/main" id="{56461263-0C43-DFCA-E445-4FFA4E264E32}"/>
              </a:ext>
            </a:extLst>
          </p:cNvPr>
          <p:cNvGraphicFramePr>
            <a:graphicFrameLocks noGrp="1"/>
          </p:cNvGraphicFramePr>
          <p:nvPr>
            <p:extLst>
              <p:ext uri="{D42A27DB-BD31-4B8C-83A1-F6EECF244321}">
                <p14:modId xmlns:p14="http://schemas.microsoft.com/office/powerpoint/2010/main" val="1056536699"/>
              </p:ext>
            </p:extLst>
          </p:nvPr>
        </p:nvGraphicFramePr>
        <p:xfrm>
          <a:off x="221984" y="1189537"/>
          <a:ext cx="11625943" cy="5380240"/>
        </p:xfrm>
        <a:graphic>
          <a:graphicData uri="http://schemas.openxmlformats.org/drawingml/2006/table">
            <a:tbl>
              <a:tblPr>
                <a:tableStyleId>{5C22544A-7EE6-4342-B048-85BDC9FD1C3A}</a:tableStyleId>
              </a:tblPr>
              <a:tblGrid>
                <a:gridCol w="4741833">
                  <a:extLst>
                    <a:ext uri="{9D8B030D-6E8A-4147-A177-3AD203B41FA5}">
                      <a16:colId xmlns:a16="http://schemas.microsoft.com/office/drawing/2014/main" val="20000"/>
                    </a:ext>
                  </a:extLst>
                </a:gridCol>
                <a:gridCol w="2295483">
                  <a:extLst>
                    <a:ext uri="{9D8B030D-6E8A-4147-A177-3AD203B41FA5}">
                      <a16:colId xmlns:a16="http://schemas.microsoft.com/office/drawing/2014/main" val="20001"/>
                    </a:ext>
                  </a:extLst>
                </a:gridCol>
                <a:gridCol w="2428861">
                  <a:extLst>
                    <a:ext uri="{9D8B030D-6E8A-4147-A177-3AD203B41FA5}">
                      <a16:colId xmlns:a16="http://schemas.microsoft.com/office/drawing/2014/main" val="20002"/>
                    </a:ext>
                  </a:extLst>
                </a:gridCol>
                <a:gridCol w="2159766">
                  <a:extLst>
                    <a:ext uri="{9D8B030D-6E8A-4147-A177-3AD203B41FA5}">
                      <a16:colId xmlns:a16="http://schemas.microsoft.com/office/drawing/2014/main" val="20003"/>
                    </a:ext>
                  </a:extLst>
                </a:gridCol>
              </a:tblGrid>
              <a:tr h="418119">
                <a:tc>
                  <a:txBody>
                    <a:bodyPr/>
                    <a:lstStyle/>
                    <a:p>
                      <a:pPr algn="ctr">
                        <a:lnSpc>
                          <a:spcPct val="107000"/>
                        </a:lnSpc>
                        <a:spcAft>
                          <a:spcPts val="0"/>
                        </a:spcAft>
                      </a:pPr>
                      <a:r>
                        <a:rPr lang="en-US" sz="1600" dirty="0">
                          <a:effectLst/>
                          <a:latin typeface="Bell MT" panose="02020503060305020303" pitchFamily="18" charset="0"/>
                        </a:rPr>
                        <a:t> </a:t>
                      </a: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Times New Roman" panose="02020603050405020304" pitchFamily="18" charset="0"/>
                          <a:cs typeface="Times New Roman" panose="02020603050405020304" pitchFamily="18" charset="0"/>
                        </a:rPr>
                        <a:t>Residual ML</a:t>
                      </a:r>
                      <a:r>
                        <a:rPr lang="en-US" sz="1800" b="1" u="sng" baseline="0" dirty="0">
                          <a:effectLst/>
                          <a:latin typeface="Times New Roman" panose="02020603050405020304" pitchFamily="18" charset="0"/>
                          <a:cs typeface="Times New Roman" panose="02020603050405020304" pitchFamily="18" charset="0"/>
                        </a:rPr>
                        <a:t> </a:t>
                      </a:r>
                      <a:r>
                        <a:rPr lang="en-US" sz="1800" b="1" u="sng" dirty="0">
                          <a:effectLst/>
                          <a:latin typeface="Times New Roman" panose="02020603050405020304" pitchFamily="18" charset="0"/>
                          <a:cs typeface="Times New Roman" panose="02020603050405020304" pitchFamily="18" charset="0"/>
                        </a:rPr>
                        <a:t>Vulnerability Rating</a:t>
                      </a:r>
                      <a:endParaRPr lang="en-GB"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Times New Roman" panose="02020603050405020304" pitchFamily="18" charset="0"/>
                          <a:cs typeface="Times New Roman" panose="02020603050405020304" pitchFamily="18" charset="0"/>
                        </a:rPr>
                        <a:t>ML Threat Rating</a:t>
                      </a:r>
                      <a:endParaRPr lang="en-GB"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Times New Roman" panose="02020603050405020304" pitchFamily="18" charset="0"/>
                          <a:cs typeface="Times New Roman" panose="02020603050405020304" pitchFamily="18" charset="0"/>
                        </a:rPr>
                        <a:t>ML Risk Rating</a:t>
                      </a:r>
                      <a:endParaRPr lang="en-GB"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345167">
                <a:tc gridSpan="4">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45167">
                <a:tc>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45167">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Securities Sector</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GB" sz="20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solidFill>
                      <a:schemeClr val="bg1"/>
                    </a:solidFill>
                  </a:tcPr>
                </a:tc>
                <a:tc>
                  <a:txBody>
                    <a:bodyPr/>
                    <a:lstStyle/>
                    <a:p>
                      <a:pPr algn="ctr">
                        <a:lnSpc>
                          <a:spcPct val="107000"/>
                        </a:lnSpc>
                        <a:spcAft>
                          <a:spcPts val="0"/>
                        </a:spcAft>
                      </a:pPr>
                      <a:r>
                        <a:rPr lang="en-GB" sz="20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solidFill>
                      <a:schemeClr val="bg1"/>
                    </a:solidFill>
                  </a:tcPr>
                </a:tc>
                <a:tc>
                  <a:txBody>
                    <a:bodyPr/>
                    <a:lstStyle/>
                    <a:p>
                      <a:pPr algn="ctr">
                        <a:lnSpc>
                          <a:spcPct val="107000"/>
                        </a:lnSpc>
                        <a:spcAft>
                          <a:spcPts val="0"/>
                        </a:spcAft>
                      </a:pPr>
                      <a:r>
                        <a:rPr lang="en-GB" sz="20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45167">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Insurance Sector</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GB" sz="2000" kern="12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Ranges from </a:t>
                      </a:r>
                      <a:r>
                        <a:rPr lang="en-GB" sz="20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 </a:t>
                      </a: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en-GB"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solidFill>
                      <a:schemeClr val="bg1"/>
                    </a:solidFill>
                  </a:tcPr>
                </a:tc>
                <a:tc>
                  <a:txBody>
                    <a:bodyPr/>
                    <a:lstStyle/>
                    <a:p>
                      <a:pPr marL="0" algn="ctr" defTabSz="914400" rtl="0" eaLnBrk="1" latinLnBrk="0" hangingPunct="1">
                        <a:lnSpc>
                          <a:spcPct val="107000"/>
                        </a:lnSpc>
                        <a:spcAft>
                          <a:spcPts val="0"/>
                        </a:spcAft>
                      </a:pPr>
                      <a:r>
                        <a:rPr lang="en-GB" sz="2000" kern="12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45167">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Other Financial Institutions (non-banking) </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lnSpc>
                          <a:spcPct val="107000"/>
                        </a:lnSpc>
                        <a:spcAft>
                          <a:spcPts val="0"/>
                        </a:spcAft>
                      </a:pPr>
                      <a:r>
                        <a:rPr lang="en-GB" sz="2000" kern="12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Ranges from </a:t>
                      </a:r>
                      <a:r>
                        <a:rPr lang="en-GB" sz="2000"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High</a:t>
                      </a:r>
                      <a:r>
                        <a:rPr lang="en-GB"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en-GB" sz="2000" kern="12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solidFill>
                      <a:schemeClr val="bg1"/>
                    </a:solidFill>
                  </a:tcPr>
                </a:tc>
                <a:tc>
                  <a:txBody>
                    <a:bodyPr/>
                    <a:lstStyle/>
                    <a:p>
                      <a:pPr marL="0" algn="ctr" defTabSz="914400" rtl="0" eaLnBrk="1" latinLnBrk="0" hangingPunct="1">
                        <a:lnSpc>
                          <a:spcPct val="107000"/>
                        </a:lnSpc>
                        <a:spcAft>
                          <a:spcPts val="0"/>
                        </a:spcAft>
                      </a:pPr>
                      <a:r>
                        <a:rPr lang="en-GB" sz="2000" kern="12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82199">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Trust and Company Service Providers</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GB" sz="2000" kern="1200" dirty="0">
                          <a:solidFill>
                            <a:srgbClr val="EED41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solidFill>
                      <a:schemeClr val="bg1"/>
                    </a:solidFill>
                  </a:tcPr>
                </a:tc>
                <a:tc>
                  <a:txBody>
                    <a:bodyPr/>
                    <a:lstStyle/>
                    <a:p>
                      <a:pPr algn="ctr">
                        <a:lnSpc>
                          <a:spcPct val="107000"/>
                        </a:lnSpc>
                        <a:spcAft>
                          <a:spcPts val="0"/>
                        </a:spcAft>
                      </a:pPr>
                      <a:r>
                        <a:rPr lang="en-GB" sz="2000" kern="1200"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rPr>
                        <a:t>High</a:t>
                      </a:r>
                    </a:p>
                  </a:txBody>
                  <a:tcPr marL="68580" marR="68580" marT="0" marB="0">
                    <a:solidFill>
                      <a:schemeClr val="bg1"/>
                    </a:solidFill>
                  </a:tcPr>
                </a:tc>
                <a:tc>
                  <a:txBody>
                    <a:bodyPr/>
                    <a:lstStyle/>
                    <a:p>
                      <a:pPr algn="ctr">
                        <a:lnSpc>
                          <a:spcPct val="107000"/>
                        </a:lnSpc>
                        <a:spcAft>
                          <a:spcPts val="0"/>
                        </a:spcAft>
                      </a:pPr>
                      <a:r>
                        <a:rPr lang="en-GB"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Medium High</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tabLst>
                          <a:tab pos="445770" algn="ctr"/>
                        </a:tabLs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r h="345167">
                <a:tc>
                  <a:txBody>
                    <a:bodyPr/>
                    <a:lstStyle/>
                    <a:p>
                      <a:pPr algn="just">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algn="ctr" defTabSz="914400" rtl="0" eaLnBrk="1" latinLnBrk="0" hangingPunct="1">
                        <a:lnSpc>
                          <a:spcPct val="107000"/>
                        </a:lnSpc>
                        <a:spcAft>
                          <a:spcPts val="0"/>
                        </a:spcAft>
                      </a:pPr>
                      <a:endParaRPr lang="en-GB" sz="2000" kern="1200" dirty="0">
                        <a:solidFill>
                          <a:srgbClr val="FF0000"/>
                        </a:solidFill>
                        <a:effectLst/>
                        <a:latin typeface="Bell MT" panose="02020503060305020303" pitchFamily="18" charset="0"/>
                        <a:ea typeface="+mn-ea"/>
                        <a:cs typeface="+mn-cs"/>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2"/>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7D1797BC-F586-C076-246B-906FC3BEE816}"/>
              </a:ext>
            </a:extLst>
          </p:cNvPr>
          <p:cNvSpPr txBox="1"/>
          <p:nvPr/>
        </p:nvSpPr>
        <p:spPr>
          <a:xfrm>
            <a:off x="7082971" y="1277257"/>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FF0CD7B0-3C70-1171-7735-1E74A5A746C9}"/>
              </a:ext>
            </a:extLst>
          </p:cNvPr>
          <p:cNvSpPr txBox="1"/>
          <p:nvPr/>
        </p:nvSpPr>
        <p:spPr>
          <a:xfrm>
            <a:off x="9441543" y="1284514"/>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369540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C941-487F-2010-A2D7-830054370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DEF79-80A5-AB8A-F758-E14E5EAEF581}"/>
              </a:ext>
            </a:extLst>
          </p:cNvPr>
          <p:cNvSpPr>
            <a:spLocks noGrp="1"/>
          </p:cNvSpPr>
          <p:nvPr>
            <p:ph type="title"/>
          </p:nvPr>
        </p:nvSpPr>
        <p:spPr>
          <a:xfrm>
            <a:off x="0" y="0"/>
            <a:ext cx="12191999" cy="1173389"/>
          </a:xfrm>
          <a:solidFill>
            <a:schemeClr val="accent5">
              <a:lumMod val="50000"/>
            </a:schemeClr>
          </a:solidFill>
        </p:spPr>
        <p:txBody>
          <a:bodyPr vert="horz" lIns="91440" tIns="45720" rIns="91440" bIns="45720" rtlCol="0" anchor="ctr">
            <a:noAutofit/>
          </a:bodyPr>
          <a:lstStyle/>
          <a:p>
            <a:pPr algn="ctr">
              <a:lnSpc>
                <a:spcPct val="107000"/>
              </a:lnSpc>
            </a:pPr>
            <a:r>
              <a:rPr lang="en-GB" sz="32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SECTORIAL TF RISK RATINGS AT A GLANCE</a:t>
            </a:r>
          </a:p>
        </p:txBody>
      </p:sp>
      <p:graphicFrame>
        <p:nvGraphicFramePr>
          <p:cNvPr id="6" name="Table 5">
            <a:extLst>
              <a:ext uri="{FF2B5EF4-FFF2-40B4-BE49-F238E27FC236}">
                <a16:creationId xmlns:a16="http://schemas.microsoft.com/office/drawing/2014/main" id="{33707E95-385B-7BB9-76FB-AD6489AC3AEC}"/>
              </a:ext>
            </a:extLst>
          </p:cNvPr>
          <p:cNvGraphicFramePr>
            <a:graphicFrameLocks noGrp="1"/>
          </p:cNvGraphicFramePr>
          <p:nvPr>
            <p:extLst>
              <p:ext uri="{D42A27DB-BD31-4B8C-83A1-F6EECF244321}">
                <p14:modId xmlns:p14="http://schemas.microsoft.com/office/powerpoint/2010/main" val="3957877357"/>
              </p:ext>
            </p:extLst>
          </p:nvPr>
        </p:nvGraphicFramePr>
        <p:xfrm>
          <a:off x="221984" y="1189537"/>
          <a:ext cx="11625943" cy="5078870"/>
        </p:xfrm>
        <a:graphic>
          <a:graphicData uri="http://schemas.openxmlformats.org/drawingml/2006/table">
            <a:tbl>
              <a:tblPr>
                <a:tableStyleId>{5C22544A-7EE6-4342-B048-85BDC9FD1C3A}</a:tableStyleId>
              </a:tblPr>
              <a:tblGrid>
                <a:gridCol w="4741833">
                  <a:extLst>
                    <a:ext uri="{9D8B030D-6E8A-4147-A177-3AD203B41FA5}">
                      <a16:colId xmlns:a16="http://schemas.microsoft.com/office/drawing/2014/main" val="20000"/>
                    </a:ext>
                  </a:extLst>
                </a:gridCol>
                <a:gridCol w="2295483">
                  <a:extLst>
                    <a:ext uri="{9D8B030D-6E8A-4147-A177-3AD203B41FA5}">
                      <a16:colId xmlns:a16="http://schemas.microsoft.com/office/drawing/2014/main" val="20001"/>
                    </a:ext>
                  </a:extLst>
                </a:gridCol>
                <a:gridCol w="2428861">
                  <a:extLst>
                    <a:ext uri="{9D8B030D-6E8A-4147-A177-3AD203B41FA5}">
                      <a16:colId xmlns:a16="http://schemas.microsoft.com/office/drawing/2014/main" val="20002"/>
                    </a:ext>
                  </a:extLst>
                </a:gridCol>
                <a:gridCol w="2159766">
                  <a:extLst>
                    <a:ext uri="{9D8B030D-6E8A-4147-A177-3AD203B41FA5}">
                      <a16:colId xmlns:a16="http://schemas.microsoft.com/office/drawing/2014/main" val="20003"/>
                    </a:ext>
                  </a:extLst>
                </a:gridCol>
              </a:tblGrid>
              <a:tr h="418119">
                <a:tc>
                  <a:txBody>
                    <a:bodyPr/>
                    <a:lstStyle/>
                    <a:p>
                      <a:pPr algn="ctr">
                        <a:lnSpc>
                          <a:spcPct val="107000"/>
                        </a:lnSpc>
                        <a:spcAft>
                          <a:spcPts val="0"/>
                        </a:spcAft>
                      </a:pPr>
                      <a:r>
                        <a:rPr lang="en-US" sz="1600" dirty="0">
                          <a:effectLst/>
                          <a:latin typeface="Bell MT" panose="02020503060305020303" pitchFamily="18" charset="0"/>
                        </a:rPr>
                        <a:t> </a:t>
                      </a: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Times New Roman" panose="02020603050405020304" pitchFamily="18" charset="0"/>
                          <a:cs typeface="Times New Roman" panose="02020603050405020304" pitchFamily="18" charset="0"/>
                        </a:rPr>
                        <a:t>Residual TF</a:t>
                      </a:r>
                      <a:r>
                        <a:rPr lang="en-US" sz="1800" b="1" u="sng" baseline="0" dirty="0">
                          <a:effectLst/>
                          <a:latin typeface="Times New Roman" panose="02020603050405020304" pitchFamily="18" charset="0"/>
                          <a:cs typeface="Times New Roman" panose="02020603050405020304" pitchFamily="18" charset="0"/>
                        </a:rPr>
                        <a:t> </a:t>
                      </a:r>
                      <a:r>
                        <a:rPr lang="en-US" sz="1800" b="1" u="sng" dirty="0">
                          <a:effectLst/>
                          <a:latin typeface="Times New Roman" panose="02020603050405020304" pitchFamily="18" charset="0"/>
                          <a:cs typeface="Times New Roman" panose="02020603050405020304" pitchFamily="18" charset="0"/>
                        </a:rPr>
                        <a:t>Vulnerability Rating</a:t>
                      </a:r>
                      <a:endParaRPr lang="en-GB"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Times New Roman" panose="02020603050405020304" pitchFamily="18" charset="0"/>
                          <a:cs typeface="Times New Roman" panose="02020603050405020304" pitchFamily="18" charset="0"/>
                        </a:rPr>
                        <a:t>TF Threat Rating</a:t>
                      </a:r>
                      <a:endParaRPr lang="en-GB"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800" b="1" u="sng" dirty="0">
                          <a:effectLst/>
                          <a:latin typeface="Times New Roman" panose="02020603050405020304" pitchFamily="18" charset="0"/>
                          <a:cs typeface="Times New Roman" panose="02020603050405020304" pitchFamily="18" charset="0"/>
                        </a:rPr>
                        <a:t>TF Risk Rating</a:t>
                      </a:r>
                      <a:endParaRPr lang="en-GB"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345167">
                <a:tc gridSpan="4">
                  <a:txBody>
                    <a:bodyPr/>
                    <a:lstStyle/>
                    <a:p>
                      <a:pPr>
                        <a:lnSpc>
                          <a:spcPct val="107000"/>
                        </a:lnSpc>
                        <a:spcAft>
                          <a:spcPts val="0"/>
                        </a:spcAft>
                      </a:pPr>
                      <a:endParaRPr lang="en-GB" sz="20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45167">
                <a:tc>
                  <a:txBody>
                    <a:bodyPr/>
                    <a:lstStyle/>
                    <a:p>
                      <a:pPr>
                        <a:lnSpc>
                          <a:spcPct val="107000"/>
                        </a:lnSpc>
                        <a:spcAft>
                          <a:spcPts val="0"/>
                        </a:spcAft>
                      </a:pP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CC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45167">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Securities Sector</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GB" sz="2000" kern="12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solidFill>
                      <a:schemeClr val="bg1"/>
                    </a:solidFill>
                  </a:tcPr>
                </a:tc>
                <a:tc>
                  <a:txBody>
                    <a:bodyPr/>
                    <a:lstStyle/>
                    <a:p>
                      <a:pPr algn="ctr">
                        <a:lnSpc>
                          <a:spcPct val="107000"/>
                        </a:lnSpc>
                        <a:spcAft>
                          <a:spcPts val="0"/>
                        </a:spcAft>
                      </a:pPr>
                      <a:r>
                        <a:rPr lang="en-GB" sz="2000" kern="12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solidFill>
                      <a:schemeClr val="bg1"/>
                    </a:solidFill>
                  </a:tcPr>
                </a:tc>
                <a:tc>
                  <a:txBody>
                    <a:bodyPr/>
                    <a:lstStyle/>
                    <a:p>
                      <a:pPr algn="ctr">
                        <a:lnSpc>
                          <a:spcPct val="107000"/>
                        </a:lnSpc>
                        <a:spcAft>
                          <a:spcPts val="0"/>
                        </a:spcAft>
                      </a:pPr>
                      <a:r>
                        <a:rPr lang="en-GB" sz="2000" kern="12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45167">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Insurance Sector</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         </a:t>
                      </a:r>
                    </a:p>
                  </a:txBody>
                  <a:tcPr marL="68580" marR="68580" marT="0" marB="0">
                    <a:solidFill>
                      <a:schemeClr val="bg1"/>
                    </a:solidFill>
                  </a:tcPr>
                </a:tc>
                <a:tc>
                  <a:txBody>
                    <a:bodyPr/>
                    <a:lstStyle/>
                    <a:p>
                      <a:pPr algn="ctr">
                        <a:lnSpc>
                          <a:spcPct val="107000"/>
                        </a:lnSpc>
                        <a:spcAft>
                          <a:spcPts val="0"/>
                        </a:spcAft>
                      </a:pPr>
                      <a:r>
                        <a:rPr lang="en-GB" sz="2000" kern="12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 </a:t>
                      </a:r>
                      <a:r>
                        <a:rPr lang="en-GB"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marL="0" algn="ctr" defTabSz="914400" rtl="0" eaLnBrk="1" latinLnBrk="0" hangingPunct="1">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658007">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Other Financial Institutions (non-banking) </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latinLnBrk="0" hangingPunct="1">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p>
                  </a:txBody>
                  <a:tcPr marL="68580" marR="68580" marT="0" marB="0">
                    <a:solidFill>
                      <a:schemeClr val="bg1"/>
                    </a:solidFill>
                  </a:tcPr>
                </a:tc>
                <a:tc>
                  <a:txBody>
                    <a:bodyPr/>
                    <a:lstStyle/>
                    <a:p>
                      <a:pPr algn="ctr">
                        <a:lnSpc>
                          <a:spcPct val="107000"/>
                        </a:lnSpc>
                        <a:spcAft>
                          <a:spcPts val="0"/>
                        </a:spcAft>
                      </a:pP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Ranges from </a:t>
                      </a: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r>
                        <a:rPr lang="en-GB" sz="2000"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GB" sz="2000"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kern="12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solidFill>
                      <a:schemeClr val="bg1"/>
                    </a:solidFill>
                  </a:tcPr>
                </a:tc>
                <a:tc>
                  <a:txBody>
                    <a:bodyPr/>
                    <a:lstStyle/>
                    <a:p>
                      <a:pPr marL="0" algn="ctr" defTabSz="914400" rtl="0" eaLnBrk="1" latinLnBrk="0" hangingPunct="1">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82199">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Trust and Company Service Providers</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p>
                  </a:txBody>
                  <a:tcPr marL="68580" marR="68580" marT="0" marB="0">
                    <a:solidFill>
                      <a:schemeClr val="bg1"/>
                    </a:solidFill>
                  </a:tcPr>
                </a:tc>
                <a:tc>
                  <a:txBody>
                    <a:bodyPr/>
                    <a:lstStyle/>
                    <a:p>
                      <a:pPr algn="ctr">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p>
                  </a:txBody>
                  <a:tcPr marL="68580" marR="68580" marT="0" marB="0">
                    <a:solidFill>
                      <a:schemeClr val="bg1"/>
                    </a:solidFill>
                  </a:tcPr>
                </a:tc>
                <a:tc>
                  <a:txBody>
                    <a:bodyPr/>
                    <a:lstStyle/>
                    <a:p>
                      <a:pPr marL="0" algn="ctr" defTabSz="914400" rtl="0" eaLnBrk="1" latinLnBrk="0" hangingPunct="1">
                        <a:lnSpc>
                          <a:spcPct val="107000"/>
                        </a:lnSpc>
                        <a:spcAft>
                          <a:spcPts val="0"/>
                        </a:spcAft>
                      </a:pPr>
                      <a:r>
                        <a:rPr lang="en-GB" sz="2000" kern="1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Medium Low</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CC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GB" sz="2000"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tabLst>
                          <a:tab pos="445770" algn="ctr"/>
                        </a:tabLs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r h="345167">
                <a:tc>
                  <a:txBody>
                    <a:bodyPr/>
                    <a:lstStyle/>
                    <a:p>
                      <a:pPr algn="just">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algn="ctr" defTabSz="914400" rtl="0" eaLnBrk="1" latinLnBrk="0" hangingPunct="1">
                        <a:lnSpc>
                          <a:spcPct val="107000"/>
                        </a:lnSpc>
                        <a:spcAft>
                          <a:spcPts val="0"/>
                        </a:spcAft>
                      </a:pPr>
                      <a:endParaRPr lang="en-GB" sz="2000" kern="1200" dirty="0">
                        <a:solidFill>
                          <a:srgbClr val="FF0000"/>
                        </a:solidFill>
                        <a:effectLst/>
                        <a:latin typeface="Bell MT" panose="02020503060305020303" pitchFamily="18" charset="0"/>
                        <a:ea typeface="+mn-ea"/>
                        <a:cs typeface="+mn-cs"/>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4">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2"/>
                  </a:ext>
                </a:extLst>
              </a:tr>
              <a:tr h="345167">
                <a:tc>
                  <a:txBody>
                    <a:bodyPr/>
                    <a:lstStyle/>
                    <a:p>
                      <a:pPr>
                        <a:lnSpc>
                          <a:spcPct val="107000"/>
                        </a:lnSpc>
                        <a:spcAft>
                          <a:spcPts val="0"/>
                        </a:spcAft>
                      </a:pPr>
                      <a:endParaRPr lang="en-GB" sz="1600" dirty="0">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endParaRPr lang="en-GB" sz="2000" dirty="0">
                        <a:solidFill>
                          <a:schemeClr val="accent6">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2B945A21-7869-8335-D1A5-68E413218FB5}"/>
              </a:ext>
            </a:extLst>
          </p:cNvPr>
          <p:cNvSpPr txBox="1"/>
          <p:nvPr/>
        </p:nvSpPr>
        <p:spPr>
          <a:xfrm>
            <a:off x="7082971" y="1277257"/>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9ABA7FA6-5B4A-B8D2-1663-1B95511CB125}"/>
              </a:ext>
            </a:extLst>
          </p:cNvPr>
          <p:cNvSpPr txBox="1"/>
          <p:nvPr/>
        </p:nvSpPr>
        <p:spPr>
          <a:xfrm>
            <a:off x="9441543" y="1284514"/>
            <a:ext cx="435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6707009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1999" cy="1173389"/>
          </a:xfrm>
          <a:prstGeom prst="rect">
            <a:avLst/>
          </a:prstGeom>
          <a:solidFill>
            <a:schemeClr val="accent5">
              <a:lumMod val="50000"/>
            </a:schemeClr>
          </a:solidFill>
        </p:spPr>
        <p:txBody>
          <a:bodyPr vert="horz" lIns="91440" tIns="45720" rIns="91440" bIns="45720" rtlCol="0" anchor="ctr">
            <a:noAutofit/>
          </a:bodyPr>
          <a:lstStyle>
            <a:lvl1pPr algn="ctr">
              <a:lnSpc>
                <a:spcPct val="107000"/>
              </a:lnSpc>
              <a:spcBef>
                <a:spcPct val="0"/>
              </a:spcBef>
              <a:buNone/>
              <a:defRPr sz="3200" b="1">
                <a:solidFill>
                  <a:schemeClr val="bg1"/>
                </a:solidFill>
                <a:latin typeface="Bell MT" panose="02020503060305020303" pitchFamily="18" charset="0"/>
                <a:ea typeface="Calibri" panose="020F0502020204030204" pitchFamily="34" charset="0"/>
                <a:cs typeface="Times New Roman" panose="02020603050405020304" pitchFamily="18" charset="0"/>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AML CONTROLS APPLIED ACROSS THE SECTORS</a:t>
            </a:r>
          </a:p>
        </p:txBody>
      </p:sp>
      <p:graphicFrame>
        <p:nvGraphicFramePr>
          <p:cNvPr id="2" name="Diagram 1">
            <a:extLst>
              <a:ext uri="{FF2B5EF4-FFF2-40B4-BE49-F238E27FC236}">
                <a16:creationId xmlns:a16="http://schemas.microsoft.com/office/drawing/2014/main" id="{92524098-A96D-0A58-6707-51D56A1D1D18}"/>
              </a:ext>
            </a:extLst>
          </p:cNvPr>
          <p:cNvGraphicFramePr/>
          <p:nvPr/>
        </p:nvGraphicFramePr>
        <p:xfrm>
          <a:off x="457200" y="1498600"/>
          <a:ext cx="112776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5902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F42E-FDDB-EB69-65B6-11F3F8A068A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3654D8A-95CC-1F63-D33F-54D68F12D40F}"/>
              </a:ext>
            </a:extLst>
          </p:cNvPr>
          <p:cNvSpPr txBox="1">
            <a:spLocks/>
          </p:cNvSpPr>
          <p:nvPr/>
        </p:nvSpPr>
        <p:spPr>
          <a:xfrm>
            <a:off x="0" y="0"/>
            <a:ext cx="12191999" cy="1173389"/>
          </a:xfrm>
          <a:prstGeom prst="rect">
            <a:avLst/>
          </a:prstGeom>
          <a:solidFill>
            <a:schemeClr val="accent5">
              <a:lumMod val="50000"/>
            </a:schemeClr>
          </a:solidFill>
        </p:spPr>
        <p:txBody>
          <a:bodyPr vert="horz" lIns="91440" tIns="45720" rIns="91440" bIns="45720" rtlCol="0" anchor="ctr">
            <a:noAutofit/>
          </a:bodyPr>
          <a:lstStyle>
            <a:lvl1pPr algn="ctr">
              <a:lnSpc>
                <a:spcPct val="107000"/>
              </a:lnSpc>
              <a:spcBef>
                <a:spcPct val="0"/>
              </a:spcBef>
              <a:buNone/>
              <a:defRPr sz="3200" b="1">
                <a:solidFill>
                  <a:schemeClr val="bg1"/>
                </a:solidFill>
                <a:latin typeface="Bell MT" panose="02020503060305020303" pitchFamily="18" charset="0"/>
                <a:ea typeface="Calibri" panose="020F0502020204030204" pitchFamily="34" charset="0"/>
                <a:cs typeface="Times New Roman" panose="02020603050405020304" pitchFamily="18" charset="0"/>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lang="en-GB" dirty="0">
                <a:solidFill>
                  <a:prstClr val="white"/>
                </a:solidFill>
              </a:rPr>
              <a:t>CFT</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 CONTROLS APPLIED ACROSS THE SECTORS</a:t>
            </a:r>
          </a:p>
        </p:txBody>
      </p:sp>
      <p:graphicFrame>
        <p:nvGraphicFramePr>
          <p:cNvPr id="4" name="Diagram 3">
            <a:extLst>
              <a:ext uri="{FF2B5EF4-FFF2-40B4-BE49-F238E27FC236}">
                <a16:creationId xmlns:a16="http://schemas.microsoft.com/office/drawing/2014/main" id="{FCCDCE25-6DB9-AC65-785F-2B41B090B0F4}"/>
              </a:ext>
            </a:extLst>
          </p:cNvPr>
          <p:cNvGraphicFramePr/>
          <p:nvPr/>
        </p:nvGraphicFramePr>
        <p:xfrm>
          <a:off x="343232" y="1453661"/>
          <a:ext cx="11277600" cy="4693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3520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10EF4-990F-AB70-4F66-FF1453BAF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23D46-3461-EAFD-7477-406D4C9D690F}"/>
              </a:ext>
            </a:extLst>
          </p:cNvPr>
          <p:cNvSpPr>
            <a:spLocks noGrp="1"/>
          </p:cNvSpPr>
          <p:nvPr>
            <p:ph type="title"/>
          </p:nvPr>
        </p:nvSpPr>
        <p:spPr>
          <a:xfrm>
            <a:off x="0" y="264701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SECURITIES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226701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A368E-E4C3-8134-FBEF-A21A1AAF6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27720-F6CD-977C-B577-0822D9DAA79B}"/>
              </a:ext>
            </a:extLst>
          </p:cNvPr>
          <p:cNvSpPr>
            <a:spLocks noGrp="1"/>
          </p:cNvSpPr>
          <p:nvPr>
            <p:ph type="title"/>
          </p:nvPr>
        </p:nvSpPr>
        <p:spPr>
          <a:xfrm>
            <a:off x="0" y="19050"/>
            <a:ext cx="12192000" cy="699247"/>
          </a:xfrm>
          <a:solidFill>
            <a:schemeClr val="accent5">
              <a:lumMod val="50000"/>
            </a:schemeClr>
          </a:solidFill>
        </p:spPr>
        <p:txBody>
          <a:bodyPr vert="horz" lIns="91440" tIns="45720" rIns="91440" bIns="45720" rtlCol="0" anchor="ctr">
            <a:noAutofit/>
          </a:bodyPr>
          <a:lstStyle/>
          <a:p>
            <a:pPr algn="ctr">
              <a:lnSpc>
                <a:spcPct val="100000"/>
              </a:lnSpc>
            </a:pPr>
            <a:r>
              <a:rPr lang="en-US" sz="2600" b="1" dirty="0">
                <a:solidFill>
                  <a:schemeClr val="bg1"/>
                </a:solidFill>
                <a:latin typeface="Bell MT" panose="02020503060305020303" pitchFamily="18" charset="0"/>
              </a:rPr>
              <a:t>OVERVIEW OF </a:t>
            </a:r>
            <a:r>
              <a:rPr lang="en-GB" sz="2800" b="1" dirty="0">
                <a:solidFill>
                  <a:schemeClr val="bg1"/>
                </a:solidFill>
                <a:latin typeface="Bell MT" panose="02020503060305020303" pitchFamily="18" charset="0"/>
              </a:rPr>
              <a:t>SECURITIES SECTOR </a:t>
            </a:r>
            <a:endParaRPr lang="en-US" sz="3200" b="1" dirty="0">
              <a:solidFill>
                <a:schemeClr val="bg1"/>
              </a:solidFill>
              <a:latin typeface="Bell MT" panose="02020503060305020303" pitchFamily="18" charset="0"/>
            </a:endParaRPr>
          </a:p>
        </p:txBody>
      </p:sp>
      <p:sp>
        <p:nvSpPr>
          <p:cNvPr id="7" name="TextBox 6">
            <a:extLst>
              <a:ext uri="{FF2B5EF4-FFF2-40B4-BE49-F238E27FC236}">
                <a16:creationId xmlns:a16="http://schemas.microsoft.com/office/drawing/2014/main" id="{3786E6E9-FD57-C367-1AAB-36A3B1E520EF}"/>
              </a:ext>
            </a:extLst>
          </p:cNvPr>
          <p:cNvSpPr txBox="1"/>
          <p:nvPr/>
        </p:nvSpPr>
        <p:spPr>
          <a:xfrm>
            <a:off x="7648687" y="1342865"/>
            <a:ext cx="4179895" cy="38338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The securities institution types assessed for NRA: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rPr>
              <a:t>Market Infrastructure [Securities Exchanges and Clearing and Settlement Facilities]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rPr>
              <a:t>Market Intermediaries [Different categories of Investment Dealers and Investment Advisers]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rPr>
              <a:t>Funds business [CIS Managers and Custodians]</a:t>
            </a:r>
            <a:endParaRPr kumimoji="0" lang="aa-ET" sz="2000" b="0" i="0" u="none" strike="noStrike" kern="1200" cap="none" spc="0" normalizeH="0" baseline="0" noProof="0" dirty="0">
              <a:ln>
                <a:noFill/>
              </a:ln>
              <a:solidFill>
                <a:srgbClr val="5B9BD5">
                  <a:lumMod val="75000"/>
                </a:srgbClr>
              </a:solidFill>
              <a:effectLst/>
              <a:uLnTx/>
              <a:uFillTx/>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A6FA0792-A7D9-F4FA-A529-F2AD09CB6E88}"/>
              </a:ext>
            </a:extLst>
          </p:cNvPr>
          <p:cNvGraphicFramePr/>
          <p:nvPr>
            <p:extLst>
              <p:ext uri="{D42A27DB-BD31-4B8C-83A1-F6EECF244321}">
                <p14:modId xmlns:p14="http://schemas.microsoft.com/office/powerpoint/2010/main" val="3511908781"/>
              </p:ext>
            </p:extLst>
          </p:nvPr>
        </p:nvGraphicFramePr>
        <p:xfrm>
          <a:off x="-435687" y="1086523"/>
          <a:ext cx="8520055" cy="291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6F233C1-93CD-F285-EA4E-81F850215836}"/>
              </a:ext>
            </a:extLst>
          </p:cNvPr>
          <p:cNvSpPr txBox="1"/>
          <p:nvPr/>
        </p:nvSpPr>
        <p:spPr>
          <a:xfrm>
            <a:off x="705519" y="4386141"/>
            <a:ext cx="6771046" cy="199028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Include domestic and GB players.  There is a single legal and AML regime overseeing both types of entities. </a:t>
            </a:r>
          </a:p>
          <a:p>
            <a:pPr marL="0" marR="0" lvl="0" indent="0" algn="just" defTabSz="914400" rtl="0" eaLnBrk="1" fontAlgn="auto" latinLnBrk="0" hangingPunct="1">
              <a:lnSpc>
                <a:spcPct val="90000"/>
              </a:lnSpc>
              <a:spcBef>
                <a:spcPts val="1000"/>
              </a:spcBef>
              <a:spcAft>
                <a:spcPts val="0"/>
              </a:spcAft>
              <a:buClrTx/>
              <a:buSzTx/>
              <a:buFontTx/>
              <a:buNone/>
              <a:tabLst/>
              <a:defRPr/>
            </a:pPr>
            <a:endParaRPr kumimoji="0" lang="en-CA" sz="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As of 30 June 2024, the sector comprised 2,185 licensees (142 domestic entities and 2,043 GB players).  </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99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99147-5A1E-3AED-D935-08C94D093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85043-6D13-90B6-2A42-872C816AC855}"/>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ML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8" name="Diagram 7">
            <a:extLst>
              <a:ext uri="{FF2B5EF4-FFF2-40B4-BE49-F238E27FC236}">
                <a16:creationId xmlns:a16="http://schemas.microsoft.com/office/drawing/2014/main" id="{435BA253-6145-ED7E-7628-0360D161926D}"/>
              </a:ext>
            </a:extLst>
          </p:cNvPr>
          <p:cNvGraphicFramePr/>
          <p:nvPr>
            <p:extLst>
              <p:ext uri="{D42A27DB-BD31-4B8C-83A1-F6EECF244321}">
                <p14:modId xmlns:p14="http://schemas.microsoft.com/office/powerpoint/2010/main" val="3289704318"/>
              </p:ext>
            </p:extLst>
          </p:nvPr>
        </p:nvGraphicFramePr>
        <p:xfrm>
          <a:off x="805626" y="902369"/>
          <a:ext cx="9995052" cy="5954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898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9ACC-D16E-AA6B-F8F5-5FC670CE1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ADE84-2709-E08D-A44C-08491A70DBF5}"/>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ML VULNERABILITY</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
        <p:nvSpPr>
          <p:cNvPr id="3" name="Content Placeholder 2">
            <a:extLst>
              <a:ext uri="{FF2B5EF4-FFF2-40B4-BE49-F238E27FC236}">
                <a16:creationId xmlns:a16="http://schemas.microsoft.com/office/drawing/2014/main" id="{5AF3FDBD-386B-EAF1-40DF-4EF9E53A48DA}"/>
              </a:ext>
            </a:extLst>
          </p:cNvPr>
          <p:cNvSpPr>
            <a:spLocks noGrp="1"/>
          </p:cNvSpPr>
          <p:nvPr>
            <p:ph idx="1"/>
          </p:nvPr>
        </p:nvSpPr>
        <p:spPr>
          <a:xfrm>
            <a:off x="559107" y="3365769"/>
            <a:ext cx="11290354" cy="1445907"/>
          </a:xfr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a:norm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649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2400" b="0" i="0" u="none" strike="noStrike" kern="1200" cap="none" spc="0" normalizeH="0" baseline="0" noProof="0" dirty="0">
                <a:ln>
                  <a:noFill/>
                </a:ln>
                <a:solidFill>
                  <a:srgbClr val="064974"/>
                </a:solidFill>
                <a:effectLst/>
                <a:uLnTx/>
                <a:uFillTx/>
                <a:latin typeface="Calibri" panose="020F0502020204030204"/>
                <a:ea typeface="+mn-ea"/>
                <a:cs typeface="+mn-cs"/>
              </a:rPr>
              <a:t>The main activities which are more vulnerable to ML are Collective Investment Schemes (CIS), Closed-end Funds (CEF) and Investment Advisers (Unrestricted)</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2000" b="0" i="0" u="none" strike="noStrike" kern="1200" cap="none" spc="0" normalizeH="0" baseline="0" noProof="0" dirty="0">
              <a:ln>
                <a:noFill/>
              </a:ln>
              <a:solidFill>
                <a:srgbClr val="064974"/>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D6EE05B4-C2DA-A899-924D-B6C8FD9825AC}"/>
              </a:ext>
            </a:extLst>
          </p:cNvPr>
          <p:cNvSpPr/>
          <p:nvPr/>
        </p:nvSpPr>
        <p:spPr>
          <a:xfrm>
            <a:off x="1190513" y="1785476"/>
            <a:ext cx="9810974" cy="9023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Overall ML Vulnerability for the Sector:  </a:t>
            </a:r>
            <a:r>
              <a:rPr kumimoji="0" lang="en-US" sz="2800" b="1" i="0" u="none" strike="noStrike" kern="1200" cap="none" spc="0" normalizeH="0" baseline="0" noProof="0" dirty="0">
                <a:ln>
                  <a:noFill/>
                </a:ln>
                <a:solidFill>
                  <a:srgbClr val="EED412"/>
                </a:solidFill>
                <a:effectLst/>
                <a:uLnTx/>
                <a:uFillTx/>
                <a:latin typeface="Calibri" panose="020F0502020204030204"/>
                <a:ea typeface="+mn-ea"/>
                <a:cs typeface="+mn-cs"/>
              </a:rPr>
              <a:t>MEDIUM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8004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5C50-8DE9-DD7F-9C5C-332EEE210430}"/>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F7D7B05-D293-32B4-31FF-B627297674CA}"/>
              </a:ext>
            </a:extLst>
          </p:cNvPr>
          <p:cNvGraphicFramePr>
            <a:graphicFrameLocks noGrp="1"/>
          </p:cNvGraphicFramePr>
          <p:nvPr>
            <p:ph idx="1"/>
            <p:extLst>
              <p:ext uri="{D42A27DB-BD31-4B8C-83A1-F6EECF244321}">
                <p14:modId xmlns:p14="http://schemas.microsoft.com/office/powerpoint/2010/main" val="154308514"/>
              </p:ext>
            </p:extLst>
          </p:nvPr>
        </p:nvGraphicFramePr>
        <p:xfrm>
          <a:off x="70363" y="692752"/>
          <a:ext cx="12021231" cy="5812083"/>
        </p:xfrm>
        <a:graphic>
          <a:graphicData uri="http://schemas.openxmlformats.org/drawingml/2006/table">
            <a:tbl>
              <a:tblPr firstRow="1" firstCol="1" bandRow="1">
                <a:tableStyleId>{5C22544A-7EE6-4342-B048-85BDC9FD1C3A}</a:tableStyleId>
              </a:tblPr>
              <a:tblGrid>
                <a:gridCol w="1439837">
                  <a:extLst>
                    <a:ext uri="{9D8B030D-6E8A-4147-A177-3AD203B41FA5}">
                      <a16:colId xmlns:a16="http://schemas.microsoft.com/office/drawing/2014/main" val="2658256265"/>
                    </a:ext>
                  </a:extLst>
                </a:gridCol>
                <a:gridCol w="3826259">
                  <a:extLst>
                    <a:ext uri="{9D8B030D-6E8A-4147-A177-3AD203B41FA5}">
                      <a16:colId xmlns:a16="http://schemas.microsoft.com/office/drawing/2014/main" val="2029559566"/>
                    </a:ext>
                  </a:extLst>
                </a:gridCol>
                <a:gridCol w="6755135">
                  <a:extLst>
                    <a:ext uri="{9D8B030D-6E8A-4147-A177-3AD203B41FA5}">
                      <a16:colId xmlns:a16="http://schemas.microsoft.com/office/drawing/2014/main" val="3004575377"/>
                    </a:ext>
                  </a:extLst>
                </a:gridCol>
              </a:tblGrid>
              <a:tr h="272124">
                <a:tc>
                  <a:txBody>
                    <a:bodyPr/>
                    <a:lstStyle/>
                    <a:p>
                      <a:pPr marL="0" marR="0">
                        <a:lnSpc>
                          <a:spcPct val="107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Activities</a:t>
                      </a: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1759214">
                <a:tc>
                  <a:txBody>
                    <a:bodyPr/>
                    <a:lstStyle/>
                    <a:p>
                      <a:pPr marL="0" marR="0" algn="just">
                        <a:lnSpc>
                          <a:spcPct val="107000"/>
                        </a:lnSpc>
                        <a:spcBef>
                          <a:spcPts val="0"/>
                        </a:spcBef>
                        <a:spcAft>
                          <a:spcPts val="0"/>
                        </a:spcAft>
                      </a:pPr>
                      <a:r>
                        <a:rPr lang="en-US" sz="1700" b="0" dirty="0">
                          <a:solidFill>
                            <a:schemeClr val="tx1"/>
                          </a:solidFill>
                          <a:effectLst/>
                          <a:latin typeface="+mn-lt"/>
                          <a:ea typeface="Calibri" panose="020F0502020204030204" pitchFamily="34" charset="0"/>
                          <a:cs typeface="Times New Roman" panose="02020603050405020304" pitchFamily="18" charset="0"/>
                        </a:rPr>
                        <a:t>Market Infrastructure</a:t>
                      </a:r>
                    </a:p>
                  </a:txBody>
                  <a:tcPr marL="68580" marR="68580" marT="0" marB="0">
                    <a:solidFill>
                      <a:schemeClr val="accent1">
                        <a:lumMod val="40000"/>
                        <a:lumOff val="60000"/>
                      </a:schemeClr>
                    </a:solidFill>
                  </a:tcPr>
                </a:tc>
                <a:tc>
                  <a:txBody>
                    <a:bodyPr/>
                    <a:lstStyle/>
                    <a:p>
                      <a:pPr marL="285750" marR="0" lvl="2" indent="-285750" algn="just" defTabSz="914400" rtl="0" eaLnBrk="1" latinLnBrk="0" hangingPunct="1">
                        <a:lnSpc>
                          <a:spcPct val="107000"/>
                        </a:lnSpc>
                        <a:spcBef>
                          <a:spcPts val="0"/>
                        </a:spcBef>
                        <a:spcAft>
                          <a:spcPts val="0"/>
                        </a:spcAft>
                        <a:buFontTx/>
                        <a:buChar char="-"/>
                      </a:pPr>
                      <a:r>
                        <a:rPr lang="en-US" sz="1700" b="0" kern="1200" dirty="0">
                          <a:solidFill>
                            <a:schemeClr val="tx1"/>
                          </a:solidFill>
                          <a:effectLst/>
                          <a:latin typeface="+mn-lt"/>
                          <a:ea typeface="Calibri" panose="020F0502020204030204" pitchFamily="34" charset="0"/>
                          <a:cs typeface="Times New Roman" panose="02020603050405020304" pitchFamily="18" charset="0"/>
                        </a:rPr>
                        <a:t>Provide trading and settlement platform for members to trade and settle securities on behalf of investors</a:t>
                      </a:r>
                    </a:p>
                    <a:p>
                      <a:pPr marL="285750" marR="0" lvl="2" indent="-285750" algn="just" defTabSz="914400" rtl="0" eaLnBrk="1" fontAlgn="auto" latinLnBrk="0" hangingPunct="1">
                        <a:lnSpc>
                          <a:spcPct val="107000"/>
                        </a:lnSpc>
                        <a:spcBef>
                          <a:spcPts val="0"/>
                        </a:spcBef>
                        <a:spcAft>
                          <a:spcPts val="0"/>
                        </a:spcAft>
                        <a:buClrTx/>
                        <a:buSzTx/>
                        <a:buFontTx/>
                        <a:buChar char="-"/>
                        <a:tabLst/>
                        <a:defRPr/>
                      </a:pPr>
                      <a:r>
                        <a:rPr lang="en-US" sz="1700" b="0" dirty="0">
                          <a:solidFill>
                            <a:schemeClr val="tx1"/>
                          </a:solidFill>
                          <a:effectLst/>
                          <a:latin typeface="+mn-lt"/>
                          <a:ea typeface="Calibri" panose="020F0502020204030204" pitchFamily="34" charset="0"/>
                          <a:cs typeface="Times New Roman" panose="02020603050405020304" pitchFamily="18" charset="0"/>
                        </a:rPr>
                        <a:t>Securities exchange, Securities trading systems &amp; Clearing and Settlement facilities</a:t>
                      </a: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700" b="1" kern="1200" dirty="0">
                          <a:solidFill>
                            <a:schemeClr val="accent6">
                              <a:lumMod val="75000"/>
                            </a:schemeClr>
                          </a:solidFill>
                          <a:effectLst/>
                          <a:latin typeface="+mn-lt"/>
                          <a:ea typeface="Calibri" panose="020F0502020204030204" pitchFamily="34" charset="0"/>
                          <a:cs typeface="Times New Roman" panose="02020603050405020304" pitchFamily="18" charset="0"/>
                        </a:rPr>
                        <a:t>LOW</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100" b="0" kern="1200" dirty="0">
                        <a:solidFill>
                          <a:schemeClr val="tx1"/>
                        </a:solidFill>
                        <a:effectLst/>
                        <a:latin typeface="+mn-lt"/>
                        <a:ea typeface="Calibri" panose="020F0502020204030204" pitchFamily="34" charset="0"/>
                        <a:cs typeface="Times New Roman" panose="02020603050405020304" pitchFamily="18" charset="0"/>
                      </a:endParaRPr>
                    </a:p>
                    <a:p>
                      <a:pPr marL="285750" marR="0" lvl="2" indent="-285750" algn="just" defTabSz="914400" rtl="0" eaLnBrk="1" fontAlgn="auto" latinLnBrk="0" hangingPunct="1">
                        <a:lnSpc>
                          <a:spcPct val="107000"/>
                        </a:lnSpc>
                        <a:spcBef>
                          <a:spcPts val="0"/>
                        </a:spcBef>
                        <a:spcAft>
                          <a:spcPts val="0"/>
                        </a:spcAft>
                        <a:buClrTx/>
                        <a:buSzTx/>
                        <a:buFontTx/>
                        <a:buChar char="-"/>
                        <a:tabLst/>
                        <a:defRPr/>
                      </a:pPr>
                      <a:r>
                        <a:rPr lang="en-US" sz="1700" b="0" kern="1200" dirty="0">
                          <a:solidFill>
                            <a:schemeClr val="tx1"/>
                          </a:solidFill>
                          <a:effectLst/>
                          <a:latin typeface="+mn-lt"/>
                          <a:ea typeface="Calibri" panose="020F0502020204030204" pitchFamily="34" charset="0"/>
                          <a:cs typeface="Times New Roman" panose="02020603050405020304" pitchFamily="18" charset="0"/>
                        </a:rPr>
                        <a:t>Do not deal with clients’ monies</a:t>
                      </a:r>
                      <a:endParaRPr lang="en-US" sz="17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932239"/>
                  </a:ext>
                </a:extLst>
              </a:tr>
              <a:tr h="311972">
                <a:tc>
                  <a:txBody>
                    <a:bodyPr/>
                    <a:lstStyle/>
                    <a:p>
                      <a:pPr marL="0" marR="0" algn="just">
                        <a:lnSpc>
                          <a:spcPct val="107000"/>
                        </a:lnSpc>
                        <a:spcBef>
                          <a:spcPts val="0"/>
                        </a:spcBef>
                        <a:spcAft>
                          <a:spcPts val="0"/>
                        </a:spcAft>
                      </a:pPr>
                      <a:r>
                        <a:rPr lang="en-US" sz="1800" dirty="0">
                          <a:solidFill>
                            <a:schemeClr val="bg1"/>
                          </a:solidFill>
                          <a:effectLst/>
                          <a:latin typeface="+mn-lt"/>
                          <a:ea typeface="Calibri" panose="020F0502020204030204" pitchFamily="34" charset="0"/>
                          <a:cs typeface="Times New Roman" panose="02020603050405020304" pitchFamily="18" charset="0"/>
                        </a:rPr>
                        <a:t>Activities</a:t>
                      </a:r>
                    </a:p>
                  </a:txBody>
                  <a:tcPr marL="68580" marR="68580" marT="0" marB="0">
                    <a:solidFill>
                      <a:srgbClr val="0070C0"/>
                    </a:solidFill>
                  </a:tcPr>
                </a:tc>
                <a:tc>
                  <a:txBody>
                    <a:bodyPr/>
                    <a:lstStyle/>
                    <a:p>
                      <a:pPr marL="0" marR="0" algn="just">
                        <a:lnSpc>
                          <a:spcPct val="107000"/>
                        </a:lnSpc>
                        <a:spcBef>
                          <a:spcPts val="0"/>
                        </a:spcBef>
                        <a:spcAft>
                          <a:spcPts val="0"/>
                        </a:spcAft>
                      </a:pPr>
                      <a:r>
                        <a:rPr lang="en-US" sz="1800" b="1" dirty="0">
                          <a:solidFill>
                            <a:schemeClr val="bg1"/>
                          </a:solidFill>
                          <a:effectLst/>
                          <a:latin typeface="+mn-lt"/>
                          <a:cs typeface="Times New Roman" panose="02020603050405020304" pitchFamily="18" charset="0"/>
                        </a:rPr>
                        <a:t>Characteristics</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just">
                        <a:lnSpc>
                          <a:spcPct val="107000"/>
                        </a:lnSpc>
                        <a:spcBef>
                          <a:spcPts val="0"/>
                        </a:spcBef>
                        <a:spcAft>
                          <a:spcPts val="0"/>
                        </a:spcAft>
                      </a:pPr>
                      <a:r>
                        <a:rPr lang="en-US" sz="1800" b="1" dirty="0">
                          <a:solidFill>
                            <a:schemeClr val="bg1"/>
                          </a:solidFill>
                          <a:effectLst/>
                          <a:latin typeface="+mn-lt"/>
                          <a:cs typeface="Times New Roman" panose="02020603050405020304" pitchFamily="18" charset="0"/>
                        </a:rPr>
                        <a:t>Inherent ML Vulnerability</a:t>
                      </a:r>
                      <a:endParaRPr lang="en-US" sz="18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277575083"/>
                  </a:ext>
                </a:extLst>
              </a:tr>
              <a:tr h="3447400">
                <a:tc>
                  <a:txBody>
                    <a:bodyPr/>
                    <a:lstStyle/>
                    <a:p>
                      <a:pPr marL="0" marR="0" algn="just">
                        <a:lnSpc>
                          <a:spcPct val="107000"/>
                        </a:lnSpc>
                        <a:spcBef>
                          <a:spcPts val="0"/>
                        </a:spcBef>
                        <a:spcAft>
                          <a:spcPts val="0"/>
                        </a:spcAft>
                      </a:pPr>
                      <a:r>
                        <a:rPr lang="en-US" sz="1700" b="0" dirty="0">
                          <a:solidFill>
                            <a:schemeClr val="tx1"/>
                          </a:solidFill>
                          <a:effectLst/>
                          <a:latin typeface="+mn-lt"/>
                          <a:ea typeface="Calibri" panose="020F0502020204030204" pitchFamily="34" charset="0"/>
                          <a:cs typeface="Times New Roman" panose="02020603050405020304" pitchFamily="18" charset="0"/>
                        </a:rPr>
                        <a:t>Investment Advisers</a:t>
                      </a:r>
                    </a:p>
                  </a:txBody>
                  <a:tcPr marL="68580" marR="68580" marT="0" marB="0">
                    <a:solidFill>
                      <a:schemeClr val="accent1">
                        <a:lumMod val="40000"/>
                        <a:lumOff val="60000"/>
                      </a:schemeClr>
                    </a:solidFill>
                  </a:tcPr>
                </a:tc>
                <a:tc>
                  <a:txBody>
                    <a:bodyPr/>
                    <a:lstStyle/>
                    <a:p>
                      <a:pPr marL="285750" marR="0" lvl="0" indent="-28575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sz="1700" b="0" dirty="0">
                          <a:solidFill>
                            <a:schemeClr val="tx1"/>
                          </a:solidFill>
                          <a:effectLst/>
                          <a:latin typeface="+mn-lt"/>
                          <a:ea typeface="Calibri" panose="020F0502020204030204" pitchFamily="34" charset="0"/>
                          <a:cs typeface="Times New Roman" panose="02020603050405020304" pitchFamily="18" charset="0"/>
                        </a:rPr>
                        <a:t>C</a:t>
                      </a:r>
                      <a:r>
                        <a:rPr lang="en-US" sz="1700" b="0" i="0" u="none" strike="noStrike" kern="1200" baseline="0" dirty="0">
                          <a:solidFill>
                            <a:schemeClr val="tx1"/>
                          </a:solidFill>
                          <a:latin typeface="+mn-lt"/>
                          <a:ea typeface="+mn-ea"/>
                          <a:cs typeface="Times New Roman" panose="02020603050405020304" pitchFamily="18" charset="0"/>
                        </a:rPr>
                        <a:t>ore activity - provision of investment advice to clients</a:t>
                      </a:r>
                    </a:p>
                    <a:p>
                      <a:pPr marL="0" marR="0" lvl="0"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lang="en-US" sz="1100" b="0" i="0" u="none" strike="noStrike" kern="1200" baseline="0" dirty="0">
                        <a:solidFill>
                          <a:schemeClr val="tx1"/>
                        </a:solidFill>
                        <a:latin typeface="+mn-lt"/>
                        <a:ea typeface="+mn-ea"/>
                        <a:cs typeface="Times New Roman" panose="02020603050405020304" pitchFamily="18" charset="0"/>
                      </a:endParaRPr>
                    </a:p>
                    <a:p>
                      <a:pPr marL="285750" marR="0" lvl="0" indent="-28575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sz="1700" b="0" i="0" u="none" strike="noStrike" kern="1200" baseline="0" dirty="0">
                          <a:solidFill>
                            <a:schemeClr val="tx1"/>
                          </a:solidFill>
                          <a:latin typeface="+mn-lt"/>
                          <a:ea typeface="+mn-ea"/>
                          <a:cs typeface="Times New Roman" panose="02020603050405020304" pitchFamily="18" charset="0"/>
                        </a:rPr>
                        <a:t>Different categories of investment advisers:</a:t>
                      </a:r>
                    </a:p>
                    <a:p>
                      <a:pPr marL="285750" marR="0" indent="-285750" algn="just">
                        <a:lnSpc>
                          <a:spcPct val="90000"/>
                        </a:lnSpc>
                        <a:spcBef>
                          <a:spcPts val="0"/>
                        </a:spcBef>
                        <a:spcAft>
                          <a:spcPts val="0"/>
                        </a:spcAft>
                        <a:buFont typeface="Wingdings" panose="05000000000000000000" pitchFamily="2" charset="2"/>
                        <a:buChar char="§"/>
                      </a:pPr>
                      <a:endParaRPr lang="en-US" sz="1700" kern="1200" dirty="0">
                        <a:effectLst/>
                        <a:latin typeface="+mn-lt"/>
                        <a:cs typeface="Times New Roman" panose="02020603050405020304" pitchFamily="18" charset="0"/>
                      </a:endParaRPr>
                    </a:p>
                    <a:p>
                      <a:pPr marL="742950" marR="0" lvl="1" indent="-285750" algn="just">
                        <a:lnSpc>
                          <a:spcPct val="90000"/>
                        </a:lnSpc>
                        <a:spcBef>
                          <a:spcPts val="0"/>
                        </a:spcBef>
                        <a:spcAft>
                          <a:spcPts val="0"/>
                        </a:spcAft>
                        <a:buFont typeface="Wingdings" panose="05000000000000000000" pitchFamily="2" charset="2"/>
                        <a:buChar char="§"/>
                      </a:pPr>
                      <a:r>
                        <a:rPr lang="en-US" sz="1700" kern="1200" dirty="0">
                          <a:effectLst/>
                          <a:latin typeface="+mn-lt"/>
                          <a:cs typeface="Times New Roman" panose="02020603050405020304" pitchFamily="18" charset="0"/>
                        </a:rPr>
                        <a:t>Investment Adviser (Unrestricted) </a:t>
                      </a:r>
                    </a:p>
                    <a:p>
                      <a:pPr marL="742950" marR="0" lvl="1" indent="-28575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sz="1700" kern="1200" dirty="0">
                          <a:solidFill>
                            <a:schemeClr val="dk1"/>
                          </a:solidFill>
                          <a:effectLst/>
                          <a:latin typeface="+mn-lt"/>
                          <a:ea typeface="+mn-ea"/>
                          <a:cs typeface="Times New Roman" panose="02020603050405020304" pitchFamily="18" charset="0"/>
                        </a:rPr>
                        <a:t>Investment Adviser (Restricted)</a:t>
                      </a:r>
                    </a:p>
                    <a:p>
                      <a:pPr marL="742950" marR="0" lvl="1" indent="-285750" algn="just"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lang="en-US" sz="1700" kern="1200" dirty="0">
                          <a:solidFill>
                            <a:schemeClr val="dk1"/>
                          </a:solidFill>
                          <a:effectLst/>
                          <a:latin typeface="+mn-lt"/>
                          <a:ea typeface="+mn-ea"/>
                          <a:cs typeface="Times New Roman" panose="02020603050405020304" pitchFamily="18" charset="0"/>
                        </a:rPr>
                        <a:t>Investment Adviser (Corporate Finance Advisory)</a:t>
                      </a:r>
                    </a:p>
                    <a:p>
                      <a:pPr marL="285750" marR="0" indent="-285750" algn="just">
                        <a:lnSpc>
                          <a:spcPct val="90000"/>
                        </a:lnSpc>
                        <a:spcBef>
                          <a:spcPts val="0"/>
                        </a:spcBef>
                        <a:spcAft>
                          <a:spcPts val="0"/>
                        </a:spcAft>
                        <a:buFont typeface="Wingdings" panose="05000000000000000000" pitchFamily="2" charset="2"/>
                        <a:buChar char="§"/>
                      </a:pPr>
                      <a:endParaRPr lang="en-US" sz="1700" kern="1200" dirty="0">
                        <a:effectLst/>
                        <a:latin typeface="+mn-lt"/>
                        <a:cs typeface="Times New Roman" panose="02020603050405020304" pitchFamily="18" charset="0"/>
                      </a:endParaRPr>
                    </a:p>
                    <a:p>
                      <a:pPr marL="457200" marR="0" lvl="1" indent="0" algn="just">
                        <a:lnSpc>
                          <a:spcPct val="90000"/>
                        </a:lnSpc>
                        <a:spcBef>
                          <a:spcPts val="0"/>
                        </a:spcBef>
                        <a:spcAft>
                          <a:spcPts val="0"/>
                        </a:spcAft>
                        <a:buFont typeface="Wingdings" panose="05000000000000000000" pitchFamily="2" charset="2"/>
                        <a:buNone/>
                      </a:pPr>
                      <a:endParaRPr lang="en-US" sz="1700" kern="1200" dirty="0">
                        <a:effectLst/>
                        <a:latin typeface="+mn-lt"/>
                        <a:cs typeface="Times New Roman" panose="02020603050405020304" pitchFamily="18" charset="0"/>
                      </a:endParaRPr>
                    </a:p>
                  </a:txBody>
                  <a:tcPr marL="68580" marR="68580" marT="0" marB="0"/>
                </a:tc>
                <a:tc>
                  <a:txBody>
                    <a:bodyPr/>
                    <a:lstStyle/>
                    <a:p>
                      <a:pPr marL="0" lvl="1" indent="0" algn="just">
                        <a:spcBef>
                          <a:spcPts val="1000"/>
                        </a:spcBef>
                        <a:buNone/>
                      </a:pPr>
                      <a:r>
                        <a:rPr lang="en-US" sz="1700" b="1" kern="1200" dirty="0">
                          <a:solidFill>
                            <a:schemeClr val="accent6">
                              <a:lumMod val="75000"/>
                            </a:schemeClr>
                          </a:solidFill>
                          <a:effectLst/>
                          <a:latin typeface="+mn-lt"/>
                          <a:ea typeface="Calibri" panose="020F0502020204030204" pitchFamily="34" charset="0"/>
                          <a:cs typeface="Times New Roman" panose="02020603050405020304" pitchFamily="18" charset="0"/>
                        </a:rPr>
                        <a:t>LOW: </a:t>
                      </a:r>
                      <a:r>
                        <a:rPr lang="en-US" sz="1700" i="0" kern="1200" dirty="0">
                          <a:solidFill>
                            <a:schemeClr val="tx1"/>
                          </a:solidFill>
                          <a:latin typeface="+mn-lt"/>
                          <a:ea typeface="+mn-ea"/>
                          <a:cs typeface="Times New Roman" panose="02020603050405020304" pitchFamily="18" charset="0"/>
                        </a:rPr>
                        <a:t>Investment Adviser (Restricted) &amp; Investment Adviser (Corporate Finance Advisory)</a:t>
                      </a:r>
                    </a:p>
                    <a:p>
                      <a:pPr marL="712788" lvl="1" indent="-265113" algn="just">
                        <a:spcBef>
                          <a:spcPts val="0"/>
                        </a:spcBef>
                        <a:buFont typeface="Wingdings" panose="05000000000000000000" pitchFamily="2" charset="2"/>
                        <a:buChar char="§"/>
                      </a:pPr>
                      <a:r>
                        <a:rPr lang="en-US" sz="1600" i="0" kern="1200" dirty="0">
                          <a:solidFill>
                            <a:schemeClr val="tx1"/>
                          </a:solidFill>
                          <a:latin typeface="+mn-lt"/>
                          <a:ea typeface="+mn-ea"/>
                          <a:cs typeface="Times New Roman" panose="02020603050405020304" pitchFamily="18" charset="0"/>
                        </a:rPr>
                        <a:t>Provide advice on securities to clients</a:t>
                      </a:r>
                    </a:p>
                    <a:p>
                      <a:pPr marL="712788" lvl="1" indent="-265113" algn="just">
                        <a:spcBef>
                          <a:spcPts val="0"/>
                        </a:spcBef>
                        <a:buFont typeface="Wingdings" panose="05000000000000000000" pitchFamily="2" charset="2"/>
                        <a:buChar char="§"/>
                      </a:pPr>
                      <a:r>
                        <a:rPr lang="en-US" sz="1600" i="0" kern="1200" dirty="0">
                          <a:solidFill>
                            <a:schemeClr val="tx1"/>
                          </a:solidFill>
                          <a:latin typeface="+mn-lt"/>
                          <a:ea typeface="+mn-ea"/>
                          <a:cs typeface="Times New Roman" panose="02020603050405020304" pitchFamily="18" charset="0"/>
                        </a:rPr>
                        <a:t>Do not deal with clients’ funds</a:t>
                      </a:r>
                    </a:p>
                    <a:p>
                      <a:pPr marL="85725" lvl="1" indent="0" algn="just">
                        <a:spcBef>
                          <a:spcPts val="0"/>
                        </a:spcBef>
                        <a:buFont typeface="Wingdings" panose="05000000000000000000" pitchFamily="2" charset="2"/>
                        <a:buNone/>
                      </a:pPr>
                      <a:endParaRPr lang="en-US" sz="1200" i="0" kern="1200" dirty="0">
                        <a:solidFill>
                          <a:schemeClr val="tx1"/>
                        </a:solidFill>
                        <a:latin typeface="+mn-lt"/>
                        <a:ea typeface="+mn-ea"/>
                        <a:cs typeface="Times New Roman" panose="02020603050405020304" pitchFamily="18" charset="0"/>
                      </a:endParaRPr>
                    </a:p>
                    <a:p>
                      <a:pPr marL="0" lvl="1" indent="0" algn="just" defTabSz="449263">
                        <a:lnSpc>
                          <a:spcPct val="100000"/>
                        </a:lnSpc>
                        <a:spcBef>
                          <a:spcPts val="300"/>
                        </a:spcBef>
                        <a:buNone/>
                      </a:pPr>
                      <a:r>
                        <a:rPr lang="en-US" sz="1700" b="1" i="0" kern="1200" dirty="0">
                          <a:solidFill>
                            <a:srgbClr val="FFCC00"/>
                          </a:solidFill>
                          <a:latin typeface="+mn-lt"/>
                          <a:ea typeface="+mn-ea"/>
                          <a:cs typeface="Times New Roman" panose="02020603050405020304" pitchFamily="18" charset="0"/>
                        </a:rPr>
                        <a:t>MEDIUM: </a:t>
                      </a:r>
                      <a:r>
                        <a:rPr lang="en-US" sz="1700" i="0" kern="1200" dirty="0">
                          <a:solidFill>
                            <a:schemeClr val="tx1"/>
                          </a:solidFill>
                          <a:latin typeface="+mn-lt"/>
                          <a:ea typeface="+mn-ea"/>
                          <a:cs typeface="Times New Roman" panose="02020603050405020304" pitchFamily="18" charset="0"/>
                        </a:rPr>
                        <a:t>Investment Advisers (Unrestricted)</a:t>
                      </a:r>
                    </a:p>
                    <a:p>
                      <a:pPr marL="355600" lvl="1" indent="-260350" algn="just" defTabSz="914400" rtl="0" eaLnBrk="1" latinLnBrk="0" hangingPunct="1">
                        <a:lnSpc>
                          <a:spcPct val="100000"/>
                        </a:lnSpc>
                        <a:spcBef>
                          <a:spcPts val="1000"/>
                        </a:spcBef>
                        <a:buFont typeface="Wingdings" panose="05000000000000000000" pitchFamily="2" charset="2"/>
                        <a:buChar char="§"/>
                      </a:pPr>
                      <a:r>
                        <a:rPr lang="en-US" sz="1600" i="0" kern="1200" dirty="0">
                          <a:solidFill>
                            <a:schemeClr val="tx1"/>
                          </a:solidFill>
                          <a:latin typeface="+mn-lt"/>
                          <a:ea typeface="+mn-ea"/>
                          <a:cs typeface="Times New Roman" panose="02020603050405020304" pitchFamily="18" charset="0"/>
                        </a:rPr>
                        <a:t>Management of clients’ portfolio of securities under a discretionary or non-discretionary mandate in addition to providing advice;</a:t>
                      </a:r>
                    </a:p>
                    <a:p>
                      <a:pPr marL="812800" lvl="4" indent="-260350" algn="just">
                        <a:spcBef>
                          <a:spcPts val="1000"/>
                        </a:spcBef>
                        <a:buFont typeface="Arial" panose="020B0604020202020204" pitchFamily="34" charset="0"/>
                        <a:buChar char="•"/>
                      </a:pPr>
                      <a:r>
                        <a:rPr lang="en-US" sz="1600" i="1" kern="1200" dirty="0">
                          <a:solidFill>
                            <a:schemeClr val="tx1"/>
                          </a:solidFill>
                          <a:latin typeface="+mn-lt"/>
                          <a:ea typeface="+mn-ea"/>
                          <a:cs typeface="Times New Roman" panose="02020603050405020304" pitchFamily="18" charset="0"/>
                        </a:rPr>
                        <a:t>Discretionary mandate: can invest in securities without the prior consent of clients, thus elevating the vulnerability to ML</a:t>
                      </a:r>
                      <a:r>
                        <a:rPr lang="en-US" sz="1600" i="0" kern="1200" dirty="0">
                          <a:solidFill>
                            <a:schemeClr val="tx1"/>
                          </a:solidFill>
                          <a:latin typeface="+mn-lt"/>
                          <a:ea typeface="+mn-ea"/>
                          <a:cs typeface="Times New Roman" panose="02020603050405020304" pitchFamily="18" charset="0"/>
                        </a:rPr>
                        <a:t>.</a:t>
                      </a:r>
                    </a:p>
                    <a:p>
                      <a:pPr marL="355600" lvl="1" indent="-260350" algn="just">
                        <a:spcBef>
                          <a:spcPts val="1000"/>
                        </a:spcBef>
                        <a:buFont typeface="Wingdings" panose="05000000000000000000" pitchFamily="2" charset="2"/>
                        <a:buChar char="§"/>
                      </a:pPr>
                      <a:r>
                        <a:rPr lang="en-US" sz="1600" i="0" kern="1200" dirty="0">
                          <a:solidFill>
                            <a:schemeClr val="tx1"/>
                          </a:solidFill>
                          <a:latin typeface="+mn-lt"/>
                          <a:ea typeface="+mn-ea"/>
                          <a:cs typeface="Times New Roman" panose="02020603050405020304" pitchFamily="18" charset="0"/>
                        </a:rPr>
                        <a:t>Include complex products depending on risk appetite and clients’ investment objectives.</a:t>
                      </a:r>
                      <a:endParaRPr lang="en-US" sz="1600" i="1" kern="1200" dirty="0">
                        <a:solidFill>
                          <a:schemeClr val="tx1"/>
                        </a:solidFill>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2358918935"/>
                  </a:ext>
                </a:extLst>
              </a:tr>
            </a:tbl>
          </a:graphicData>
        </a:graphic>
      </p:graphicFrame>
      <p:sp>
        <p:nvSpPr>
          <p:cNvPr id="2" name="Title 1">
            <a:extLst>
              <a:ext uri="{FF2B5EF4-FFF2-40B4-BE49-F238E27FC236}">
                <a16:creationId xmlns:a16="http://schemas.microsoft.com/office/drawing/2014/main" id="{F49B11DA-8CDF-4A53-DDF8-67351CE55C1C}"/>
              </a:ext>
            </a:extLst>
          </p:cNvPr>
          <p:cNvSpPr>
            <a:spLocks noGrp="1"/>
          </p:cNvSpPr>
          <p:nvPr>
            <p:ph type="title"/>
          </p:nvPr>
        </p:nvSpPr>
        <p:spPr>
          <a:xfrm>
            <a:off x="0" y="1"/>
            <a:ext cx="12192000" cy="537881"/>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Tree>
    <p:extLst>
      <p:ext uri="{BB962C8B-B14F-4D97-AF65-F5344CB8AC3E}">
        <p14:creationId xmlns:p14="http://schemas.microsoft.com/office/powerpoint/2010/main" val="15576318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B60D-89B2-5244-56C0-8E6007CCFE20}"/>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283B6C6-1371-D6C3-54C9-25CD6C5CCD90}"/>
              </a:ext>
            </a:extLst>
          </p:cNvPr>
          <p:cNvGraphicFramePr>
            <a:graphicFrameLocks noGrp="1"/>
          </p:cNvGraphicFramePr>
          <p:nvPr>
            <p:ph idx="1"/>
            <p:extLst>
              <p:ext uri="{D42A27DB-BD31-4B8C-83A1-F6EECF244321}">
                <p14:modId xmlns:p14="http://schemas.microsoft.com/office/powerpoint/2010/main" val="471549043"/>
              </p:ext>
            </p:extLst>
          </p:nvPr>
        </p:nvGraphicFramePr>
        <p:xfrm>
          <a:off x="276860" y="1018987"/>
          <a:ext cx="11638280" cy="5142355"/>
        </p:xfrm>
        <a:graphic>
          <a:graphicData uri="http://schemas.openxmlformats.org/drawingml/2006/table">
            <a:tbl>
              <a:tblPr firstRow="1" firstCol="1" bandRow="1">
                <a:tableStyleId>{5C22544A-7EE6-4342-B048-85BDC9FD1C3A}</a:tableStyleId>
              </a:tblPr>
              <a:tblGrid>
                <a:gridCol w="1235334">
                  <a:extLst>
                    <a:ext uri="{9D8B030D-6E8A-4147-A177-3AD203B41FA5}">
                      <a16:colId xmlns:a16="http://schemas.microsoft.com/office/drawing/2014/main" val="2658256265"/>
                    </a:ext>
                  </a:extLst>
                </a:gridCol>
                <a:gridCol w="4598921">
                  <a:extLst>
                    <a:ext uri="{9D8B030D-6E8A-4147-A177-3AD203B41FA5}">
                      <a16:colId xmlns:a16="http://schemas.microsoft.com/office/drawing/2014/main" val="2029559566"/>
                    </a:ext>
                  </a:extLst>
                </a:gridCol>
                <a:gridCol w="5804025">
                  <a:extLst>
                    <a:ext uri="{9D8B030D-6E8A-4147-A177-3AD203B41FA5}">
                      <a16:colId xmlns:a16="http://schemas.microsoft.com/office/drawing/2014/main" val="3004575377"/>
                    </a:ext>
                  </a:extLst>
                </a:gridCol>
              </a:tblGrid>
              <a:tr h="455229">
                <a:tc>
                  <a:txBody>
                    <a:bodyPr/>
                    <a:lstStyle/>
                    <a:p>
                      <a:pPr marL="0" marR="0">
                        <a:lnSpc>
                          <a:spcPct val="107000"/>
                        </a:lnSpc>
                        <a:spcBef>
                          <a:spcPts val="0"/>
                        </a:spcBef>
                        <a:spcAft>
                          <a:spcPts val="0"/>
                        </a:spcAft>
                      </a:pPr>
                      <a:r>
                        <a:rPr lang="en-US" sz="1800" dirty="0">
                          <a:solidFill>
                            <a:schemeClr val="bg1"/>
                          </a:solidFill>
                          <a:effectLst/>
                          <a:latin typeface="+mn-lt"/>
                        </a:rPr>
                        <a:t>Activities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3934442">
                <a:tc>
                  <a:txBody>
                    <a:bodyPr/>
                    <a:lstStyle/>
                    <a:p>
                      <a:pPr marL="0" marR="0" algn="just">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Times New Roman" panose="02020603050405020304" pitchFamily="18" charset="0"/>
                        </a:rPr>
                        <a:t>Investment Dealers</a:t>
                      </a:r>
                      <a:endParaRPr lang="en-US" sz="1600" b="0"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47675" marR="0" lvl="1" indent="-357188" algn="just" defTabSz="630238"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700" kern="1200" dirty="0">
                          <a:solidFill>
                            <a:schemeClr val="tx1"/>
                          </a:solidFill>
                          <a:latin typeface="+mn-lt"/>
                          <a:ea typeface="+mn-ea"/>
                          <a:cs typeface="Times New Roman" panose="02020603050405020304" pitchFamily="18" charset="0"/>
                        </a:rPr>
                        <a:t>Core Activity: The execution of trade orders on behalf of clients</a:t>
                      </a:r>
                    </a:p>
                    <a:p>
                      <a:pPr marL="457200" indent="-457200" algn="just">
                        <a:lnSpc>
                          <a:spcPct val="100000"/>
                        </a:lnSpc>
                        <a:spcBef>
                          <a:spcPts val="0"/>
                        </a:spcBef>
                        <a:buFont typeface="+mj-lt"/>
                        <a:buAutoNum type="arabicPeriod"/>
                      </a:pPr>
                      <a:endParaRPr lang="en-US" sz="1200" dirty="0">
                        <a:solidFill>
                          <a:schemeClr val="tx1"/>
                        </a:solidFill>
                        <a:latin typeface="+mn-lt"/>
                        <a:cs typeface="Times New Roman" panose="02020603050405020304" pitchFamily="18" charset="0"/>
                      </a:endParaRPr>
                    </a:p>
                    <a:p>
                      <a:pPr marL="447675" marR="0" lvl="1" indent="-357188" algn="just" defTabSz="630238"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700" kern="1200" dirty="0">
                          <a:solidFill>
                            <a:schemeClr val="tx1"/>
                          </a:solidFill>
                          <a:latin typeface="+mn-lt"/>
                          <a:ea typeface="+mn-ea"/>
                          <a:cs typeface="Times New Roman" panose="02020603050405020304" pitchFamily="18" charset="0"/>
                        </a:rPr>
                        <a:t>Do not hold clients’ funds</a:t>
                      </a:r>
                    </a:p>
                    <a:p>
                      <a:pPr marL="447675" marR="0" lvl="1" indent="-357188" algn="just" defTabSz="630238"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lang="en-US" sz="1700" kern="1200" dirty="0">
                        <a:solidFill>
                          <a:schemeClr val="tx1"/>
                        </a:solidFill>
                        <a:latin typeface="+mn-lt"/>
                        <a:ea typeface="+mn-ea"/>
                        <a:cs typeface="Times New Roman" panose="02020603050405020304" pitchFamily="18" charset="0"/>
                      </a:endParaRPr>
                    </a:p>
                    <a:p>
                      <a:pPr marL="447675" marR="0" lvl="1" indent="-357188" algn="just" defTabSz="630238"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700" kern="1200" dirty="0">
                          <a:solidFill>
                            <a:schemeClr val="tx1"/>
                          </a:solidFill>
                          <a:latin typeface="+mn-lt"/>
                          <a:ea typeface="+mn-ea"/>
                          <a:cs typeface="Times New Roman" panose="02020603050405020304" pitchFamily="18" charset="0"/>
                        </a:rPr>
                        <a:t>Large number of domestic and global business retail clients’ accounts</a:t>
                      </a:r>
                    </a:p>
                    <a:p>
                      <a:pPr marL="457200" indent="-457200" algn="just">
                        <a:lnSpc>
                          <a:spcPct val="100000"/>
                        </a:lnSpc>
                        <a:spcBef>
                          <a:spcPts val="0"/>
                        </a:spcBef>
                        <a:buFont typeface="+mj-lt"/>
                        <a:buAutoNum type="arabicPeriod"/>
                      </a:pPr>
                      <a:endParaRPr lang="en-US" sz="1700" dirty="0">
                        <a:solidFill>
                          <a:schemeClr val="tx1"/>
                        </a:solidFill>
                        <a:latin typeface="+mn-lt"/>
                        <a:cs typeface="Times New Roman" panose="02020603050405020304" pitchFamily="18" charset="0"/>
                      </a:endParaRPr>
                    </a:p>
                    <a:p>
                      <a:pPr marL="447675" marR="0" lvl="1" indent="-357188" algn="just" defTabSz="630238"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700" kern="1200" dirty="0">
                          <a:solidFill>
                            <a:schemeClr val="tx1"/>
                          </a:solidFill>
                          <a:latin typeface="+mn-lt"/>
                          <a:ea typeface="+mn-ea"/>
                          <a:cs typeface="Times New Roman" panose="02020603050405020304" pitchFamily="18" charset="0"/>
                        </a:rPr>
                        <a:t>Different Categories of Investment Dealers:</a:t>
                      </a:r>
                    </a:p>
                    <a:p>
                      <a:pPr marL="742950" marR="0" lvl="1" indent="-285750" algn="just" defTabSz="914400" rtl="0" eaLnBrk="1" latinLnBrk="0" hangingPunct="1">
                        <a:lnSpc>
                          <a:spcPct val="107000"/>
                        </a:lnSpc>
                        <a:spcBef>
                          <a:spcPts val="0"/>
                        </a:spcBef>
                        <a:spcAft>
                          <a:spcPts val="0"/>
                        </a:spcAft>
                        <a:buFontTx/>
                        <a:buChar char="-"/>
                      </a:pPr>
                      <a:r>
                        <a:rPr lang="en-US" sz="1700" b="0" kern="1200" dirty="0">
                          <a:solidFill>
                            <a:schemeClr val="tx1"/>
                          </a:solidFill>
                          <a:effectLst/>
                          <a:latin typeface="+mn-lt"/>
                          <a:ea typeface="Calibri" panose="020F0502020204030204" pitchFamily="34" charset="0"/>
                          <a:cs typeface="Times New Roman" panose="02020603050405020304" pitchFamily="18" charset="0"/>
                        </a:rPr>
                        <a:t>Investment Dealer (Discount Broker)</a:t>
                      </a:r>
                    </a:p>
                    <a:p>
                      <a:pPr marL="742950" marR="0" lvl="1" indent="-285750" algn="just" defTabSz="914400" rtl="0" eaLnBrk="1" latinLnBrk="0" hangingPunct="1">
                        <a:lnSpc>
                          <a:spcPct val="107000"/>
                        </a:lnSpc>
                        <a:spcBef>
                          <a:spcPts val="0"/>
                        </a:spcBef>
                        <a:spcAft>
                          <a:spcPts val="0"/>
                        </a:spcAft>
                        <a:buFontTx/>
                        <a:buChar char="-"/>
                      </a:pPr>
                      <a:r>
                        <a:rPr lang="en-US" sz="1700" b="0" kern="1200" dirty="0">
                          <a:solidFill>
                            <a:schemeClr val="tx1"/>
                          </a:solidFill>
                          <a:effectLst/>
                          <a:latin typeface="+mn-lt"/>
                          <a:ea typeface="Calibri" panose="020F0502020204030204" pitchFamily="34" charset="0"/>
                          <a:cs typeface="Times New Roman" panose="02020603050405020304" pitchFamily="18" charset="0"/>
                        </a:rPr>
                        <a:t>Investment Dealer (Broker)</a:t>
                      </a:r>
                    </a:p>
                    <a:p>
                      <a:pPr marL="742950" marR="0" lvl="1" indent="-285750" algn="just" defTabSz="914400" rtl="0" eaLnBrk="1" latinLnBrk="0" hangingPunct="1">
                        <a:lnSpc>
                          <a:spcPct val="107000"/>
                        </a:lnSpc>
                        <a:spcBef>
                          <a:spcPts val="0"/>
                        </a:spcBef>
                        <a:spcAft>
                          <a:spcPts val="0"/>
                        </a:spcAft>
                        <a:buFontTx/>
                        <a:buChar char="-"/>
                      </a:pPr>
                      <a:r>
                        <a:rPr lang="en-US" sz="1700" b="0" kern="1200" dirty="0">
                          <a:solidFill>
                            <a:schemeClr val="tx1"/>
                          </a:solidFill>
                          <a:effectLst/>
                          <a:latin typeface="+mn-lt"/>
                          <a:ea typeface="Calibri" panose="020F0502020204030204" pitchFamily="34" charset="0"/>
                          <a:cs typeface="Times New Roman" panose="02020603050405020304" pitchFamily="18" charset="0"/>
                        </a:rPr>
                        <a:t>Investment Dealer (Full-Service Dealer including Underwriting)</a:t>
                      </a:r>
                    </a:p>
                    <a:p>
                      <a:pPr marL="742950" marR="0" lvl="1" indent="-285750" algn="just" defTabSz="914400" rtl="0" eaLnBrk="1" latinLnBrk="0" hangingPunct="1">
                        <a:lnSpc>
                          <a:spcPct val="107000"/>
                        </a:lnSpc>
                        <a:spcBef>
                          <a:spcPts val="0"/>
                        </a:spcBef>
                        <a:spcAft>
                          <a:spcPts val="0"/>
                        </a:spcAft>
                        <a:buFontTx/>
                        <a:buChar char="-"/>
                      </a:pPr>
                      <a:r>
                        <a:rPr lang="en-US" sz="1700" b="0" kern="1200" dirty="0">
                          <a:solidFill>
                            <a:schemeClr val="tx1"/>
                          </a:solidFill>
                          <a:effectLst/>
                          <a:latin typeface="+mn-lt"/>
                          <a:ea typeface="Calibri" panose="020F0502020204030204" pitchFamily="34" charset="0"/>
                          <a:cs typeface="Times New Roman" panose="02020603050405020304" pitchFamily="18" charset="0"/>
                        </a:rPr>
                        <a:t>Investment Dealer (Full-Service Dealer excluding Underwriting)</a:t>
                      </a:r>
                    </a:p>
                    <a:p>
                      <a:pPr algn="just">
                        <a:lnSpc>
                          <a:spcPct val="100000"/>
                        </a:lnSpc>
                        <a:spcBef>
                          <a:spcPts val="0"/>
                        </a:spcBef>
                      </a:pPr>
                      <a:endParaRPr lang="en-US" sz="1700" dirty="0">
                        <a:solidFill>
                          <a:schemeClr val="tx1"/>
                        </a:solidFill>
                        <a:latin typeface="+mn-lt"/>
                        <a:cs typeface="Times New Roman" panose="02020603050405020304" pitchFamily="18" charset="0"/>
                      </a:endParaRPr>
                    </a:p>
                    <a:p>
                      <a:pPr marL="0" marR="0" indent="0" algn="just">
                        <a:lnSpc>
                          <a:spcPct val="90000"/>
                        </a:lnSpc>
                        <a:spcBef>
                          <a:spcPts val="0"/>
                        </a:spcBef>
                        <a:spcAft>
                          <a:spcPts val="0"/>
                        </a:spcAft>
                        <a:buFont typeface="Wingdings" panose="05000000000000000000" pitchFamily="2" charset="2"/>
                        <a:buNone/>
                      </a:pP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539750" marR="0" lvl="1" indent="-357188" algn="just" defTabSz="630238"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700" kern="1200" noProof="0" dirty="0">
                          <a:solidFill>
                            <a:schemeClr val="tx1"/>
                          </a:solidFill>
                          <a:latin typeface="+mn-lt"/>
                          <a:ea typeface="+mn-ea"/>
                          <a:cs typeface="Times New Roman" panose="02020603050405020304" pitchFamily="18" charset="0"/>
                        </a:rPr>
                        <a:t>Main risk is the source of funds used by investors to trade in securities products. </a:t>
                      </a:r>
                    </a:p>
                    <a:p>
                      <a:pPr marL="0" marR="0" algn="just">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p>
                      <a:pPr marL="539750" lvl="1" indent="-357188" algn="just" defTabSz="630238">
                        <a:spcBef>
                          <a:spcPts val="0"/>
                        </a:spcBef>
                        <a:buFont typeface="Wingdings" panose="05000000000000000000" pitchFamily="2" charset="2"/>
                        <a:buChar char="§"/>
                      </a:pPr>
                      <a:r>
                        <a:rPr lang="en-US" sz="1700" dirty="0">
                          <a:solidFill>
                            <a:schemeClr val="tx1"/>
                          </a:solidFill>
                          <a:latin typeface="+mn-lt"/>
                          <a:cs typeface="Times New Roman" panose="02020603050405020304" pitchFamily="18" charset="0"/>
                        </a:rPr>
                        <a:t>Complex products rather than traditional equity-based products – transactions more difficult to red-flag and trace</a:t>
                      </a:r>
                    </a:p>
                    <a:p>
                      <a:pPr marL="539750" lvl="1" indent="-357188" algn="just" defTabSz="630238">
                        <a:spcBef>
                          <a:spcPts val="0"/>
                        </a:spcBef>
                        <a:buNone/>
                      </a:pPr>
                      <a:endParaRPr lang="en-US" sz="1700" dirty="0">
                        <a:solidFill>
                          <a:schemeClr val="tx1"/>
                        </a:solidFill>
                        <a:latin typeface="+mn-lt"/>
                        <a:cs typeface="Times New Roman" panose="02020603050405020304" pitchFamily="18" charset="0"/>
                      </a:endParaRPr>
                    </a:p>
                    <a:p>
                      <a:pPr marL="539750" lvl="1" indent="-357188" algn="just" defTabSz="630238">
                        <a:spcBef>
                          <a:spcPts val="0"/>
                        </a:spcBef>
                        <a:buFont typeface="Wingdings" panose="05000000000000000000" pitchFamily="2" charset="2"/>
                        <a:buChar char="§"/>
                      </a:pPr>
                      <a:r>
                        <a:rPr lang="en-US" sz="1700" dirty="0">
                          <a:solidFill>
                            <a:schemeClr val="tx1"/>
                          </a:solidFill>
                          <a:latin typeface="+mn-lt"/>
                          <a:cs typeface="Times New Roman" panose="02020603050405020304" pitchFamily="18" charset="0"/>
                        </a:rPr>
                        <a:t>Potential abuse of ML is higher when dealing with certain types of clients such as PEPs and clients from high-risk jurisdictions. </a:t>
                      </a:r>
                    </a:p>
                    <a:p>
                      <a:pPr marL="182562" lvl="1" indent="0" algn="just" defTabSz="630238">
                        <a:spcBef>
                          <a:spcPts val="0"/>
                        </a:spcBef>
                        <a:buFont typeface="Wingdings" panose="05000000000000000000" pitchFamily="2" charset="2"/>
                        <a:buNone/>
                      </a:pPr>
                      <a:endParaRPr lang="en-GB" sz="1700" dirty="0">
                        <a:solidFill>
                          <a:schemeClr val="tx1"/>
                        </a:solidFill>
                        <a:latin typeface="+mn-lt"/>
                        <a:cs typeface="Times New Roman" panose="02020603050405020304" pitchFamily="18" charset="0"/>
                      </a:endParaRPr>
                    </a:p>
                    <a:p>
                      <a:pPr marL="1169988" marR="0" lvl="2"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dirty="0">
                          <a:solidFill>
                            <a:srgbClr val="FFCC00"/>
                          </a:solidFill>
                          <a:latin typeface="+mn-lt"/>
                          <a:cs typeface="Times New Roman" panose="02020603050405020304" pitchFamily="18" charset="0"/>
                        </a:rPr>
                        <a:t>MEDIUM: </a:t>
                      </a:r>
                      <a:r>
                        <a:rPr lang="en-US" sz="1700" dirty="0">
                          <a:solidFill>
                            <a:schemeClr val="tx1"/>
                          </a:solidFill>
                          <a:latin typeface="+mn-lt"/>
                          <a:cs typeface="Times New Roman" panose="02020603050405020304" pitchFamily="18" charset="0"/>
                        </a:rPr>
                        <a:t>Investment Dealer (Full Service Dealer excluding Underwriting) &amp; Investment Dealer (Broker)</a:t>
                      </a:r>
                    </a:p>
                    <a:p>
                      <a:pPr marL="814388" marR="0" lvl="2"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700" b="1" dirty="0">
                        <a:solidFill>
                          <a:schemeClr val="tx1"/>
                        </a:solidFill>
                        <a:latin typeface="+mn-lt"/>
                        <a:cs typeface="Times New Roman" panose="02020603050405020304" pitchFamily="18" charset="0"/>
                      </a:endParaRPr>
                    </a:p>
                    <a:p>
                      <a:pPr marL="1169988" marR="0" lvl="2"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dirty="0">
                          <a:solidFill>
                            <a:schemeClr val="accent6"/>
                          </a:solidFill>
                          <a:latin typeface="+mn-lt"/>
                          <a:cs typeface="Times New Roman" panose="02020603050405020304" pitchFamily="18" charset="0"/>
                        </a:rPr>
                        <a:t>MEDIUM-LOW: </a:t>
                      </a:r>
                      <a:r>
                        <a:rPr lang="en-US" sz="1700" b="1" dirty="0">
                          <a:solidFill>
                            <a:schemeClr val="tx1"/>
                          </a:solidFill>
                          <a:latin typeface="+mn-lt"/>
                          <a:cs typeface="Times New Roman" panose="02020603050405020304" pitchFamily="18" charset="0"/>
                        </a:rPr>
                        <a:t>I</a:t>
                      </a:r>
                      <a:r>
                        <a:rPr lang="en-US" sz="1700" dirty="0">
                          <a:solidFill>
                            <a:schemeClr val="tx1"/>
                          </a:solidFill>
                          <a:latin typeface="+mn-lt"/>
                          <a:cs typeface="Times New Roman" panose="02020603050405020304" pitchFamily="18" charset="0"/>
                        </a:rPr>
                        <a:t>nvestment Dealer (Full Service Dealer including Underwriting &amp; Investment Dealer (Discount Broker)</a:t>
                      </a:r>
                    </a:p>
                    <a:p>
                      <a:pPr marL="0" marR="0" algn="just">
                        <a:lnSpc>
                          <a:spcPct val="107000"/>
                        </a:lnSpc>
                        <a:spcBef>
                          <a:spcPts val="0"/>
                        </a:spcBef>
                        <a:spcAft>
                          <a:spcPts val="0"/>
                        </a:spcAft>
                      </a:pPr>
                      <a:endParaRPr lang="en-US" sz="17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932239"/>
                  </a:ext>
                </a:extLst>
              </a:tr>
            </a:tbl>
          </a:graphicData>
        </a:graphic>
      </p:graphicFrame>
      <p:sp>
        <p:nvSpPr>
          <p:cNvPr id="2" name="Title 1">
            <a:extLst>
              <a:ext uri="{FF2B5EF4-FFF2-40B4-BE49-F238E27FC236}">
                <a16:creationId xmlns:a16="http://schemas.microsoft.com/office/drawing/2014/main" id="{A9007AB8-92A0-FA7B-2A0E-50664FCDE7B4}"/>
              </a:ext>
            </a:extLst>
          </p:cNvPr>
          <p:cNvSpPr>
            <a:spLocks noGrp="1"/>
          </p:cNvSpPr>
          <p:nvPr>
            <p:ph type="title"/>
          </p:nvPr>
        </p:nvSpPr>
        <p:spPr>
          <a:xfrm>
            <a:off x="0" y="1"/>
            <a:ext cx="12192000" cy="732970"/>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spTree>
    <p:extLst>
      <p:ext uri="{BB962C8B-B14F-4D97-AF65-F5344CB8AC3E}">
        <p14:creationId xmlns:p14="http://schemas.microsoft.com/office/powerpoint/2010/main" val="312400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5429"/>
            <a:ext cx="10130971" cy="1089211"/>
          </a:xfrm>
          <a:noFill/>
        </p:spPr>
        <p:txBody>
          <a:bodyPr>
            <a:noAutofit/>
          </a:bodyPr>
          <a:lstStyle/>
          <a:p>
            <a:pPr>
              <a:lnSpc>
                <a:spcPct val="107000"/>
              </a:lnSpc>
            </a:pPr>
            <a:br>
              <a:rPr lang="en-US" sz="3600" b="1" dirty="0">
                <a:solidFill>
                  <a:srgbClr val="FF0000"/>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rgbClr val="FF0000"/>
                </a:solidFill>
                <a:latin typeface="Bell MT" panose="02020503060305020303" pitchFamily="18" charset="0"/>
                <a:ea typeface="Calibri" panose="020F0502020204030204" pitchFamily="34" charset="0"/>
                <a:cs typeface="Times New Roman" panose="02020603050405020304" pitchFamily="18" charset="0"/>
              </a:rPr>
            </a:br>
            <a:br>
              <a:rPr lang="en-US" sz="3600" b="1" dirty="0">
                <a:solidFill>
                  <a:srgbClr val="FF0000"/>
                </a:solidFill>
                <a:latin typeface="Bell MT" panose="02020503060305020303" pitchFamily="18" charset="0"/>
                <a:ea typeface="Calibri" panose="020F0502020204030204" pitchFamily="34" charset="0"/>
                <a:cs typeface="Times New Roman" panose="02020603050405020304" pitchFamily="18" charset="0"/>
              </a:rPr>
            </a:br>
            <a:r>
              <a:rPr lang="en-US" sz="3600" dirty="0">
                <a:solidFill>
                  <a:srgbClr val="FF0000"/>
                </a:solidFill>
                <a:latin typeface="Bell MT" panose="02020503060305020303" pitchFamily="18" charset="0"/>
              </a:rPr>
              <a:t>Predicate Offences identified as </a:t>
            </a:r>
            <a:r>
              <a:rPr lang="en-US" sz="3600" b="1" u="sng" dirty="0">
                <a:solidFill>
                  <a:srgbClr val="FF0000"/>
                </a:solidFill>
                <a:latin typeface="Bell MT" panose="02020503060305020303" pitchFamily="18" charset="0"/>
              </a:rPr>
              <a:t>MEDIUM</a:t>
            </a:r>
            <a:r>
              <a:rPr lang="en-US" sz="3600" u="sng" dirty="0">
                <a:solidFill>
                  <a:srgbClr val="FF0000"/>
                </a:solidFill>
                <a:latin typeface="Bell MT" panose="02020503060305020303" pitchFamily="18" charset="0"/>
              </a:rPr>
              <a:t>-</a:t>
            </a:r>
            <a:r>
              <a:rPr lang="en-US" sz="3600" b="1" u="sng" dirty="0">
                <a:solidFill>
                  <a:srgbClr val="FF0000"/>
                </a:solidFill>
                <a:latin typeface="Bell MT" panose="02020503060305020303" pitchFamily="18" charset="0"/>
              </a:rPr>
              <a:t>HIGH</a:t>
            </a:r>
            <a:r>
              <a:rPr lang="en-US" sz="3600" b="1" dirty="0">
                <a:solidFill>
                  <a:srgbClr val="FF0000"/>
                </a:solidFill>
                <a:latin typeface="Bell MT" panose="02020503060305020303" pitchFamily="18" charset="0"/>
              </a:rPr>
              <a:t> </a:t>
            </a:r>
            <a:r>
              <a:rPr lang="en-US" sz="3600" dirty="0">
                <a:solidFill>
                  <a:srgbClr val="FF0000"/>
                </a:solidFill>
                <a:latin typeface="Bell MT" panose="02020503060305020303" pitchFamily="18" charset="0"/>
              </a:rPr>
              <a:t>Money Laundering Threats</a:t>
            </a:r>
            <a:br>
              <a:rPr lang="en-GB" sz="3600" dirty="0">
                <a:solidFill>
                  <a:srgbClr val="FF0000"/>
                </a:solidFill>
                <a:latin typeface="Bell MT" panose="02020503060305020303" pitchFamily="18" charset="0"/>
              </a:rPr>
            </a:br>
            <a:br>
              <a:rPr lang="en-GB" sz="3600" dirty="0">
                <a:solidFill>
                  <a:srgbClr val="FF0000"/>
                </a:solidFill>
                <a:latin typeface="Bell MT" panose="02020503060305020303" pitchFamily="18" charset="0"/>
              </a:rPr>
            </a:br>
            <a:br>
              <a:rPr lang="en-GB" sz="3600" dirty="0">
                <a:solidFill>
                  <a:srgbClr val="FF0000"/>
                </a:solidFill>
                <a:latin typeface="Bell MT" panose="02020503060305020303" pitchFamily="18" charset="0"/>
              </a:rPr>
            </a:br>
            <a:endParaRPr lang="en-GB" sz="3600" dirty="0">
              <a:solidFill>
                <a:srgbClr val="FF0000"/>
              </a:solidFill>
              <a:latin typeface="Bell MT" panose="02020503060305020303" pitchFamily="18" charset="0"/>
            </a:endParaRPr>
          </a:p>
        </p:txBody>
      </p:sp>
    </p:spTree>
    <p:extLst>
      <p:ext uri="{BB962C8B-B14F-4D97-AF65-F5344CB8AC3E}">
        <p14:creationId xmlns:p14="http://schemas.microsoft.com/office/powerpoint/2010/main" val="505202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1A1F-8E7C-8FBC-0014-D7372BA1F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1FEE6-98E2-D035-D52B-368BFAA061A6}"/>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B215AEAE-50D0-D8EC-AD53-C09C90BA50FB}"/>
              </a:ext>
            </a:extLst>
          </p:cNvPr>
          <p:cNvGraphicFramePr>
            <a:graphicFrameLocks noGrp="1"/>
          </p:cNvGraphicFramePr>
          <p:nvPr>
            <p:ph idx="1"/>
            <p:extLst>
              <p:ext uri="{D42A27DB-BD31-4B8C-83A1-F6EECF244321}">
                <p14:modId xmlns:p14="http://schemas.microsoft.com/office/powerpoint/2010/main" val="3202751586"/>
              </p:ext>
            </p:extLst>
          </p:nvPr>
        </p:nvGraphicFramePr>
        <p:xfrm>
          <a:off x="383459" y="1012723"/>
          <a:ext cx="10884309" cy="5799965"/>
        </p:xfrm>
        <a:graphic>
          <a:graphicData uri="http://schemas.openxmlformats.org/drawingml/2006/table">
            <a:tbl>
              <a:tblPr firstRow="1" firstCol="1" bandRow="1">
                <a:tableStyleId>{5C22544A-7EE6-4342-B048-85BDC9FD1C3A}</a:tableStyleId>
              </a:tblPr>
              <a:tblGrid>
                <a:gridCol w="3804270">
                  <a:extLst>
                    <a:ext uri="{9D8B030D-6E8A-4147-A177-3AD203B41FA5}">
                      <a16:colId xmlns:a16="http://schemas.microsoft.com/office/drawing/2014/main" val="2658256265"/>
                    </a:ext>
                  </a:extLst>
                </a:gridCol>
                <a:gridCol w="3274955">
                  <a:extLst>
                    <a:ext uri="{9D8B030D-6E8A-4147-A177-3AD203B41FA5}">
                      <a16:colId xmlns:a16="http://schemas.microsoft.com/office/drawing/2014/main" val="2029559566"/>
                    </a:ext>
                  </a:extLst>
                </a:gridCol>
                <a:gridCol w="3805084">
                  <a:extLst>
                    <a:ext uri="{9D8B030D-6E8A-4147-A177-3AD203B41FA5}">
                      <a16:colId xmlns:a16="http://schemas.microsoft.com/office/drawing/2014/main" val="3004575377"/>
                    </a:ext>
                  </a:extLst>
                </a:gridCol>
              </a:tblGrid>
              <a:tr h="460885">
                <a:tc>
                  <a:txBody>
                    <a:bodyPr/>
                    <a:lstStyle/>
                    <a:p>
                      <a:pPr marL="0" marR="0">
                        <a:lnSpc>
                          <a:spcPct val="107000"/>
                        </a:lnSpc>
                        <a:spcBef>
                          <a:spcPts val="0"/>
                        </a:spcBef>
                        <a:spcAft>
                          <a:spcPts val="0"/>
                        </a:spcAft>
                      </a:pPr>
                      <a:r>
                        <a:rPr lang="en-US" sz="1800" dirty="0">
                          <a:solidFill>
                            <a:schemeClr val="bg1"/>
                          </a:solidFill>
                          <a:effectLst/>
                          <a:latin typeface="+mn-lt"/>
                        </a:rPr>
                        <a:t>Activities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3216570">
                <a:tc>
                  <a:txBody>
                    <a:bodyPr/>
                    <a:lstStyle/>
                    <a:p>
                      <a:pPr marL="0" marR="0" algn="just">
                        <a:lnSpc>
                          <a:spcPct val="107000"/>
                        </a:lnSpc>
                        <a:spcBef>
                          <a:spcPts val="0"/>
                        </a:spcBef>
                        <a:spcAft>
                          <a:spcPts val="0"/>
                        </a:spcAft>
                      </a:pPr>
                      <a:r>
                        <a:rPr lang="en-US" sz="2000" b="0" dirty="0">
                          <a:solidFill>
                            <a:schemeClr val="tx1"/>
                          </a:solidFill>
                          <a:effectLst/>
                          <a:latin typeface="+mn-lt"/>
                          <a:ea typeface="Calibri" panose="020F0502020204030204" pitchFamily="34" charset="0"/>
                          <a:cs typeface="Times New Roman" panose="02020603050405020304" pitchFamily="18" charset="0"/>
                        </a:rPr>
                        <a:t>CIS Manager</a:t>
                      </a:r>
                    </a:p>
                    <a:p>
                      <a:pPr marL="285750" marR="0" indent="-285750" algn="just">
                        <a:lnSpc>
                          <a:spcPct val="107000"/>
                        </a:lnSpc>
                        <a:spcBef>
                          <a:spcPts val="0"/>
                        </a:spcBef>
                        <a:spcAft>
                          <a:spcPts val="0"/>
                        </a:spcAft>
                        <a:buFontTx/>
                        <a:buChar char="-"/>
                      </a:pPr>
                      <a:r>
                        <a:rPr lang="en-US" sz="2000" b="0" dirty="0">
                          <a:solidFill>
                            <a:schemeClr val="tx1"/>
                          </a:solidFill>
                          <a:effectLst/>
                          <a:latin typeface="+mn-lt"/>
                          <a:ea typeface="Calibri" panose="020F0502020204030204" pitchFamily="34" charset="0"/>
                          <a:cs typeface="Times New Roman" panose="02020603050405020304" pitchFamily="18" charset="0"/>
                        </a:rPr>
                        <a:t>Collective Investment Schemes (CIS)</a:t>
                      </a:r>
                    </a:p>
                    <a:p>
                      <a:pPr marL="285750" marR="0" indent="-285750" algn="just">
                        <a:lnSpc>
                          <a:spcPct val="107000"/>
                        </a:lnSpc>
                        <a:spcBef>
                          <a:spcPts val="0"/>
                        </a:spcBef>
                        <a:spcAft>
                          <a:spcPts val="0"/>
                        </a:spcAft>
                        <a:buFontTx/>
                        <a:buChar char="-"/>
                      </a:pPr>
                      <a:r>
                        <a:rPr lang="en-US" sz="2000" b="0" dirty="0">
                          <a:solidFill>
                            <a:schemeClr val="tx1"/>
                          </a:solidFill>
                          <a:effectLst/>
                          <a:latin typeface="+mn-lt"/>
                          <a:ea typeface="Calibri" panose="020F0502020204030204" pitchFamily="34" charset="0"/>
                          <a:cs typeface="Times New Roman" panose="02020603050405020304" pitchFamily="18" charset="0"/>
                        </a:rPr>
                        <a:t>Closed-end Funds (CEF)</a:t>
                      </a:r>
                    </a:p>
                    <a:p>
                      <a:pPr algn="just"/>
                      <a:endParaRPr lang="aa-ET" sz="2000" b="0" i="0" u="none" strike="noStrike" kern="1200" baseline="0" dirty="0">
                        <a:solidFill>
                          <a:schemeClr val="lt1"/>
                        </a:solidFill>
                        <a:latin typeface="+mn-lt"/>
                        <a:ea typeface="+mn-ea"/>
                        <a:cs typeface="Times New Roman" panose="02020603050405020304" pitchFamily="18" charset="0"/>
                      </a:endParaRPr>
                    </a:p>
                    <a:p>
                      <a:pPr marL="0" marR="0" algn="just" defTabSz="914400" rtl="0" eaLnBrk="1" latinLnBrk="0" hangingPunct="1">
                        <a:lnSpc>
                          <a:spcPct val="107000"/>
                        </a:lnSpc>
                        <a:spcBef>
                          <a:spcPts val="0"/>
                        </a:spcBef>
                        <a:spcAft>
                          <a:spcPts val="0"/>
                        </a:spcAft>
                      </a:pPr>
                      <a:r>
                        <a:rPr lang="en-US" sz="2000" b="0" kern="1200" dirty="0">
                          <a:solidFill>
                            <a:schemeClr val="tx1"/>
                          </a:solidFill>
                          <a:effectLst/>
                          <a:latin typeface="+mn-lt"/>
                          <a:ea typeface="Calibri" panose="020F0502020204030204" pitchFamily="34" charset="0"/>
                          <a:cs typeface="Times New Roman" panose="02020603050405020304" pitchFamily="18" charset="0"/>
                        </a:rPr>
                        <a:t>CIS Managers are licensed by the FSC to manage CIS and CEF. </a:t>
                      </a:r>
                    </a:p>
                    <a:p>
                      <a:pPr marL="0" marR="0" algn="just" defTabSz="914400" rtl="0" eaLnBrk="1" latinLnBrk="0" hangingPunct="1">
                        <a:lnSpc>
                          <a:spcPct val="107000"/>
                        </a:lnSpc>
                        <a:spcBef>
                          <a:spcPts val="0"/>
                        </a:spcBef>
                        <a:spcAft>
                          <a:spcPts val="0"/>
                        </a:spcAft>
                      </a:pPr>
                      <a:endParaRPr lang="en-US" sz="2000" b="0" kern="120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Tx/>
                        <a:buChar char="-"/>
                      </a:pP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just" defTabSz="914400" rtl="0" eaLnBrk="1" latinLnBrk="0" hangingPunct="1">
                        <a:lnSpc>
                          <a:spcPct val="90000"/>
                        </a:lnSpc>
                        <a:spcBef>
                          <a:spcPts val="0"/>
                        </a:spcBef>
                        <a:spcAft>
                          <a:spcPts val="0"/>
                        </a:spcAft>
                        <a:buFont typeface="Wingdings" panose="05000000000000000000" pitchFamily="2" charset="2"/>
                        <a:buNone/>
                      </a:pPr>
                      <a:r>
                        <a:rPr lang="en-US" sz="2000" b="0" kern="1200" dirty="0">
                          <a:solidFill>
                            <a:schemeClr val="tx1"/>
                          </a:solidFill>
                          <a:effectLst/>
                          <a:latin typeface="+mn-lt"/>
                          <a:ea typeface="Calibri" panose="020F0502020204030204" pitchFamily="34" charset="0"/>
                          <a:cs typeface="Times New Roman" panose="02020603050405020304" pitchFamily="18" charset="0"/>
                        </a:rPr>
                        <a:t>Domestic market - retail funds, attractive to the public and retail clients. </a:t>
                      </a:r>
                    </a:p>
                    <a:p>
                      <a:pPr marL="0" marR="0" indent="0" algn="just" defTabSz="914400" rtl="0" eaLnBrk="1" latinLnBrk="0" hangingPunct="1">
                        <a:lnSpc>
                          <a:spcPct val="90000"/>
                        </a:lnSpc>
                        <a:spcBef>
                          <a:spcPts val="0"/>
                        </a:spcBef>
                        <a:spcAft>
                          <a:spcPts val="0"/>
                        </a:spcAft>
                        <a:buFont typeface="Wingdings" panose="05000000000000000000" pitchFamily="2" charset="2"/>
                        <a:buNone/>
                      </a:pPr>
                      <a:endParaRPr lang="en-US" sz="2000" b="0" kern="1200" dirty="0">
                        <a:solidFill>
                          <a:schemeClr val="tx1"/>
                        </a:solidFill>
                        <a:effectLst/>
                        <a:latin typeface="+mn-lt"/>
                        <a:ea typeface="Calibri" panose="020F0502020204030204" pitchFamily="34" charset="0"/>
                        <a:cs typeface="Times New Roman" panose="02020603050405020304" pitchFamily="18" charset="0"/>
                      </a:endParaRPr>
                    </a:p>
                    <a:p>
                      <a:pPr marL="0" marR="0" indent="0" algn="just">
                        <a:lnSpc>
                          <a:spcPct val="90000"/>
                        </a:lnSpc>
                        <a:spcBef>
                          <a:spcPts val="0"/>
                        </a:spcBef>
                        <a:spcAft>
                          <a:spcPts val="0"/>
                        </a:spcAft>
                        <a:buFont typeface="Wingdings" panose="05000000000000000000" pitchFamily="2" charset="2"/>
                        <a:buNone/>
                      </a:pPr>
                      <a:r>
                        <a:rPr lang="en-US" sz="2000" b="0" kern="1200" dirty="0">
                          <a:solidFill>
                            <a:schemeClr val="tx1"/>
                          </a:solidFill>
                          <a:effectLst/>
                          <a:latin typeface="+mn-lt"/>
                          <a:ea typeface="Calibri" panose="020F0502020204030204" pitchFamily="34" charset="0"/>
                          <a:cs typeface="Times New Roman" panose="02020603050405020304" pitchFamily="18" charset="0"/>
                        </a:rPr>
                        <a:t>Global Business - Expert Funds or Professional CIS with expert investors, sophisticated investors, and high net worth individuals. </a:t>
                      </a:r>
                      <a:endParaRPr lang="en-US" sz="2000" dirty="0">
                        <a:effectLst/>
                        <a:latin typeface="+mn-lt"/>
                        <a:ea typeface="Calibri" panose="020F0502020204030204" pitchFamily="34" charset="0"/>
                        <a:cs typeface="Times New Roman" panose="02020603050405020304" pitchFamily="18" charset="0"/>
                      </a:endParaRPr>
                    </a:p>
                    <a:p>
                      <a:pPr marL="0" marR="0" indent="0" algn="just">
                        <a:lnSpc>
                          <a:spcPct val="90000"/>
                        </a:lnSpc>
                        <a:spcBef>
                          <a:spcPts val="0"/>
                        </a:spcBef>
                        <a:spcAft>
                          <a:spcPts val="0"/>
                        </a:spcAft>
                        <a:buFont typeface="Wingdings" panose="05000000000000000000" pitchFamily="2" charset="2"/>
                        <a:buNone/>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b="1" dirty="0">
                          <a:solidFill>
                            <a:srgbClr val="FF0000"/>
                          </a:solidFill>
                          <a:effectLst/>
                          <a:latin typeface="+mn-lt"/>
                          <a:ea typeface="Calibri" panose="020F0502020204030204" pitchFamily="34" charset="0"/>
                          <a:cs typeface="Times New Roman" panose="02020603050405020304" pitchFamily="18" charset="0"/>
                        </a:rPr>
                        <a:t>MEDIUM-HIGH</a:t>
                      </a:r>
                    </a:p>
                    <a:p>
                      <a:pPr marL="0" marR="0" algn="just">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(risk factors present but to a lesser extent than the previous NRA)</a:t>
                      </a:r>
                    </a:p>
                    <a:p>
                      <a:pPr marL="0" marR="0" algn="just">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p>
                      <a:pPr marL="285750" marR="0" indent="-285750" algn="just">
                        <a:lnSpc>
                          <a:spcPct val="90000"/>
                        </a:lnSpc>
                        <a:spcBef>
                          <a:spcPts val="0"/>
                        </a:spcBef>
                        <a:spcAft>
                          <a:spcPts val="0"/>
                        </a:spcAft>
                        <a:buFontTx/>
                        <a:buChar char="-"/>
                      </a:pPr>
                      <a:r>
                        <a:rPr lang="en-US" sz="2000" dirty="0">
                          <a:effectLst/>
                          <a:latin typeface="+mn-lt"/>
                          <a:ea typeface="Calibri" panose="020F0502020204030204" pitchFamily="34" charset="0"/>
                          <a:cs typeface="Times New Roman" panose="02020603050405020304" pitchFamily="18" charset="0"/>
                        </a:rPr>
                        <a:t>Client base:</a:t>
                      </a:r>
                    </a:p>
                    <a:p>
                      <a:pPr marL="685800" marR="0" lvl="2" indent="-2286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PEPs</a:t>
                      </a:r>
                    </a:p>
                    <a:p>
                      <a:pPr marL="685800" marR="0" lvl="2" indent="-2286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Clients from high-risk jurisdictions</a:t>
                      </a:r>
                    </a:p>
                    <a:p>
                      <a:pPr marL="685800" marR="0" lvl="2" indent="-2286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High Net Worth individuals</a:t>
                      </a:r>
                    </a:p>
                    <a:p>
                      <a:pPr marL="685800" marR="0" lvl="2" indent="-228600" algn="just"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64974"/>
                          </a:solidFill>
                          <a:effectLst/>
                          <a:uLnTx/>
                          <a:uFillTx/>
                          <a:latin typeface="+mn-lt"/>
                          <a:ea typeface="+mn-ea"/>
                          <a:cs typeface="Times New Roman" panose="02020603050405020304" pitchFamily="18" charset="0"/>
                        </a:rPr>
                        <a:t>International clients and institutional investors</a:t>
                      </a:r>
                    </a:p>
                    <a:p>
                      <a:pPr marL="285750" marR="0" lvl="1" indent="-285750" algn="just" defTabSz="914400" rtl="0" eaLnBrk="1" fontAlgn="auto" latinLnBrk="0" hangingPunct="1">
                        <a:lnSpc>
                          <a:spcPct val="90000"/>
                        </a:lnSpc>
                        <a:spcBef>
                          <a:spcPts val="0"/>
                        </a:spcBef>
                        <a:spcAft>
                          <a:spcPts val="0"/>
                        </a:spcAft>
                        <a:buClrTx/>
                        <a:buSzTx/>
                        <a:buFontTx/>
                        <a:buChar char="-"/>
                        <a:tabLst/>
                        <a:defRPr/>
                      </a:pPr>
                      <a:endParaRPr lang="en-US" sz="2000" kern="1200" dirty="0">
                        <a:solidFill>
                          <a:schemeClr val="dk1"/>
                        </a:solidFill>
                        <a:effectLst/>
                        <a:latin typeface="+mn-lt"/>
                        <a:ea typeface="Calibri" panose="020F0502020204030204" pitchFamily="34" charset="0"/>
                        <a:cs typeface="Times New Roman" panose="02020603050405020304" pitchFamily="18" charset="0"/>
                      </a:endParaRPr>
                    </a:p>
                    <a:p>
                      <a:pPr marL="285750" marR="0" lvl="1" indent="-285750" algn="just" defTabSz="914400" rtl="0" eaLnBrk="1" fontAlgn="auto" latinLnBrk="0" hangingPunct="1">
                        <a:lnSpc>
                          <a:spcPct val="90000"/>
                        </a:lnSpc>
                        <a:spcBef>
                          <a:spcPts val="0"/>
                        </a:spcBef>
                        <a:spcAft>
                          <a:spcPts val="0"/>
                        </a:spcAft>
                        <a:buClrTx/>
                        <a:buSzTx/>
                        <a:buFontTx/>
                        <a:buChar char="-"/>
                        <a:tabLst/>
                        <a:defRPr/>
                      </a:pPr>
                      <a:r>
                        <a:rPr lang="en-US" sz="2000" kern="1200" dirty="0">
                          <a:solidFill>
                            <a:schemeClr val="dk1"/>
                          </a:solidFill>
                          <a:effectLst/>
                          <a:latin typeface="+mn-lt"/>
                          <a:ea typeface="Calibri" panose="020F0502020204030204" pitchFamily="34" charset="0"/>
                          <a:cs typeface="Times New Roman" panose="02020603050405020304" pitchFamily="18" charset="0"/>
                        </a:rPr>
                        <a:t>Use of legal persons and legal arrangements to structure investments </a:t>
                      </a:r>
                    </a:p>
                    <a:p>
                      <a:pPr marL="285750" marR="0" lvl="1" indent="-285750" algn="just" defTabSz="914400" rtl="0" eaLnBrk="1" fontAlgn="auto" latinLnBrk="0" hangingPunct="1">
                        <a:lnSpc>
                          <a:spcPct val="90000"/>
                        </a:lnSpc>
                        <a:spcBef>
                          <a:spcPts val="0"/>
                        </a:spcBef>
                        <a:spcAft>
                          <a:spcPts val="0"/>
                        </a:spcAft>
                        <a:buClrTx/>
                        <a:buSzTx/>
                        <a:buFontTx/>
                        <a:buChar char="-"/>
                        <a:tabLst/>
                        <a:defRPr/>
                      </a:pPr>
                      <a:r>
                        <a:rPr lang="en-US" sz="2000" b="0" i="0" u="none" strike="noStrike" kern="1200" baseline="0" dirty="0">
                          <a:solidFill>
                            <a:schemeClr val="dk1"/>
                          </a:solidFill>
                          <a:latin typeface="+mn-lt"/>
                          <a:ea typeface="+mn-ea"/>
                          <a:cs typeface="Times New Roman" panose="02020603050405020304" pitchFamily="18" charset="0"/>
                        </a:rPr>
                        <a:t>Non-face-to-face dealings with clients </a:t>
                      </a:r>
                      <a:endParaRPr lang="en-US" sz="2000" kern="1200" noProof="0" dirty="0">
                        <a:solidFill>
                          <a:schemeClr val="dk1"/>
                        </a:solidFill>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932239"/>
                  </a:ext>
                </a:extLst>
              </a:tr>
            </a:tbl>
          </a:graphicData>
        </a:graphic>
      </p:graphicFrame>
    </p:spTree>
    <p:extLst>
      <p:ext uri="{BB962C8B-B14F-4D97-AF65-F5344CB8AC3E}">
        <p14:creationId xmlns:p14="http://schemas.microsoft.com/office/powerpoint/2010/main" val="2037738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04B51-C308-3D0F-9642-B7260C2B9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628D2-C3B6-9D0E-B106-D97470236D24}"/>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ML VULNERABILITY (CONT.)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5">
            <a:extLst>
              <a:ext uri="{FF2B5EF4-FFF2-40B4-BE49-F238E27FC236}">
                <a16:creationId xmlns:a16="http://schemas.microsoft.com/office/drawing/2014/main" id="{6FD7B217-90AA-C044-305E-52AA5D19984A}"/>
              </a:ext>
            </a:extLst>
          </p:cNvPr>
          <p:cNvGraphicFramePr>
            <a:graphicFrameLocks noGrp="1"/>
          </p:cNvGraphicFramePr>
          <p:nvPr>
            <p:ph idx="1"/>
            <p:extLst>
              <p:ext uri="{D42A27DB-BD31-4B8C-83A1-F6EECF244321}">
                <p14:modId xmlns:p14="http://schemas.microsoft.com/office/powerpoint/2010/main" val="648775709"/>
              </p:ext>
            </p:extLst>
          </p:nvPr>
        </p:nvGraphicFramePr>
        <p:xfrm>
          <a:off x="209550" y="1543202"/>
          <a:ext cx="11811000" cy="4042725"/>
        </p:xfrm>
        <a:graphic>
          <a:graphicData uri="http://schemas.openxmlformats.org/drawingml/2006/table">
            <a:tbl>
              <a:tblPr firstRow="1" firstCol="1" bandRow="1">
                <a:tableStyleId>{5C22544A-7EE6-4342-B048-85BDC9FD1C3A}</a:tableStyleId>
              </a:tblPr>
              <a:tblGrid>
                <a:gridCol w="3936157">
                  <a:extLst>
                    <a:ext uri="{9D8B030D-6E8A-4147-A177-3AD203B41FA5}">
                      <a16:colId xmlns:a16="http://schemas.microsoft.com/office/drawing/2014/main" val="2658256265"/>
                    </a:ext>
                  </a:extLst>
                </a:gridCol>
                <a:gridCol w="3581782">
                  <a:extLst>
                    <a:ext uri="{9D8B030D-6E8A-4147-A177-3AD203B41FA5}">
                      <a16:colId xmlns:a16="http://schemas.microsoft.com/office/drawing/2014/main" val="2029559566"/>
                    </a:ext>
                  </a:extLst>
                </a:gridCol>
                <a:gridCol w="4293061">
                  <a:extLst>
                    <a:ext uri="{9D8B030D-6E8A-4147-A177-3AD203B41FA5}">
                      <a16:colId xmlns:a16="http://schemas.microsoft.com/office/drawing/2014/main" val="3004575377"/>
                    </a:ext>
                  </a:extLst>
                </a:gridCol>
              </a:tblGrid>
              <a:tr h="455229">
                <a:tc>
                  <a:txBody>
                    <a:bodyPr/>
                    <a:lstStyle/>
                    <a:p>
                      <a:pPr marL="0" marR="0">
                        <a:lnSpc>
                          <a:spcPct val="107000"/>
                        </a:lnSpc>
                        <a:spcBef>
                          <a:spcPts val="0"/>
                        </a:spcBef>
                        <a:spcAft>
                          <a:spcPts val="0"/>
                        </a:spcAft>
                      </a:pPr>
                      <a:r>
                        <a:rPr lang="en-US" sz="1800" dirty="0">
                          <a:solidFill>
                            <a:schemeClr val="bg1"/>
                          </a:solidFill>
                          <a:effectLst/>
                          <a:latin typeface="+mn-lt"/>
                        </a:rPr>
                        <a:t>Activities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Characteristics</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800" dirty="0">
                          <a:solidFill>
                            <a:schemeClr val="bg1"/>
                          </a:solidFill>
                          <a:effectLst/>
                          <a:latin typeface="+mn-lt"/>
                        </a:rPr>
                        <a:t>Inherent ML Vulnerability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86283189"/>
                  </a:ext>
                </a:extLst>
              </a:tr>
              <a:tr h="1695573">
                <a:tc>
                  <a:txBody>
                    <a:bodyPr/>
                    <a:lstStyle/>
                    <a:p>
                      <a:r>
                        <a:rPr lang="en-US" sz="2000" b="0" i="0" u="none" strike="noStrike" kern="1200" baseline="0" dirty="0">
                          <a:solidFill>
                            <a:schemeClr val="tx1"/>
                          </a:solidFill>
                          <a:latin typeface="+mn-lt"/>
                          <a:ea typeface="+mn-ea"/>
                          <a:cs typeface="Times New Roman" panose="02020603050405020304" pitchFamily="18" charset="0"/>
                        </a:rPr>
                        <a:t>Custodians (CIS)</a:t>
                      </a:r>
                    </a:p>
                    <a:p>
                      <a:pPr marL="285750" indent="-285750">
                        <a:buFontTx/>
                        <a:buChar char="-"/>
                      </a:pPr>
                      <a:r>
                        <a:rPr lang="en-US" sz="2000" b="0" i="0" u="none" strike="noStrike" kern="1200" baseline="0" dirty="0">
                          <a:solidFill>
                            <a:schemeClr val="tx1"/>
                          </a:solidFill>
                          <a:latin typeface="+mn-lt"/>
                          <a:ea typeface="+mn-ea"/>
                          <a:cs typeface="Times New Roman" panose="02020603050405020304" pitchFamily="18" charset="0"/>
                        </a:rPr>
                        <a:t>a bank or a bank subsidiary</a:t>
                      </a:r>
                    </a:p>
                    <a:p>
                      <a:pPr marL="0" indent="0">
                        <a:buFontTx/>
                        <a:buNone/>
                      </a:pPr>
                      <a:endParaRPr lang="en-US" sz="2000" b="0" i="0" u="none" strike="noStrike" kern="1200" baseline="0" dirty="0">
                        <a:solidFill>
                          <a:schemeClr val="tx1"/>
                        </a:solidFill>
                        <a:latin typeface="+mn-lt"/>
                        <a:ea typeface="+mn-ea"/>
                        <a:cs typeface="Times New Roman" panose="02020603050405020304" pitchFamily="18" charset="0"/>
                      </a:endParaRPr>
                    </a:p>
                    <a:p>
                      <a:pPr marL="285750" indent="-285750">
                        <a:buFontTx/>
                        <a:buChar char="-"/>
                      </a:pPr>
                      <a:r>
                        <a:rPr lang="en-US" sz="2000" b="0" i="0" u="none" strike="noStrike" kern="1200" baseline="0" dirty="0">
                          <a:solidFill>
                            <a:schemeClr val="tx1"/>
                          </a:solidFill>
                          <a:latin typeface="+mn-lt"/>
                          <a:ea typeface="+mn-ea"/>
                          <a:cs typeface="Times New Roman" panose="02020603050405020304" pitchFamily="18" charset="0"/>
                        </a:rPr>
                        <a:t>responsible for the safekeeping of the assets of a CIS or a CEF</a:t>
                      </a:r>
                    </a:p>
                    <a:p>
                      <a:endParaRPr lang="aa-ET" sz="2000" b="0" i="0" u="none" strike="noStrike" kern="1200" baseline="0" dirty="0">
                        <a:solidFill>
                          <a:schemeClr val="lt1"/>
                        </a:solidFill>
                        <a:latin typeface="+mn-lt"/>
                        <a:ea typeface="+mn-ea"/>
                        <a:cs typeface="Times New Roman" panose="02020603050405020304" pitchFamily="18" charset="0"/>
                      </a:endParaRPr>
                    </a:p>
                    <a:p>
                      <a:pPr marL="0" marR="0">
                        <a:lnSpc>
                          <a:spcPct val="107000"/>
                        </a:lnSpc>
                        <a:spcBef>
                          <a:spcPts val="0"/>
                        </a:spcBef>
                        <a:spcAft>
                          <a:spcPts val="0"/>
                        </a:spcAft>
                      </a:pPr>
                      <a:endParaRPr lang="en-US"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285750" indent="-285750">
                        <a:buFontTx/>
                        <a:buChar char="-"/>
                      </a:pPr>
                      <a:r>
                        <a:rPr lang="en-US" sz="2000" b="0" i="0" u="none" strike="noStrike" kern="1200" baseline="0" dirty="0">
                          <a:solidFill>
                            <a:schemeClr val="tx1"/>
                          </a:solidFill>
                          <a:latin typeface="+mn-lt"/>
                          <a:ea typeface="+mn-ea"/>
                          <a:cs typeface="Times New Roman" panose="02020603050405020304" pitchFamily="18" charset="0"/>
                        </a:rPr>
                        <a:t>Custodial services provided as part of broader banking services</a:t>
                      </a:r>
                    </a:p>
                    <a:p>
                      <a:pPr marL="0" indent="0">
                        <a:buFontTx/>
                        <a:buNone/>
                      </a:pPr>
                      <a:endParaRPr lang="en-US" sz="2000" b="0" i="0" u="none" strike="noStrike" kern="1200" baseline="0" dirty="0">
                        <a:solidFill>
                          <a:schemeClr val="tx1"/>
                        </a:solidFill>
                        <a:latin typeface="+mn-lt"/>
                        <a:ea typeface="+mn-ea"/>
                        <a:cs typeface="Times New Roman" panose="02020603050405020304" pitchFamily="18" charset="0"/>
                      </a:endParaRPr>
                    </a:p>
                    <a:p>
                      <a:pPr marL="285750" indent="-285750">
                        <a:buFontTx/>
                        <a:buChar char="-"/>
                      </a:pPr>
                      <a:r>
                        <a:rPr lang="en-US" sz="2000" b="0" i="0" u="none" strike="noStrike" kern="1200" baseline="0" dirty="0">
                          <a:solidFill>
                            <a:schemeClr val="tx1"/>
                          </a:solidFill>
                          <a:latin typeface="+mn-lt"/>
                          <a:ea typeface="+mn-ea"/>
                          <a:cs typeface="Times New Roman" panose="02020603050405020304" pitchFamily="18" charset="0"/>
                        </a:rPr>
                        <a:t>Custody business segment is insignificant when compared to their overall banking activities. </a:t>
                      </a:r>
                    </a:p>
                    <a:p>
                      <a:pPr marL="0" marR="0" indent="0" algn="just">
                        <a:lnSpc>
                          <a:spcPct val="90000"/>
                        </a:lnSpc>
                        <a:spcBef>
                          <a:spcPts val="0"/>
                        </a:spcBef>
                        <a:spcAft>
                          <a:spcPts val="0"/>
                        </a:spcAft>
                        <a:buFont typeface="Wingdings" panose="05000000000000000000" pitchFamily="2" charset="2"/>
                        <a:buNone/>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solidFill>
                            <a:schemeClr val="accent6"/>
                          </a:solidFill>
                          <a:effectLst/>
                          <a:latin typeface="+mn-lt"/>
                          <a:ea typeface="Calibri" panose="020F0502020204030204" pitchFamily="34" charset="0"/>
                          <a:cs typeface="Times New Roman" panose="02020603050405020304" pitchFamily="18" charset="0"/>
                        </a:rPr>
                        <a:t>MEDIUM-LOW</a:t>
                      </a:r>
                    </a:p>
                    <a:p>
                      <a:pPr marL="0" marR="0">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Tx/>
                        <a:buChar char="-"/>
                      </a:pPr>
                      <a:r>
                        <a:rPr lang="en-US" sz="2000" dirty="0">
                          <a:effectLst/>
                          <a:latin typeface="+mn-lt"/>
                          <a:ea typeface="Calibri" panose="020F0502020204030204" pitchFamily="34" charset="0"/>
                          <a:cs typeface="Times New Roman" panose="02020603050405020304" pitchFamily="18" charset="0"/>
                        </a:rPr>
                        <a:t>Size of assets under custody quite low and most of those assets are under sub-custody and held outside Mauritius</a:t>
                      </a:r>
                    </a:p>
                    <a:p>
                      <a:pPr marL="0" marR="0" indent="0">
                        <a:lnSpc>
                          <a:spcPct val="107000"/>
                        </a:lnSpc>
                        <a:spcBef>
                          <a:spcPts val="0"/>
                        </a:spcBef>
                        <a:spcAft>
                          <a:spcPts val="0"/>
                        </a:spcAft>
                        <a:buFontTx/>
                        <a:buNone/>
                      </a:pPr>
                      <a:endParaRPr lang="en-US" sz="200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Tx/>
                        <a:buChar char="-"/>
                      </a:pPr>
                      <a:r>
                        <a:rPr lang="en-US" sz="2000" dirty="0">
                          <a:effectLst/>
                          <a:latin typeface="+mn-lt"/>
                          <a:ea typeface="Calibri" panose="020F0502020204030204" pitchFamily="34" charset="0"/>
                          <a:cs typeface="Times New Roman" panose="02020603050405020304" pitchFamily="18" charset="0"/>
                        </a:rPr>
                        <a:t>Clients mainly GB entities and hence non-face-to-face business</a:t>
                      </a:r>
                    </a:p>
                    <a:p>
                      <a:pPr marL="285750" marR="0" indent="-285750">
                        <a:lnSpc>
                          <a:spcPct val="107000"/>
                        </a:lnSpc>
                        <a:spcBef>
                          <a:spcPts val="0"/>
                        </a:spcBef>
                        <a:spcAft>
                          <a:spcPts val="0"/>
                        </a:spcAft>
                        <a:buFontTx/>
                        <a:buChar char="-"/>
                      </a:pPr>
                      <a:endParaRPr lang="en-US" sz="2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932239"/>
                  </a:ext>
                </a:extLst>
              </a:tr>
            </a:tbl>
          </a:graphicData>
        </a:graphic>
      </p:graphicFrame>
    </p:spTree>
    <p:extLst>
      <p:ext uri="{BB962C8B-B14F-4D97-AF65-F5344CB8AC3E}">
        <p14:creationId xmlns:p14="http://schemas.microsoft.com/office/powerpoint/2010/main" val="36052249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A44E-8D73-55EC-A128-D1213EA2D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93E85-8F6B-8C17-5A61-087691F3E511}"/>
              </a:ext>
            </a:extLst>
          </p:cNvPr>
          <p:cNvSpPr>
            <a:spLocks noGrp="1"/>
          </p:cNvSpPr>
          <p:nvPr>
            <p:ph type="title"/>
          </p:nvPr>
        </p:nvSpPr>
        <p:spPr>
          <a:xfrm>
            <a:off x="0" y="1"/>
            <a:ext cx="12192000" cy="656216"/>
          </a:xfrm>
          <a:solidFill>
            <a:schemeClr val="accent5">
              <a:lumMod val="50000"/>
            </a:schemeClr>
          </a:solidFill>
        </p:spPr>
        <p:txBody>
          <a:bodyPr vert="horz" lIns="91440" tIns="45720" rIns="91440" bIns="45720" rtlCol="0" anchor="ctr">
            <a:noAutofit/>
          </a:bodyPr>
          <a:lstStyle/>
          <a:p>
            <a:pPr algn="ctr">
              <a:lnSpc>
                <a:spcPct val="107000"/>
              </a:lnSpc>
            </a:pPr>
            <a:r>
              <a:rPr lang="en-US" sz="3200" b="1" dirty="0">
                <a:solidFill>
                  <a:schemeClr val="bg1"/>
                </a:solidFill>
                <a:latin typeface="Bell MT" panose="02020503060305020303" pitchFamily="18" charset="0"/>
              </a:rPr>
              <a:t>AML CONTROLS</a:t>
            </a:r>
            <a:endParaRPr lang="en-GB" sz="3200" b="1" dirty="0">
              <a:solidFill>
                <a:schemeClr val="bg1"/>
              </a:solidFill>
              <a:latin typeface="Bell MT" panose="02020503060305020303" pitchFamily="18" charset="0"/>
            </a:endParaRPr>
          </a:p>
        </p:txBody>
      </p:sp>
      <p:graphicFrame>
        <p:nvGraphicFramePr>
          <p:cNvPr id="3" name="Diagram 2">
            <a:extLst>
              <a:ext uri="{FF2B5EF4-FFF2-40B4-BE49-F238E27FC236}">
                <a16:creationId xmlns:a16="http://schemas.microsoft.com/office/drawing/2014/main" id="{A770F28F-3BB6-C662-665D-D3F32A831724}"/>
              </a:ext>
            </a:extLst>
          </p:cNvPr>
          <p:cNvGraphicFramePr/>
          <p:nvPr>
            <p:extLst>
              <p:ext uri="{D42A27DB-BD31-4B8C-83A1-F6EECF244321}">
                <p14:modId xmlns:p14="http://schemas.microsoft.com/office/powerpoint/2010/main" val="400400305"/>
              </p:ext>
            </p:extLst>
          </p:nvPr>
        </p:nvGraphicFramePr>
        <p:xfrm>
          <a:off x="1526389" y="913152"/>
          <a:ext cx="8965765" cy="5713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3642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41A4-9D6A-99F6-800C-2D33BA7B71D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D49C234-5E4C-805B-41A7-6994006BB476}"/>
              </a:ext>
            </a:extLst>
          </p:cNvPr>
          <p:cNvSpPr txBox="1">
            <a:spLocks/>
          </p:cNvSpPr>
          <p:nvPr/>
        </p:nvSpPr>
        <p:spPr>
          <a:xfrm>
            <a:off x="1" y="38100"/>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lang="en-GB" sz="3200" dirty="0">
                <a:solidFill>
                  <a:prstClr val="white"/>
                </a:solidFill>
                <a:ea typeface="Calibri" panose="020F0502020204030204" pitchFamily="34" charset="0"/>
                <a:cs typeface="Times New Roman" panose="02020603050405020304" pitchFamily="18" charset="0"/>
              </a:rPr>
              <a:t>ML</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 RISK ASSOCIATED WITH SECURITIES SECTOR </a:t>
            </a:r>
          </a:p>
        </p:txBody>
      </p:sp>
      <p:sp>
        <p:nvSpPr>
          <p:cNvPr id="7" name="TextBox 6">
            <a:extLst>
              <a:ext uri="{FF2B5EF4-FFF2-40B4-BE49-F238E27FC236}">
                <a16:creationId xmlns:a16="http://schemas.microsoft.com/office/drawing/2014/main" id="{19B44A72-CD06-C15E-1415-EC65E926CEB0}"/>
              </a:ext>
            </a:extLst>
          </p:cNvPr>
          <p:cNvSpPr txBox="1"/>
          <p:nvPr/>
        </p:nvSpPr>
        <p:spPr>
          <a:xfrm>
            <a:off x="3435395" y="4921694"/>
            <a:ext cx="4671186" cy="687881"/>
          </a:xfrm>
          <a:prstGeom prst="rect">
            <a:avLst/>
          </a:prstGeom>
          <a:noFill/>
        </p:spPr>
        <p:txBody>
          <a:bodyPr wrap="square">
            <a:sp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Residual</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lang="en-GB" sz="1600" b="1" dirty="0">
                <a:solidFill>
                  <a:prstClr val="black"/>
                </a:solidFill>
                <a:latin typeface="Calibri" panose="020F0502020204030204"/>
                <a:cs typeface="Times New Roman" panose="02020603050405020304" pitchFamily="18" charset="0"/>
              </a:rPr>
              <a:t>ML</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Vulnerability = </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Inherent Vulnerabilities + </a:t>
            </a:r>
            <a:r>
              <a:rPr lang="en-GB" b="1" dirty="0">
                <a:solidFill>
                  <a:prstClr val="black"/>
                </a:solidFill>
                <a:latin typeface="Calibri" panose="020F0502020204030204"/>
                <a:cs typeface="Times New Roman" panose="02020603050405020304" pitchFamily="18" charset="0"/>
              </a:rPr>
              <a:t>AML</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Controls</a:t>
            </a: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7CB77E36-7390-C67F-0FA7-7727B7C26F1D}"/>
              </a:ext>
            </a:extLst>
          </p:cNvPr>
          <p:cNvGrpSpPr/>
          <p:nvPr/>
        </p:nvGrpSpPr>
        <p:grpSpPr>
          <a:xfrm>
            <a:off x="3011606" y="2482010"/>
            <a:ext cx="1386160" cy="1386160"/>
            <a:chOff x="2585797" y="1931057"/>
            <a:chExt cx="1386160" cy="1386160"/>
          </a:xfrm>
        </p:grpSpPr>
        <p:sp>
          <p:nvSpPr>
            <p:cNvPr id="8" name="Plus 16">
              <a:extLst>
                <a:ext uri="{FF2B5EF4-FFF2-40B4-BE49-F238E27FC236}">
                  <a16:creationId xmlns:a16="http://schemas.microsoft.com/office/drawing/2014/main" id="{083D3D7C-9453-1D66-07E5-57591B124C1E}"/>
                </a:ext>
              </a:extLst>
            </p:cNvPr>
            <p:cNvSpPr/>
            <p:nvPr/>
          </p:nvSpPr>
          <p:spPr>
            <a:xfrm>
              <a:off x="2585797" y="1931057"/>
              <a:ext cx="1386160" cy="1386160"/>
            </a:xfrm>
            <a:prstGeom prst="mathPlus">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lus 4">
              <a:extLst>
                <a:ext uri="{FF2B5EF4-FFF2-40B4-BE49-F238E27FC236}">
                  <a16:creationId xmlns:a16="http://schemas.microsoft.com/office/drawing/2014/main" id="{029D09E6-DB1F-A34F-BAFA-9CBDE7E02808}"/>
                </a:ext>
              </a:extLst>
            </p:cNvPr>
            <p:cNvSpPr/>
            <p:nvPr/>
          </p:nvSpPr>
          <p:spPr>
            <a:xfrm>
              <a:off x="2769533" y="2461125"/>
              <a:ext cx="1018688" cy="326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endParaRPr kumimoji="0" lang="en-GB" sz="23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CC3665F6-DB8D-1598-1B7F-49EBACFBA26B}"/>
              </a:ext>
            </a:extLst>
          </p:cNvPr>
          <p:cNvGrpSpPr/>
          <p:nvPr/>
        </p:nvGrpSpPr>
        <p:grpSpPr>
          <a:xfrm>
            <a:off x="7271625" y="2499427"/>
            <a:ext cx="1386160" cy="1386160"/>
            <a:chOff x="6750016" y="1931057"/>
            <a:chExt cx="1386160" cy="1386160"/>
          </a:xfrm>
        </p:grpSpPr>
        <p:sp>
          <p:nvSpPr>
            <p:cNvPr id="14" name="Equal 23">
              <a:extLst>
                <a:ext uri="{FF2B5EF4-FFF2-40B4-BE49-F238E27FC236}">
                  <a16:creationId xmlns:a16="http://schemas.microsoft.com/office/drawing/2014/main" id="{E9E848AD-EDB4-3992-3432-CE55BE1E9D3B}"/>
                </a:ext>
              </a:extLst>
            </p:cNvPr>
            <p:cNvSpPr/>
            <p:nvPr/>
          </p:nvSpPr>
          <p:spPr>
            <a:xfrm>
              <a:off x="6750016" y="1931057"/>
              <a:ext cx="1386160" cy="1386160"/>
            </a:xfrm>
            <a:prstGeom prst="mathEqual">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qual 4">
              <a:extLst>
                <a:ext uri="{FF2B5EF4-FFF2-40B4-BE49-F238E27FC236}">
                  <a16:creationId xmlns:a16="http://schemas.microsoft.com/office/drawing/2014/main" id="{A5A52076-1805-079A-3EF3-F57DE2E4C0A5}"/>
                </a:ext>
              </a:extLst>
            </p:cNvPr>
            <p:cNvSpPr/>
            <p:nvPr/>
          </p:nvSpPr>
          <p:spPr>
            <a:xfrm>
              <a:off x="6933752" y="2216606"/>
              <a:ext cx="1018688" cy="815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2444750" rtl="0" eaLnBrk="1" fontAlgn="auto" latinLnBrk="0" hangingPunct="1">
                <a:lnSpc>
                  <a:spcPct val="90000"/>
                </a:lnSpc>
                <a:spcBef>
                  <a:spcPct val="0"/>
                </a:spcBef>
                <a:spcAft>
                  <a:spcPct val="35000"/>
                </a:spcAft>
                <a:buClrTx/>
                <a:buSzTx/>
                <a:buFontTx/>
                <a:buNone/>
                <a:tabLst/>
                <a:defRPr/>
              </a:pPr>
              <a:endParaRPr kumimoji="0" lang="en-GB" sz="5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55BBCD21-2625-F783-AFF9-9DF7EB82B6FE}"/>
              </a:ext>
            </a:extLst>
          </p:cNvPr>
          <p:cNvGrpSpPr/>
          <p:nvPr/>
        </p:nvGrpSpPr>
        <p:grpSpPr>
          <a:xfrm>
            <a:off x="4576022" y="2181765"/>
            <a:ext cx="2389932" cy="2389932"/>
            <a:chOff x="4166021" y="1429171"/>
            <a:chExt cx="2389932" cy="2389932"/>
          </a:xfrm>
          <a:solidFill>
            <a:srgbClr val="EED412"/>
          </a:solidFill>
        </p:grpSpPr>
        <p:sp>
          <p:nvSpPr>
            <p:cNvPr id="28" name="Oval 27">
              <a:extLst>
                <a:ext uri="{FF2B5EF4-FFF2-40B4-BE49-F238E27FC236}">
                  <a16:creationId xmlns:a16="http://schemas.microsoft.com/office/drawing/2014/main" id="{C423CB6C-41BE-870D-085B-CDF876CF6923}"/>
                </a:ext>
              </a:extLst>
            </p:cNvPr>
            <p:cNvSpPr/>
            <p:nvPr/>
          </p:nvSpPr>
          <p:spPr>
            <a:xfrm>
              <a:off x="4166021" y="1429171"/>
              <a:ext cx="2389932" cy="23899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4">
              <a:extLst>
                <a:ext uri="{FF2B5EF4-FFF2-40B4-BE49-F238E27FC236}">
                  <a16:creationId xmlns:a16="http://schemas.microsoft.com/office/drawing/2014/main" id="{49C5488E-8CEF-72A7-2E47-AA876131C7B1}"/>
                </a:ext>
              </a:extLst>
            </p:cNvPr>
            <p:cNvSpPr txBox="1"/>
            <p:nvPr/>
          </p:nvSpPr>
          <p:spPr>
            <a:xfrm>
              <a:off x="4516018" y="1779168"/>
              <a:ext cx="1689938" cy="16899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lang="en-US" sz="2300" dirty="0">
                  <a:solidFill>
                    <a:prstClr val="white"/>
                  </a:solidFill>
                  <a:latin typeface="Calibri" panose="020F0502020204030204"/>
                </a:rPr>
                <a:t>Residual ML Vulnerability</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300" dirty="0">
                  <a:solidFill>
                    <a:prstClr val="white"/>
                  </a:solidFill>
                  <a:latin typeface="Calibri" panose="020F0502020204030204"/>
                </a:rPr>
                <a:t>Medium</a:t>
              </a:r>
              <a:endPar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EB47008B-C544-0E33-092F-B85F11BF2621}"/>
              </a:ext>
            </a:extLst>
          </p:cNvPr>
          <p:cNvGrpSpPr/>
          <p:nvPr/>
        </p:nvGrpSpPr>
        <p:grpSpPr>
          <a:xfrm>
            <a:off x="9113277" y="2205514"/>
            <a:ext cx="2389932" cy="2389932"/>
            <a:chOff x="8330239" y="1429171"/>
            <a:chExt cx="2389932" cy="2389932"/>
          </a:xfrm>
          <a:solidFill>
            <a:srgbClr val="EED412"/>
          </a:solidFill>
        </p:grpSpPr>
        <p:sp>
          <p:nvSpPr>
            <p:cNvPr id="31" name="Oval 30">
              <a:extLst>
                <a:ext uri="{FF2B5EF4-FFF2-40B4-BE49-F238E27FC236}">
                  <a16:creationId xmlns:a16="http://schemas.microsoft.com/office/drawing/2014/main" id="{E2303CB1-2B00-7DC7-F7B1-6E17D48DACB3}"/>
                </a:ext>
              </a:extLst>
            </p:cNvPr>
            <p:cNvSpPr/>
            <p:nvPr/>
          </p:nvSpPr>
          <p:spPr>
            <a:xfrm>
              <a:off x="8330239" y="1429171"/>
              <a:ext cx="2389932" cy="23899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4">
              <a:extLst>
                <a:ext uri="{FF2B5EF4-FFF2-40B4-BE49-F238E27FC236}">
                  <a16:creationId xmlns:a16="http://schemas.microsoft.com/office/drawing/2014/main" id="{90891845-2190-327C-75F2-BC7C9E92DE4B}"/>
                </a:ext>
              </a:extLst>
            </p:cNvPr>
            <p:cNvSpPr txBox="1"/>
            <p:nvPr/>
          </p:nvSpPr>
          <p:spPr>
            <a:xfrm>
              <a:off x="8680236" y="1779168"/>
              <a:ext cx="1689938" cy="16899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lang="en-US" sz="2300" dirty="0">
                  <a:solidFill>
                    <a:prstClr val="white"/>
                  </a:solidFill>
                  <a:latin typeface="Calibri" panose="020F0502020204030204"/>
                </a:rPr>
                <a:t>ML</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Risk: </a:t>
              </a:r>
            </a:p>
            <a:p>
              <a:pPr marL="0" marR="0" lvl="0" indent="0" algn="ctr" defTabSz="1022350" rtl="0" eaLnBrk="1" fontAlgn="auto" latinLnBrk="0" hangingPunct="1">
                <a:lnSpc>
                  <a:spcPct val="90000"/>
                </a:lnSpc>
                <a:spcBef>
                  <a:spcPct val="0"/>
                </a:spcBef>
                <a:spcAft>
                  <a:spcPct val="35000"/>
                </a:spcAft>
                <a:buClrTx/>
                <a:buSzTx/>
                <a:buFontTx/>
                <a:buNone/>
                <a:tabLst/>
                <a:defRPr/>
              </a:pPr>
              <a:r>
                <a:rPr lang="en-US" sz="2300" u="sng" dirty="0">
                  <a:solidFill>
                    <a:prstClr val="white"/>
                  </a:solidFill>
                  <a:latin typeface="Calibri" panose="020F0502020204030204"/>
                </a:rPr>
                <a:t>Medium</a:t>
              </a:r>
              <a:endParaRPr kumimoji="0" lang="en-US" sz="23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09C14240-67F9-CF0E-AE55-A95CA044FD9C}"/>
              </a:ext>
            </a:extLst>
          </p:cNvPr>
          <p:cNvGrpSpPr/>
          <p:nvPr/>
        </p:nvGrpSpPr>
        <p:grpSpPr>
          <a:xfrm>
            <a:off x="446676" y="2181765"/>
            <a:ext cx="2389932" cy="2389932"/>
            <a:chOff x="1803" y="1429171"/>
            <a:chExt cx="2389932" cy="2389932"/>
          </a:xfrm>
          <a:solidFill>
            <a:srgbClr val="EED412"/>
          </a:solidFill>
        </p:grpSpPr>
        <p:sp>
          <p:nvSpPr>
            <p:cNvPr id="34" name="Oval 33">
              <a:extLst>
                <a:ext uri="{FF2B5EF4-FFF2-40B4-BE49-F238E27FC236}">
                  <a16:creationId xmlns:a16="http://schemas.microsoft.com/office/drawing/2014/main" id="{5DA242E2-945A-9617-7A17-22E13AFB16FE}"/>
                </a:ext>
              </a:extLst>
            </p:cNvPr>
            <p:cNvSpPr/>
            <p:nvPr/>
          </p:nvSpPr>
          <p:spPr>
            <a:xfrm>
              <a:off x="1803" y="1429171"/>
              <a:ext cx="2389932" cy="23899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4">
              <a:extLst>
                <a:ext uri="{FF2B5EF4-FFF2-40B4-BE49-F238E27FC236}">
                  <a16:creationId xmlns:a16="http://schemas.microsoft.com/office/drawing/2014/main" id="{42FD5C55-0EA3-5EAF-BEBC-FD5DDDACB680}"/>
                </a:ext>
              </a:extLst>
            </p:cNvPr>
            <p:cNvSpPr txBox="1"/>
            <p:nvPr/>
          </p:nvSpPr>
          <p:spPr>
            <a:xfrm>
              <a:off x="351800" y="1779168"/>
              <a:ext cx="1689938" cy="16899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2300" dirty="0">
                  <a:solidFill>
                    <a:prstClr val="white"/>
                  </a:solidFill>
                  <a:latin typeface="Calibri" panose="020F0502020204030204"/>
                </a:rPr>
                <a:t>ML</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Threat: Medium</a:t>
              </a:r>
            </a:p>
          </p:txBody>
        </p:sp>
      </p:grpSp>
    </p:spTree>
    <p:extLst>
      <p:ext uri="{BB962C8B-B14F-4D97-AF65-F5344CB8AC3E}">
        <p14:creationId xmlns:p14="http://schemas.microsoft.com/office/powerpoint/2010/main" val="2157180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E51E6-1ECD-047B-E977-BF7601B4D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3C100-E111-810E-46CD-60D7B2A3D8B2}"/>
              </a:ext>
            </a:extLst>
          </p:cNvPr>
          <p:cNvSpPr>
            <a:spLocks noGrp="1"/>
          </p:cNvSpPr>
          <p:nvPr>
            <p:ph type="title"/>
          </p:nvPr>
        </p:nvSpPr>
        <p:spPr>
          <a:xfrm>
            <a:off x="0" y="25517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SECURITIES SECTOR TERRORISM FINANCING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13773546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99C0-CB9D-4953-F6B7-110AA9382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957E5-D4FE-0BBC-9A35-D060EC1583E8}"/>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GB" sz="3200" b="1" dirty="0">
                <a:solidFill>
                  <a:schemeClr val="bg1"/>
                </a:solidFill>
                <a:latin typeface="Bell MT" panose="02020503060305020303" pitchFamily="18" charset="0"/>
              </a:rPr>
            </a:br>
            <a:r>
              <a:rPr lang="en-GB" sz="3200" b="1" dirty="0">
                <a:solidFill>
                  <a:schemeClr val="bg1"/>
                </a:solidFill>
                <a:latin typeface="Bell MT" panose="02020503060305020303" pitchFamily="18" charset="0"/>
              </a:rPr>
              <a:t>SECURITIES SECTOR </a:t>
            </a:r>
            <a:r>
              <a:rPr lang="en-US" sz="3200" b="1" dirty="0">
                <a:solidFill>
                  <a:schemeClr val="bg1"/>
                </a:solidFill>
                <a:latin typeface="Bell MT" panose="02020503060305020303" pitchFamily="18" charset="0"/>
              </a:rPr>
              <a:t>TF THREAT</a:t>
            </a: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aphicFrame>
        <p:nvGraphicFramePr>
          <p:cNvPr id="6" name="Content Placeholder 2">
            <a:extLst>
              <a:ext uri="{FF2B5EF4-FFF2-40B4-BE49-F238E27FC236}">
                <a16:creationId xmlns:a16="http://schemas.microsoft.com/office/drawing/2014/main" id="{D0584E97-577D-D39C-C63F-2BA5A3890946}"/>
              </a:ext>
            </a:extLst>
          </p:cNvPr>
          <p:cNvGraphicFramePr>
            <a:graphicFrameLocks noGrp="1"/>
          </p:cNvGraphicFramePr>
          <p:nvPr>
            <p:ph idx="1"/>
            <p:extLst>
              <p:ext uri="{D42A27DB-BD31-4B8C-83A1-F6EECF244321}">
                <p14:modId xmlns:p14="http://schemas.microsoft.com/office/powerpoint/2010/main" val="961666888"/>
              </p:ext>
            </p:extLst>
          </p:nvPr>
        </p:nvGraphicFramePr>
        <p:xfrm>
          <a:off x="717886" y="902369"/>
          <a:ext cx="10341411" cy="565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816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6BCD-9042-27F3-67C1-34A3F9513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28DA9-72CD-F7BA-34BB-D95ED0C72AAC}"/>
              </a:ext>
            </a:extLst>
          </p:cNvPr>
          <p:cNvSpPr>
            <a:spLocks noGrp="1"/>
          </p:cNvSpPr>
          <p:nvPr>
            <p:ph type="title"/>
          </p:nvPr>
        </p:nvSpPr>
        <p:spPr>
          <a:xfrm>
            <a:off x="0" y="0"/>
            <a:ext cx="12192000" cy="902369"/>
          </a:xfrm>
          <a:solidFill>
            <a:schemeClr val="accent5">
              <a:lumMod val="50000"/>
            </a:schemeClr>
          </a:solidFill>
        </p:spPr>
        <p:txBody>
          <a:bodyPr vert="horz" lIns="91440" tIns="45720" rIns="91440" bIns="45720" rtlCol="0" anchor="ctr">
            <a:noAutofit/>
          </a:bodyPr>
          <a:lstStyle/>
          <a:p>
            <a:pPr algn="ctr">
              <a:lnSpc>
                <a:spcPct val="107000"/>
              </a:lnSpc>
            </a:pPr>
            <a:br>
              <a:rPr lang="en-US" sz="3200" b="1" dirty="0">
                <a:solidFill>
                  <a:schemeClr val="bg1"/>
                </a:solidFill>
                <a:latin typeface="Bell MT" panose="02020503060305020303" pitchFamily="18" charset="0"/>
              </a:rPr>
            </a:br>
            <a:br>
              <a:rPr lang="en-US" sz="3200" b="1" dirty="0">
                <a:solidFill>
                  <a:schemeClr val="bg1"/>
                </a:solidFill>
                <a:latin typeface="Bell MT" panose="02020503060305020303" pitchFamily="18" charset="0"/>
              </a:rPr>
            </a:b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SECURITIES SECTOR </a:t>
            </a:r>
            <a:r>
              <a:rPr kumimoji="0" lang="en-US"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TF VULNERABILITY</a:t>
            </a:r>
            <a:b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br>
            <a:br>
              <a:rPr lang="en-GB" sz="3200" b="1" dirty="0">
                <a:solidFill>
                  <a:schemeClr val="bg1"/>
                </a:solidFill>
                <a:latin typeface="Bell MT" panose="02020503060305020303" pitchFamily="18" charset="0"/>
              </a:rPr>
            </a:br>
            <a:endParaRPr lang="en-US" sz="3200" b="1" dirty="0">
              <a:solidFill>
                <a:schemeClr val="bg1"/>
              </a:solidFill>
              <a:latin typeface="Bell MT" panose="02020503060305020303" pitchFamily="18" charset="0"/>
            </a:endParaRPr>
          </a:p>
        </p:txBody>
      </p:sp>
      <p:grpSp>
        <p:nvGrpSpPr>
          <p:cNvPr id="10" name="Group 9">
            <a:extLst>
              <a:ext uri="{FF2B5EF4-FFF2-40B4-BE49-F238E27FC236}">
                <a16:creationId xmlns:a16="http://schemas.microsoft.com/office/drawing/2014/main" id="{99A83905-4CBF-5FF9-32BB-006EAB5D456A}"/>
              </a:ext>
            </a:extLst>
          </p:cNvPr>
          <p:cNvGrpSpPr/>
          <p:nvPr/>
        </p:nvGrpSpPr>
        <p:grpSpPr>
          <a:xfrm>
            <a:off x="1657133" y="3969108"/>
            <a:ext cx="3286125" cy="1971675"/>
            <a:chOff x="0" y="2339975"/>
            <a:chExt cx="3286125" cy="1971675"/>
          </a:xfrm>
        </p:grpSpPr>
        <p:sp>
          <p:nvSpPr>
            <p:cNvPr id="17" name="Rectangle 16">
              <a:extLst>
                <a:ext uri="{FF2B5EF4-FFF2-40B4-BE49-F238E27FC236}">
                  <a16:creationId xmlns:a16="http://schemas.microsoft.com/office/drawing/2014/main" id="{B577C3EB-9453-F478-AB1E-3FA416D32787}"/>
                </a:ext>
              </a:extLst>
            </p:cNvPr>
            <p:cNvSpPr/>
            <p:nvPr/>
          </p:nvSpPr>
          <p:spPr>
            <a:xfrm>
              <a:off x="0" y="2339975"/>
              <a:ext cx="3286125" cy="1971675"/>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aa-ET"/>
            </a:p>
          </p:txBody>
        </p:sp>
        <p:sp>
          <p:nvSpPr>
            <p:cNvPr id="18" name="TextBox 17">
              <a:extLst>
                <a:ext uri="{FF2B5EF4-FFF2-40B4-BE49-F238E27FC236}">
                  <a16:creationId xmlns:a16="http://schemas.microsoft.com/office/drawing/2014/main" id="{3CD8D214-4ED8-4D98-6124-43C84CEF8530}"/>
                </a:ext>
              </a:extLst>
            </p:cNvPr>
            <p:cNvSpPr txBox="1"/>
            <p:nvPr/>
          </p:nvSpPr>
          <p:spPr>
            <a:xfrm>
              <a:off x="0" y="2339975"/>
              <a:ext cx="3286125" cy="19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CA" dirty="0"/>
                <a:t>Inward and Outward international transactions to higher risk geographical locations  &lt; 1 % of total value of transactions</a:t>
              </a:r>
            </a:p>
            <a:p>
              <a:pPr marL="0" lvl="0" indent="0" algn="ctr" defTabSz="800100">
                <a:lnSpc>
                  <a:spcPct val="90000"/>
                </a:lnSpc>
                <a:spcBef>
                  <a:spcPct val="0"/>
                </a:spcBef>
                <a:spcAft>
                  <a:spcPct val="35000"/>
                </a:spcAft>
                <a:buNone/>
              </a:pPr>
              <a:endParaRPr lang="en-US" sz="1800" kern="1200" dirty="0"/>
            </a:p>
          </p:txBody>
        </p:sp>
      </p:grpSp>
      <p:grpSp>
        <p:nvGrpSpPr>
          <p:cNvPr id="11" name="Group 10">
            <a:extLst>
              <a:ext uri="{FF2B5EF4-FFF2-40B4-BE49-F238E27FC236}">
                <a16:creationId xmlns:a16="http://schemas.microsoft.com/office/drawing/2014/main" id="{623C1A1A-BF71-B23B-48F0-98A7A5604394}"/>
              </a:ext>
            </a:extLst>
          </p:cNvPr>
          <p:cNvGrpSpPr/>
          <p:nvPr/>
        </p:nvGrpSpPr>
        <p:grpSpPr>
          <a:xfrm>
            <a:off x="5605681" y="3969108"/>
            <a:ext cx="3286125" cy="1971675"/>
            <a:chOff x="3614737" y="2339975"/>
            <a:chExt cx="3286125" cy="1971675"/>
          </a:xfrm>
        </p:grpSpPr>
        <p:sp>
          <p:nvSpPr>
            <p:cNvPr id="15" name="Rectangle 14">
              <a:extLst>
                <a:ext uri="{FF2B5EF4-FFF2-40B4-BE49-F238E27FC236}">
                  <a16:creationId xmlns:a16="http://schemas.microsoft.com/office/drawing/2014/main" id="{0C03FD46-19C0-7296-6832-AD21129DADAE}"/>
                </a:ext>
              </a:extLst>
            </p:cNvPr>
            <p:cNvSpPr/>
            <p:nvPr/>
          </p:nvSpPr>
          <p:spPr>
            <a:xfrm>
              <a:off x="3614737" y="2339975"/>
              <a:ext cx="3286125" cy="1971675"/>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aa-ET"/>
            </a:p>
          </p:txBody>
        </p:sp>
        <p:sp>
          <p:nvSpPr>
            <p:cNvPr id="16" name="TextBox 15">
              <a:extLst>
                <a:ext uri="{FF2B5EF4-FFF2-40B4-BE49-F238E27FC236}">
                  <a16:creationId xmlns:a16="http://schemas.microsoft.com/office/drawing/2014/main" id="{25AE9372-C87A-0225-EE76-C3032BFFBEB2}"/>
                </a:ext>
              </a:extLst>
            </p:cNvPr>
            <p:cNvSpPr txBox="1"/>
            <p:nvPr/>
          </p:nvSpPr>
          <p:spPr>
            <a:xfrm>
              <a:off x="3614737" y="2339975"/>
              <a:ext cx="3286125" cy="19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t>Number of clients from high-risk jurisdictions and the clients having business links with high-risk jurisdictions &lt; 10%</a:t>
              </a:r>
            </a:p>
            <a:p>
              <a:pPr marL="0" lvl="0" indent="0" algn="ctr" defTabSz="800100">
                <a:lnSpc>
                  <a:spcPct val="90000"/>
                </a:lnSpc>
                <a:spcBef>
                  <a:spcPct val="0"/>
                </a:spcBef>
                <a:spcAft>
                  <a:spcPct val="35000"/>
                </a:spcAft>
                <a:buNone/>
              </a:pPr>
              <a:endParaRPr lang="en-US" sz="1800" kern="1200" dirty="0"/>
            </a:p>
          </p:txBody>
        </p:sp>
      </p:grpSp>
      <p:sp>
        <p:nvSpPr>
          <p:cNvPr id="25" name="Content Placeholder 2">
            <a:extLst>
              <a:ext uri="{FF2B5EF4-FFF2-40B4-BE49-F238E27FC236}">
                <a16:creationId xmlns:a16="http://schemas.microsoft.com/office/drawing/2014/main" id="{2B9E681C-DF81-71A2-B597-8E7E5C7CBE5D}"/>
              </a:ext>
            </a:extLst>
          </p:cNvPr>
          <p:cNvSpPr txBox="1">
            <a:spLocks/>
          </p:cNvSpPr>
          <p:nvPr/>
        </p:nvSpPr>
        <p:spPr>
          <a:xfrm>
            <a:off x="717886" y="1155222"/>
            <a:ext cx="10664348" cy="2273778"/>
          </a:xfrm>
          <a:prstGeom prst="rect">
            <a:avLst/>
          </a:prstGeom>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630238" indent="0" algn="just">
              <a:buNone/>
            </a:pPr>
            <a:r>
              <a:rPr lang="en-US" sz="12800" dirty="0">
                <a:solidFill>
                  <a:srgbClr val="064974"/>
                </a:solidFill>
                <a:cs typeface="Times New Roman" panose="02020603050405020304" pitchFamily="18" charset="0"/>
              </a:rPr>
              <a:t>The TF vulnerability of the Securities sector was rated </a:t>
            </a:r>
            <a:r>
              <a:rPr lang="en-US" sz="12800" dirty="0">
                <a:solidFill>
                  <a:schemeClr val="accent6">
                    <a:lumMod val="75000"/>
                  </a:schemeClr>
                </a:solidFill>
                <a:cs typeface="Times New Roman" panose="02020603050405020304" pitchFamily="18" charset="0"/>
              </a:rPr>
              <a:t>Low.</a:t>
            </a:r>
          </a:p>
          <a:p>
            <a:pPr marL="630238" indent="0" algn="just">
              <a:buNone/>
            </a:pPr>
            <a:r>
              <a:rPr lang="en-US" sz="8000" dirty="0">
                <a:solidFill>
                  <a:srgbClr val="064974"/>
                </a:solidFill>
                <a:cs typeface="Times New Roman" panose="02020603050405020304" pitchFamily="18" charset="0"/>
              </a:rPr>
              <a:t> </a:t>
            </a:r>
          </a:p>
          <a:p>
            <a:pPr marL="630238" indent="0" algn="just">
              <a:buNone/>
            </a:pPr>
            <a:endParaRPr lang="en-US" sz="8000" dirty="0">
              <a:solidFill>
                <a:srgbClr val="064974"/>
              </a:solidFill>
              <a:cs typeface="Times New Roman" panose="02020603050405020304" pitchFamily="18" charset="0"/>
            </a:endParaRPr>
          </a:p>
          <a:p>
            <a:pPr>
              <a:lnSpc>
                <a:spcPct val="100000"/>
              </a:lnSpc>
              <a:buFont typeface="Wingdings" panose="05000000000000000000" pitchFamily="2" charset="2"/>
              <a:buChar char="Ø"/>
            </a:pPr>
            <a:r>
              <a:rPr lang="en-CA" sz="8000" dirty="0">
                <a:solidFill>
                  <a:srgbClr val="064974"/>
                </a:solidFill>
                <a:cs typeface="Times New Roman" panose="02020603050405020304" pitchFamily="18" charset="0"/>
              </a:rPr>
              <a:t>Outward international transaction - 22%.</a:t>
            </a:r>
            <a:endParaRPr lang="aa-ET" sz="8000" dirty="0">
              <a:solidFill>
                <a:srgbClr val="064974"/>
              </a:solidFill>
              <a:cs typeface="Times New Roman" panose="02020603050405020304" pitchFamily="18" charset="0"/>
            </a:endParaRPr>
          </a:p>
          <a:p>
            <a:pPr>
              <a:lnSpc>
                <a:spcPct val="100000"/>
              </a:lnSpc>
              <a:buFont typeface="Wingdings" panose="05000000000000000000" pitchFamily="2" charset="2"/>
              <a:buChar char="Ø"/>
            </a:pPr>
            <a:r>
              <a:rPr lang="en-CA" sz="8000" dirty="0">
                <a:solidFill>
                  <a:srgbClr val="064974"/>
                </a:solidFill>
                <a:cs typeface="Times New Roman" panose="02020603050405020304" pitchFamily="18" charset="0"/>
              </a:rPr>
              <a:t>Inward international transactions - 23%</a:t>
            </a:r>
          </a:p>
          <a:p>
            <a:pPr marL="630238" indent="0" algn="just">
              <a:buNone/>
            </a:pPr>
            <a:endParaRPr lang="en-US" sz="2400" dirty="0"/>
          </a:p>
          <a:p>
            <a:pPr marL="454025" indent="0">
              <a:buFont typeface="Arial" panose="020B0604020202020204" pitchFamily="34" charset="0"/>
              <a:buNone/>
            </a:pPr>
            <a:endParaRPr lang="en-GB" sz="900" dirty="0"/>
          </a:p>
          <a:p>
            <a:endParaRPr lang="en-US" sz="2400" dirty="0"/>
          </a:p>
        </p:txBody>
      </p:sp>
    </p:spTree>
    <p:extLst>
      <p:ext uri="{BB962C8B-B14F-4D97-AF65-F5344CB8AC3E}">
        <p14:creationId xmlns:p14="http://schemas.microsoft.com/office/powerpoint/2010/main" val="27764314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BFFE-289A-6923-E99F-03D8DD7A1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C6C9-4075-419C-0D70-2317FAD99EFD}"/>
              </a:ext>
            </a:extLst>
          </p:cNvPr>
          <p:cNvSpPr>
            <a:spLocks noGrp="1"/>
          </p:cNvSpPr>
          <p:nvPr>
            <p:ph type="title"/>
          </p:nvPr>
        </p:nvSpPr>
        <p:spPr>
          <a:xfrm>
            <a:off x="0" y="0"/>
            <a:ext cx="12192000" cy="1097740"/>
          </a:xfrm>
          <a:solidFill>
            <a:schemeClr val="tx2">
              <a:lumMod val="90000"/>
              <a:lumOff val="10000"/>
            </a:schemeClr>
          </a:solidFill>
        </p:spPr>
        <p:txBody>
          <a:bodyPr vert="horz" lIns="91440" tIns="45720" rIns="91440" bIns="45720" rtlCol="0" anchor="ctr">
            <a:noAutofit/>
          </a:body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CFT CONTROLS &amp; RESIDUAL TF VULNERABILITY</a:t>
            </a:r>
          </a:p>
        </p:txBody>
      </p:sp>
      <p:graphicFrame>
        <p:nvGraphicFramePr>
          <p:cNvPr id="8" name="Diagram 7">
            <a:extLst>
              <a:ext uri="{FF2B5EF4-FFF2-40B4-BE49-F238E27FC236}">
                <a16:creationId xmlns:a16="http://schemas.microsoft.com/office/drawing/2014/main" id="{BEEF8FDB-FBFA-8706-BAA4-E4C7555CDCED}"/>
              </a:ext>
            </a:extLst>
          </p:cNvPr>
          <p:cNvGraphicFramePr/>
          <p:nvPr>
            <p:extLst>
              <p:ext uri="{D42A27DB-BD31-4B8C-83A1-F6EECF244321}">
                <p14:modId xmlns:p14="http://schemas.microsoft.com/office/powerpoint/2010/main" val="2207248926"/>
              </p:ext>
            </p:extLst>
          </p:nvPr>
        </p:nvGraphicFramePr>
        <p:xfrm>
          <a:off x="457200" y="1371601"/>
          <a:ext cx="11277600" cy="532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71661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4D8C-AAD2-0043-1393-73305878F59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DD0D389-6F1F-8305-2C7A-B8E3744332B9}"/>
              </a:ext>
            </a:extLst>
          </p:cNvPr>
          <p:cNvSpPr txBox="1">
            <a:spLocks/>
          </p:cNvSpPr>
          <p:nvPr/>
        </p:nvSpPr>
        <p:spPr>
          <a:xfrm>
            <a:off x="1" y="-72623"/>
            <a:ext cx="12191999" cy="1173389"/>
          </a:xfrm>
          <a:prstGeom prst="rect">
            <a:avLst/>
          </a:prstGeom>
          <a:solidFill>
            <a:schemeClr val="accent5">
              <a:lumMod val="50000"/>
            </a:schemeClr>
          </a:solidFill>
        </p:spPr>
        <p:txBody>
          <a:bodyPr vert="horz" lIns="91440" tIns="45720" rIns="91440" bIns="45720" rtlCol="0" anchor="ctr">
            <a:noAutofit/>
          </a:bodyPr>
          <a:lstStyle>
            <a:defPPr>
              <a:defRPr lang="en-US"/>
            </a:defPPr>
            <a:lvl1pPr algn="ctr">
              <a:lnSpc>
                <a:spcPct val="107000"/>
              </a:lnSpc>
              <a:spcBef>
                <a:spcPct val="0"/>
              </a:spcBef>
              <a:buNone/>
              <a:defRPr sz="3600" b="1">
                <a:solidFill>
                  <a:schemeClr val="bg1"/>
                </a:solidFill>
                <a:latin typeface="Bell MT" panose="02020503060305020303" pitchFamily="18" charset="0"/>
                <a:ea typeface="+mj-ea"/>
                <a:cs typeface="+mj-cs"/>
              </a:defRPr>
            </a:lvl1pPr>
          </a:lstStyle>
          <a:p>
            <a:pPr marL="0" marR="0" lvl="0" indent="0" algn="ctr" defTabSz="914400" rtl="0" eaLnBrk="1" fontAlgn="auto" latinLnBrk="0" hangingPunct="1">
              <a:lnSpc>
                <a:spcPct val="107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Times New Roman" panose="02020603050405020304" pitchFamily="18" charset="0"/>
              </a:rPr>
              <a:t>TF</a:t>
            </a:r>
            <a:r>
              <a:rPr kumimoji="0" lang="en-GB" sz="3200" b="1" i="0" u="none" strike="noStrike" kern="1200" cap="none" spc="0" normalizeH="0" baseline="0" noProof="0" dirty="0">
                <a:ln>
                  <a:noFill/>
                </a:ln>
                <a:solidFill>
                  <a:prstClr val="white"/>
                </a:solidFill>
                <a:effectLst/>
                <a:uLnTx/>
                <a:uFillTx/>
                <a:latin typeface="Bell MT" panose="02020503060305020303" pitchFamily="18" charset="0"/>
                <a:ea typeface="+mj-ea"/>
                <a:cs typeface="+mj-cs"/>
              </a:rPr>
              <a:t> RISK ASSOCIATED WITH SECURITIES SECTOR </a:t>
            </a:r>
          </a:p>
        </p:txBody>
      </p:sp>
      <p:sp>
        <p:nvSpPr>
          <p:cNvPr id="7" name="TextBox 6">
            <a:extLst>
              <a:ext uri="{FF2B5EF4-FFF2-40B4-BE49-F238E27FC236}">
                <a16:creationId xmlns:a16="http://schemas.microsoft.com/office/drawing/2014/main" id="{77EB0424-1126-9768-3A18-17A0C16AA7D7}"/>
              </a:ext>
            </a:extLst>
          </p:cNvPr>
          <p:cNvSpPr txBox="1"/>
          <p:nvPr/>
        </p:nvSpPr>
        <p:spPr>
          <a:xfrm>
            <a:off x="3435395" y="4921694"/>
            <a:ext cx="4671186" cy="687881"/>
          </a:xfrm>
          <a:prstGeom prst="rect">
            <a:avLst/>
          </a:prstGeom>
          <a:noFill/>
        </p:spPr>
        <p:txBody>
          <a:bodyPr wrap="square">
            <a:sp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Residual</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TF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Vulnerability = </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Inherent Vulnerabilities + TF Controls</a:t>
            </a:r>
            <a:endParaRPr kumimoji="0" lang="aa-E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3282986-557E-9971-6B0C-406347AB23BB}"/>
              </a:ext>
            </a:extLst>
          </p:cNvPr>
          <p:cNvGrpSpPr/>
          <p:nvPr/>
        </p:nvGrpSpPr>
        <p:grpSpPr>
          <a:xfrm>
            <a:off x="3011606" y="2482010"/>
            <a:ext cx="1386160" cy="1386160"/>
            <a:chOff x="2585797" y="1931057"/>
            <a:chExt cx="1386160" cy="1386160"/>
          </a:xfrm>
        </p:grpSpPr>
        <p:sp>
          <p:nvSpPr>
            <p:cNvPr id="8" name="Plus 16">
              <a:extLst>
                <a:ext uri="{FF2B5EF4-FFF2-40B4-BE49-F238E27FC236}">
                  <a16:creationId xmlns:a16="http://schemas.microsoft.com/office/drawing/2014/main" id="{3BFAD533-50C2-A199-9F00-0D9FDDEBC99F}"/>
                </a:ext>
              </a:extLst>
            </p:cNvPr>
            <p:cNvSpPr/>
            <p:nvPr/>
          </p:nvSpPr>
          <p:spPr>
            <a:xfrm>
              <a:off x="2585797" y="1931057"/>
              <a:ext cx="1386160" cy="1386160"/>
            </a:xfrm>
            <a:prstGeom prst="mathPlus">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lus 4">
              <a:extLst>
                <a:ext uri="{FF2B5EF4-FFF2-40B4-BE49-F238E27FC236}">
                  <a16:creationId xmlns:a16="http://schemas.microsoft.com/office/drawing/2014/main" id="{ABDC6490-AB36-7EF8-6BF3-0D954C913814}"/>
                </a:ext>
              </a:extLst>
            </p:cNvPr>
            <p:cNvSpPr/>
            <p:nvPr/>
          </p:nvSpPr>
          <p:spPr>
            <a:xfrm>
              <a:off x="2769533" y="2461125"/>
              <a:ext cx="1018688" cy="326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endParaRPr kumimoji="0" lang="en-GB" sz="23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4EFCF44D-CC70-D2FA-67BA-7F0637994799}"/>
              </a:ext>
            </a:extLst>
          </p:cNvPr>
          <p:cNvGrpSpPr/>
          <p:nvPr/>
        </p:nvGrpSpPr>
        <p:grpSpPr>
          <a:xfrm>
            <a:off x="7271625" y="2499427"/>
            <a:ext cx="1386160" cy="1386160"/>
            <a:chOff x="6750016" y="1931057"/>
            <a:chExt cx="1386160" cy="1386160"/>
          </a:xfrm>
        </p:grpSpPr>
        <p:sp>
          <p:nvSpPr>
            <p:cNvPr id="14" name="Equal 23">
              <a:extLst>
                <a:ext uri="{FF2B5EF4-FFF2-40B4-BE49-F238E27FC236}">
                  <a16:creationId xmlns:a16="http://schemas.microsoft.com/office/drawing/2014/main" id="{E97A7CFE-E6B0-DB1A-7427-1D2A274433F2}"/>
                </a:ext>
              </a:extLst>
            </p:cNvPr>
            <p:cNvSpPr/>
            <p:nvPr/>
          </p:nvSpPr>
          <p:spPr>
            <a:xfrm>
              <a:off x="6750016" y="1931057"/>
              <a:ext cx="1386160" cy="1386160"/>
            </a:xfrm>
            <a:prstGeom prst="mathEqual">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qual 4">
              <a:extLst>
                <a:ext uri="{FF2B5EF4-FFF2-40B4-BE49-F238E27FC236}">
                  <a16:creationId xmlns:a16="http://schemas.microsoft.com/office/drawing/2014/main" id="{8C94B3AB-E91C-72B9-49E0-F72A5692FB38}"/>
                </a:ext>
              </a:extLst>
            </p:cNvPr>
            <p:cNvSpPr/>
            <p:nvPr/>
          </p:nvSpPr>
          <p:spPr>
            <a:xfrm>
              <a:off x="6933752" y="2216606"/>
              <a:ext cx="1018688" cy="815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2444750" rtl="0" eaLnBrk="1" fontAlgn="auto" latinLnBrk="0" hangingPunct="1">
                <a:lnSpc>
                  <a:spcPct val="90000"/>
                </a:lnSpc>
                <a:spcBef>
                  <a:spcPct val="0"/>
                </a:spcBef>
                <a:spcAft>
                  <a:spcPct val="35000"/>
                </a:spcAft>
                <a:buClrTx/>
                <a:buSzTx/>
                <a:buFontTx/>
                <a:buNone/>
                <a:tabLst/>
                <a:defRPr/>
              </a:pPr>
              <a:endParaRPr kumimoji="0" lang="en-GB" sz="5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51E5EE-B489-2076-6995-78C7B74185A7}"/>
              </a:ext>
            </a:extLst>
          </p:cNvPr>
          <p:cNvGrpSpPr/>
          <p:nvPr/>
        </p:nvGrpSpPr>
        <p:grpSpPr>
          <a:xfrm>
            <a:off x="4576022" y="2181765"/>
            <a:ext cx="2389932" cy="2389932"/>
            <a:chOff x="4166021" y="1429171"/>
            <a:chExt cx="2389932" cy="2389932"/>
          </a:xfrm>
          <a:solidFill>
            <a:schemeClr val="accent6">
              <a:lumMod val="75000"/>
            </a:schemeClr>
          </a:solidFill>
        </p:grpSpPr>
        <p:sp>
          <p:nvSpPr>
            <p:cNvPr id="28" name="Oval 27">
              <a:extLst>
                <a:ext uri="{FF2B5EF4-FFF2-40B4-BE49-F238E27FC236}">
                  <a16:creationId xmlns:a16="http://schemas.microsoft.com/office/drawing/2014/main" id="{DC55DB23-DD2E-7E1A-EFC6-E54FA5B1A971}"/>
                </a:ext>
              </a:extLst>
            </p:cNvPr>
            <p:cNvSpPr/>
            <p:nvPr/>
          </p:nvSpPr>
          <p:spPr>
            <a:xfrm>
              <a:off x="4166021" y="1429171"/>
              <a:ext cx="2389932" cy="23899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4">
              <a:extLst>
                <a:ext uri="{FF2B5EF4-FFF2-40B4-BE49-F238E27FC236}">
                  <a16:creationId xmlns:a16="http://schemas.microsoft.com/office/drawing/2014/main" id="{18547D37-9552-05C2-7F24-A0360F9CC008}"/>
                </a:ext>
              </a:extLst>
            </p:cNvPr>
            <p:cNvSpPr txBox="1"/>
            <p:nvPr/>
          </p:nvSpPr>
          <p:spPr>
            <a:xfrm>
              <a:off x="4516018" y="1779168"/>
              <a:ext cx="1689938" cy="16899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TF Residual Vulnerability:  Low</a:t>
              </a:r>
            </a:p>
          </p:txBody>
        </p:sp>
      </p:grpSp>
      <p:grpSp>
        <p:nvGrpSpPr>
          <p:cNvPr id="30" name="Group 29">
            <a:extLst>
              <a:ext uri="{FF2B5EF4-FFF2-40B4-BE49-F238E27FC236}">
                <a16:creationId xmlns:a16="http://schemas.microsoft.com/office/drawing/2014/main" id="{2CA94C12-51F0-9423-3569-1B5361AA7093}"/>
              </a:ext>
            </a:extLst>
          </p:cNvPr>
          <p:cNvGrpSpPr/>
          <p:nvPr/>
        </p:nvGrpSpPr>
        <p:grpSpPr>
          <a:xfrm>
            <a:off x="9113277" y="2205514"/>
            <a:ext cx="2389932" cy="2389932"/>
            <a:chOff x="8330239" y="1429171"/>
            <a:chExt cx="2389932" cy="2389932"/>
          </a:xfrm>
          <a:solidFill>
            <a:schemeClr val="accent6">
              <a:lumMod val="75000"/>
            </a:schemeClr>
          </a:solidFill>
        </p:grpSpPr>
        <p:sp>
          <p:nvSpPr>
            <p:cNvPr id="31" name="Oval 30">
              <a:extLst>
                <a:ext uri="{FF2B5EF4-FFF2-40B4-BE49-F238E27FC236}">
                  <a16:creationId xmlns:a16="http://schemas.microsoft.com/office/drawing/2014/main" id="{290B3D92-DFA0-435E-461D-CFEABECB80C4}"/>
                </a:ext>
              </a:extLst>
            </p:cNvPr>
            <p:cNvSpPr/>
            <p:nvPr/>
          </p:nvSpPr>
          <p:spPr>
            <a:xfrm>
              <a:off x="8330239" y="1429171"/>
              <a:ext cx="2389932" cy="23899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4">
              <a:extLst>
                <a:ext uri="{FF2B5EF4-FFF2-40B4-BE49-F238E27FC236}">
                  <a16:creationId xmlns:a16="http://schemas.microsoft.com/office/drawing/2014/main" id="{7C3C0241-5D45-2F63-7F74-30BF0DAEBD87}"/>
                </a:ext>
              </a:extLst>
            </p:cNvPr>
            <p:cNvSpPr txBox="1"/>
            <p:nvPr/>
          </p:nvSpPr>
          <p:spPr>
            <a:xfrm>
              <a:off x="8680236" y="1779168"/>
              <a:ext cx="1689938" cy="16899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TF Risk: </a:t>
              </a:r>
            </a:p>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sng" strike="noStrike" kern="1200" cap="none" spc="0" normalizeH="0" baseline="0" noProof="0" dirty="0">
                  <a:ln>
                    <a:noFill/>
                  </a:ln>
                  <a:solidFill>
                    <a:prstClr val="white"/>
                  </a:solidFill>
                  <a:effectLst/>
                  <a:uLnTx/>
                  <a:uFillTx/>
                  <a:latin typeface="Calibri" panose="020F0502020204030204"/>
                  <a:ea typeface="+mn-ea"/>
                  <a:cs typeface="+mn-cs"/>
                </a:rPr>
                <a:t>L</a:t>
              </a:r>
              <a:r>
                <a:rPr kumimoji="0" lang="en-US" sz="2300" b="1" i="0" u="sng" strike="noStrike" kern="1200" cap="none" spc="0" normalizeH="0" baseline="0" noProof="0" dirty="0">
                  <a:ln>
                    <a:noFill/>
                  </a:ln>
                  <a:solidFill>
                    <a:prstClr val="white"/>
                  </a:solidFill>
                  <a:effectLst/>
                  <a:uLnTx/>
                  <a:uFillTx/>
                  <a:latin typeface="Calibri" panose="020F0502020204030204"/>
                  <a:ea typeface="+mn-ea"/>
                  <a:cs typeface="+mn-cs"/>
                </a:rPr>
                <a:t>ow</a:t>
              </a:r>
            </a:p>
          </p:txBody>
        </p:sp>
      </p:grpSp>
      <p:grpSp>
        <p:nvGrpSpPr>
          <p:cNvPr id="33" name="Group 32">
            <a:extLst>
              <a:ext uri="{FF2B5EF4-FFF2-40B4-BE49-F238E27FC236}">
                <a16:creationId xmlns:a16="http://schemas.microsoft.com/office/drawing/2014/main" id="{DC03F569-AC40-845C-A5D1-3E52F1A71B4E}"/>
              </a:ext>
            </a:extLst>
          </p:cNvPr>
          <p:cNvGrpSpPr/>
          <p:nvPr/>
        </p:nvGrpSpPr>
        <p:grpSpPr>
          <a:xfrm>
            <a:off x="446676" y="2181765"/>
            <a:ext cx="2389932" cy="2389932"/>
            <a:chOff x="1803" y="1429171"/>
            <a:chExt cx="2389932" cy="2389932"/>
          </a:xfrm>
          <a:solidFill>
            <a:schemeClr val="accent6">
              <a:lumMod val="75000"/>
            </a:schemeClr>
          </a:solidFill>
        </p:grpSpPr>
        <p:sp>
          <p:nvSpPr>
            <p:cNvPr id="34" name="Oval 33">
              <a:extLst>
                <a:ext uri="{FF2B5EF4-FFF2-40B4-BE49-F238E27FC236}">
                  <a16:creationId xmlns:a16="http://schemas.microsoft.com/office/drawing/2014/main" id="{3052CFB6-E7AB-C498-D4E9-BDA2795F56CB}"/>
                </a:ext>
              </a:extLst>
            </p:cNvPr>
            <p:cNvSpPr/>
            <p:nvPr/>
          </p:nvSpPr>
          <p:spPr>
            <a:xfrm>
              <a:off x="1803" y="1429171"/>
              <a:ext cx="2389932" cy="23899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a-E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4">
              <a:extLst>
                <a:ext uri="{FF2B5EF4-FFF2-40B4-BE49-F238E27FC236}">
                  <a16:creationId xmlns:a16="http://schemas.microsoft.com/office/drawing/2014/main" id="{48E9924D-FEF2-9DFC-188B-90B1480293DC}"/>
                </a:ext>
              </a:extLst>
            </p:cNvPr>
            <p:cNvSpPr txBox="1"/>
            <p:nvPr/>
          </p:nvSpPr>
          <p:spPr>
            <a:xfrm>
              <a:off x="351800" y="1779168"/>
              <a:ext cx="1689938" cy="16899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 TF Threat: Low</a:t>
              </a:r>
            </a:p>
          </p:txBody>
        </p:sp>
      </p:grpSp>
    </p:spTree>
    <p:extLst>
      <p:ext uri="{BB962C8B-B14F-4D97-AF65-F5344CB8AC3E}">
        <p14:creationId xmlns:p14="http://schemas.microsoft.com/office/powerpoint/2010/main" val="3635990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0932-94D1-EB27-3628-6F5E1756B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7A870-4711-7C96-4861-0CB6AAC897AE}"/>
              </a:ext>
            </a:extLst>
          </p:cNvPr>
          <p:cNvSpPr>
            <a:spLocks noGrp="1"/>
          </p:cNvSpPr>
          <p:nvPr>
            <p:ph type="title"/>
          </p:nvPr>
        </p:nvSpPr>
        <p:spPr>
          <a:xfrm>
            <a:off x="0" y="2551762"/>
            <a:ext cx="12192000" cy="1394085"/>
          </a:xfrm>
          <a:solidFill>
            <a:schemeClr val="accent5">
              <a:lumMod val="50000"/>
            </a:schemeClr>
          </a:solidFill>
        </p:spPr>
        <p:txBody>
          <a:bodyPr>
            <a:noAutofit/>
          </a:bodyPr>
          <a:lstStyle/>
          <a:p>
            <a:pPr algn="ctr">
              <a:lnSpc>
                <a:spcPct val="107000"/>
              </a:lnSpc>
            </a:pPr>
            <a:r>
              <a:rPr lang="en-GB" sz="3600" b="1" dirty="0">
                <a:solidFill>
                  <a:schemeClr val="bg1"/>
                </a:solidFill>
                <a:latin typeface="Bell MT" panose="02020503060305020303" pitchFamily="18" charset="0"/>
              </a:rPr>
              <a:t>INSURANCE SECTOR MONEY LAUNDERING RISK</a:t>
            </a:r>
            <a:endParaRPr lang="en-GB" sz="36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44512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5881</TotalTime>
  <Words>18486</Words>
  <Application>Microsoft Office PowerPoint</Application>
  <PresentationFormat>Widescreen</PresentationFormat>
  <Paragraphs>2205</Paragraphs>
  <Slides>228</Slides>
  <Notes>90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228</vt:i4>
      </vt:variant>
    </vt:vector>
  </HeadingPairs>
  <TitlesOfParts>
    <vt:vector size="246" baseType="lpstr">
      <vt:lpstr>Aptos</vt:lpstr>
      <vt:lpstr>Arial</vt:lpstr>
      <vt:lpstr>Bell MT</vt:lpstr>
      <vt:lpstr>Calibri</vt:lpstr>
      <vt:lpstr>Calibri Light</vt:lpstr>
      <vt:lpstr>Courier New</vt:lpstr>
      <vt:lpstr>Lato Light</vt:lpstr>
      <vt:lpstr>Lato-Black</vt:lpstr>
      <vt:lpstr>Muli</vt:lpstr>
      <vt:lpstr>Muli ExtraLight</vt:lpstr>
      <vt:lpstr>Open Sans Light</vt:lpstr>
      <vt:lpstr>Palatino Linotype</vt:lpstr>
      <vt:lpstr>Poppins</vt:lpstr>
      <vt:lpstr>Source Sans Pro</vt:lpstr>
      <vt:lpstr>Symbol</vt:lpstr>
      <vt:lpstr>Times New Roman</vt:lpstr>
      <vt:lpstr>Wingdings</vt:lpstr>
      <vt:lpstr>Office Theme</vt:lpstr>
      <vt:lpstr>PowerPoint Presentation</vt:lpstr>
      <vt:lpstr>PowerPoint Presentation</vt:lpstr>
      <vt:lpstr>MONEY LAUNDERING CASES IN MAURITIUS</vt:lpstr>
      <vt:lpstr>  DOMESTIC MONEY LAUNDERING THREATS   </vt:lpstr>
      <vt:lpstr>   Predicate Offences identified as HIGH Money Laundering Threats   </vt:lpstr>
      <vt:lpstr>ILLICIT TRAFFICKING IN NARCOTIC DRUGS AND PSYCHOTROPIC SUBSTANCES</vt:lpstr>
      <vt:lpstr>FRAUD</vt:lpstr>
      <vt:lpstr>ILLEGAL BOOKMAKING</vt:lpstr>
      <vt:lpstr>   Predicate Offences identified as MEDIUM-HIGH Money Laundering Threats   </vt:lpstr>
      <vt:lpstr>ROBBERY/THEFT (LARCENY)</vt:lpstr>
      <vt:lpstr>CORRUPTION</vt:lpstr>
      <vt:lpstr>   Predicate Offences identified as MEDIUM Money Laundering Threats   </vt:lpstr>
      <vt:lpstr> TAX CRIMES </vt:lpstr>
      <vt:lpstr> TRADE-BASED MONEY LAUNDERING (TBML) </vt:lpstr>
      <vt:lpstr> TRAFFICKING IN HUMAN BEINGS AND MIGRANT SMUGGLING/SEXUAL EXPLOITATION, INCLUDING SEXUAL EXPLOITATION OF CHILDREN </vt:lpstr>
      <vt:lpstr>PowerPoint Presentation</vt:lpstr>
      <vt:lpstr> ENVIRONMENTAL CRIME- ILLEGAL FISHING </vt:lpstr>
      <vt:lpstr>PowerPoint Presentation</vt:lpstr>
      <vt:lpstr> Trading without Licence, Piracy, Illegal public collection, Extortion  and Smuggling  </vt:lpstr>
      <vt:lpstr>  EXTERNAL MONEY LAUNDERING THREATS   </vt:lpstr>
      <vt:lpstr>  FRAUD   </vt:lpstr>
      <vt:lpstr>  CORRUPTION   </vt:lpstr>
      <vt:lpstr>  TAX EVASION   </vt:lpstr>
      <vt:lpstr>  DIRECTION OF ML THREAT  </vt:lpstr>
      <vt:lpstr>  SUMMARY OF SECTORIAL ML THREAT ANALYSIS  </vt:lpstr>
      <vt:lpstr>PowerPoint Presentation</vt:lpstr>
      <vt:lpstr>  NATIONAL TERRORISM FINANCING THREAT  </vt:lpstr>
      <vt:lpstr>  NATIONAL TERRORISM FINANCING THREAT  </vt:lpstr>
      <vt:lpstr>  NATIONAL TERRORIST FINANCING THREAT  </vt:lpstr>
      <vt:lpstr>  NATIONAL TERRORIST FINANCING THREAT  </vt:lpstr>
      <vt:lpstr>  NATIONAL TERRORIST FINANCING THREAT  </vt:lpstr>
      <vt:lpstr>  NATIONAL TERRORIST FINANCING THREAT  </vt:lpstr>
      <vt:lpstr>PowerPoint Presentation</vt:lpstr>
      <vt:lpstr>NATIONAL ML VULNERABILITY</vt:lpstr>
      <vt:lpstr>NATIONAL ML VULNERABILITY BREAKDOWN</vt:lpstr>
      <vt:lpstr>NATIONAL ML COMBATTING ABILITY - METHODOLOGY</vt:lpstr>
      <vt:lpstr>KEY FINDINGS</vt:lpstr>
      <vt:lpstr>PowerPoint Presentation</vt:lpstr>
      <vt:lpstr>  NATIONAL TERRORISM FINANCING VULNERABILITY  </vt:lpstr>
      <vt:lpstr>PowerPoint Presentation</vt:lpstr>
      <vt:lpstr>PowerPoint Presentation</vt:lpstr>
      <vt:lpstr>SECTORAL ML RISK RATINGS AT A GLANCE</vt:lpstr>
      <vt:lpstr>SECTORIAL TF RISK RATINGS AT A GLANCE</vt:lpstr>
      <vt:lpstr>OVERVIEW OF SECTOR(1) </vt:lpstr>
      <vt:lpstr>OVERVIEW OF SECTOR (2 )</vt:lpstr>
      <vt:lpstr>BANKING SECTOR MONEY LAUNDERING RISK</vt:lpstr>
      <vt:lpstr>PowerPoint Presentation</vt:lpstr>
      <vt:lpstr>AML CONTROLS</vt:lpstr>
      <vt:lpstr>ML VULNERABILITIES - MAIN BANKING PRODUCTS/SERVICES</vt:lpstr>
      <vt:lpstr>ML VULNERABILITIES - MAIN BANKING PRODUCTS/SERVICES</vt:lpstr>
      <vt:lpstr>PowerPoint Presentation</vt:lpstr>
      <vt:lpstr>BANKING SECTOR TERRORIST FINANCING RISK</vt:lpstr>
      <vt:lpstr>PowerPoint Presentation</vt:lpstr>
      <vt:lpstr>CFT CONTROLS</vt:lpstr>
      <vt:lpstr>PowerPoint Presentation</vt:lpstr>
      <vt:lpstr>BANKING OTHER FINANCIAL INSTITUTIONS (OFI) SECTOR</vt:lpstr>
      <vt:lpstr>OVERVIEW OF BANKING (OFI) SECTOR </vt:lpstr>
      <vt:lpstr>BANKING OFI  MONEY LAUNDERING (ML) RISK</vt:lpstr>
      <vt:lpstr>PowerPoint Presentation</vt:lpstr>
      <vt:lpstr>AML CONTROLS &amp; RESIDUAL RISKS</vt:lpstr>
      <vt:lpstr>ML VULNERABILITIES - MAIN PRODUCTS/SERVICES - NBDTIs</vt:lpstr>
      <vt:lpstr>ML VULNERABILITIES - MAIN PRODUCTS/SERVICES – Cash Dealers</vt:lpstr>
      <vt:lpstr>PowerPoint Presentation</vt:lpstr>
      <vt:lpstr>BANKING OFI TERRORIST FINANCING (TF) RISK</vt:lpstr>
      <vt:lpstr>PowerPoint Presentation</vt:lpstr>
      <vt:lpstr>CFT CONTROLS &amp; RESIDUAL RISKS</vt:lpstr>
      <vt:lpstr>PowerPoint Presentation</vt:lpstr>
      <vt:lpstr>PAYMENT SERVICE PROVIDERS MONEY LAUNDERING RISKS</vt:lpstr>
      <vt:lpstr>OVERVIEW OF THE PSPs UNDER THE SUPERVISION OF THE BOM</vt:lpstr>
      <vt:lpstr> ML THREAT </vt:lpstr>
      <vt:lpstr> ML VULNERABILITY </vt:lpstr>
      <vt:lpstr>AML CONTROLS  &amp; RESIDUAL ML VULNERABILITY</vt:lpstr>
      <vt:lpstr>PowerPoint Presentation</vt:lpstr>
      <vt:lpstr>PAYMENT SERVICE PROVIDERS TF RISK</vt:lpstr>
      <vt:lpstr> TF THREAT </vt:lpstr>
      <vt:lpstr> TF VULNERABILITY </vt:lpstr>
      <vt:lpstr>TF CONTROLS  &amp; RESIDUAL TF VULNERABILITY</vt:lpstr>
      <vt:lpstr>PowerPoint Presentation</vt:lpstr>
      <vt:lpstr>PowerPoint Presentation</vt:lpstr>
      <vt:lpstr>SECTORIAL ML RISK RATINGS AT A GLANCE</vt:lpstr>
      <vt:lpstr>SECTORIAL TF RISK RATINGS AT A GLANCE</vt:lpstr>
      <vt:lpstr>PowerPoint Presentation</vt:lpstr>
      <vt:lpstr>PowerPoint Presentation</vt:lpstr>
      <vt:lpstr>SECURITIES SECTOR MONEY LAUNDERING RISK</vt:lpstr>
      <vt:lpstr>OVERVIEW OF SECURITIES SECTOR </vt:lpstr>
      <vt:lpstr> SECURITIES SECTOR ML THREAT </vt:lpstr>
      <vt:lpstr> SECURITIES SECTOR ML VULNERABILITY </vt:lpstr>
      <vt:lpstr> SECURITIES SECTOR ML VULNERABILITY (CONT.) </vt:lpstr>
      <vt:lpstr> SECURITIES SECTOR ML VULNERABILITY (CONT.) </vt:lpstr>
      <vt:lpstr> SECURITIES SECTOR ML VULNERABILITY (CONT.) </vt:lpstr>
      <vt:lpstr> SECURITIES SECTOR ML VULNERABILITY (CONT.) </vt:lpstr>
      <vt:lpstr>AML CONTROLS</vt:lpstr>
      <vt:lpstr>PowerPoint Presentation</vt:lpstr>
      <vt:lpstr>SECURITIES SECTOR TERRORISM FINANCING RISK</vt:lpstr>
      <vt:lpstr> SECURITIES SECTOR TF THREAT </vt:lpstr>
      <vt:lpstr>  SECURITIES SECTOR TF VULNERABILITY  </vt:lpstr>
      <vt:lpstr>CFT CONTROLS &amp; RESIDUAL TF VULNERABILITY</vt:lpstr>
      <vt:lpstr>PowerPoint Presentation</vt:lpstr>
      <vt:lpstr>INSURANCE SECTOR MONEY LAUNDERING RISK</vt:lpstr>
      <vt:lpstr>OVERVIEW OF INSURANCE SECTOR</vt:lpstr>
      <vt:lpstr>OVERVIEW OF INSURANCE SECTOR (continued)</vt:lpstr>
      <vt:lpstr> INSURANCE SECTOR ML THREAT </vt:lpstr>
      <vt:lpstr> INSURANCE SECTOR ML VULNERABILITY </vt:lpstr>
      <vt:lpstr> INSURANCE SECTOR ML VULNERABILITY (CONT.) </vt:lpstr>
      <vt:lpstr> INSURANCE SECTOR ML VULNERABILITY (CONT.) </vt:lpstr>
      <vt:lpstr> INSURANCE SECTOR ML VULNERABILITY (CONT.) </vt:lpstr>
      <vt:lpstr> INSURANCE SECTOR ML VULNERABILITY (CONT.) </vt:lpstr>
      <vt:lpstr> INSURANCE SECTOR ML VULNERABILITY (CONT.) </vt:lpstr>
      <vt:lpstr>AML CONTROLS  &amp; RESIDUAL ML VULNERABILITY</vt:lpstr>
      <vt:lpstr>PowerPoint Presentation</vt:lpstr>
      <vt:lpstr>INSURANCE SECTOR TERRORISM FINANCING RISK</vt:lpstr>
      <vt:lpstr> INSURANCE SECTOR TF THREAT </vt:lpstr>
      <vt:lpstr> INSURANCE SECTOR TF VULNERABILITY </vt:lpstr>
      <vt:lpstr>CFT CONTROLS  &amp; RESIDUAL TF VULNERABILITY</vt:lpstr>
      <vt:lpstr>PowerPoint Presentation</vt:lpstr>
      <vt:lpstr>OFI SECTOR MONEY LAUNDERING RISK</vt:lpstr>
      <vt:lpstr>OVERVIEW OF OFI SECTOR </vt:lpstr>
      <vt:lpstr> OFI SECTOR ML THREAT </vt:lpstr>
      <vt:lpstr> OFI SECTOR ML VULNERABILITY </vt:lpstr>
      <vt:lpstr> LEASING </vt:lpstr>
      <vt:lpstr> PAYMENT INTERMEDIARY SERVICES </vt:lpstr>
      <vt:lpstr> INVESTMENT BANKING </vt:lpstr>
      <vt:lpstr>TREASURY MANAGEMENT </vt:lpstr>
      <vt:lpstr> CREDIT FINANCE </vt:lpstr>
      <vt:lpstr>AML CONTROLS</vt:lpstr>
      <vt:lpstr>PowerPoint Presentation</vt:lpstr>
      <vt:lpstr>OFI SECTOR TERRORISM FINANCING RISK</vt:lpstr>
      <vt:lpstr> OFI SECTOR TF THREAT </vt:lpstr>
      <vt:lpstr> OFI SECTOR TF VULNERABILITY </vt:lpstr>
      <vt:lpstr>CFT CONTROLS  &amp; RESIDUAL TF VULNERABILITY</vt:lpstr>
      <vt:lpstr>PowerPoint Presentation</vt:lpstr>
      <vt:lpstr>TCSPs SECTOR MONEY LAUNDERING RISK</vt:lpstr>
      <vt:lpstr>PowerPoint Presentation</vt:lpstr>
      <vt:lpstr> TCSPs SECTOR ML THREAT </vt:lpstr>
      <vt:lpstr>PowerPoint Presentation</vt:lpstr>
      <vt:lpstr>PowerPoint Presentation</vt:lpstr>
      <vt:lpstr>AML CONTROLS</vt:lpstr>
      <vt:lpstr>PowerPoint Presentation</vt:lpstr>
      <vt:lpstr>TCSPs SECTOR TERRORISM FINANCING RISK</vt:lpstr>
      <vt:lpstr> TCSPs SECTOR TF THREAT </vt:lpstr>
      <vt:lpstr>PowerPoint Presentation</vt:lpstr>
      <vt:lpstr>PowerPoint Presentation</vt:lpstr>
      <vt:lpstr>PowerPoint Presentation</vt:lpstr>
      <vt:lpstr>PowerPoint Presentation</vt:lpstr>
      <vt:lpstr>SECTORIAL ML RISK RATINGS AT A GLANCE</vt:lpstr>
      <vt:lpstr>SECTORIAL TF RISK RATINGS AT A GLANCE</vt:lpstr>
      <vt:lpstr>LEGAL SECTOR MONEY LAUNDERING RISK</vt:lpstr>
      <vt:lpstr>OVERVIEW OF THE LEGAL SECTOR</vt:lpstr>
      <vt:lpstr>     ML THREAT ASSOCIATED WITH THE LEGAL SECTOR</vt:lpstr>
      <vt:lpstr>                   RESIDUAL ML VULNERABILITY RATINGS </vt:lpstr>
      <vt:lpstr>PowerPoint Presentation</vt:lpstr>
      <vt:lpstr>LEGAL SECTOR TERRORISM FINANCING RISK</vt:lpstr>
      <vt:lpstr>PowerPoint Presentation</vt:lpstr>
      <vt:lpstr>PowerPoint Presentation</vt:lpstr>
      <vt:lpstr>PowerPoint Presentation</vt:lpstr>
      <vt:lpstr>NOTARIES SECTOR MONEY LAUNDERING RISK</vt:lpstr>
      <vt:lpstr>OVERVIEW OF THE NOTARIES SECTOR</vt:lpstr>
      <vt:lpstr>  ML THREAT ASSOCIATED WITH THE NOTARIES SECTOR</vt:lpstr>
      <vt:lpstr>                   RESIDUAL ML VULNERABILITY RATINGS </vt:lpstr>
      <vt:lpstr>PowerPoint Presentation</vt:lpstr>
      <vt:lpstr>NOTARIES SECTOR TERRORISM FINANCING RISK</vt:lpstr>
      <vt:lpstr>PowerPoint Presentation</vt:lpstr>
      <vt:lpstr>PowerPoint Presentation</vt:lpstr>
      <vt:lpstr>PowerPoint Presentation</vt:lpstr>
      <vt:lpstr>REAL ESTATE SECTOR MONEY LAUNDERING RISK</vt:lpstr>
      <vt:lpstr>OVERVIEW OF THE REAL ESTATE SECTOR</vt:lpstr>
      <vt:lpstr>ML THREAT ASSOCIATED WITH THE REAL ESTATE SECTOR</vt:lpstr>
      <vt:lpstr>                 RESIDUAL ML VULNERABILITY RATINGS </vt:lpstr>
      <vt:lpstr>PowerPoint Presentation</vt:lpstr>
      <vt:lpstr>REAL ESTATE SECTOR TERRORISM FINANCING RISK</vt:lpstr>
      <vt:lpstr>PowerPoint Presentation</vt:lpstr>
      <vt:lpstr>PowerPoint Presentation</vt:lpstr>
      <vt:lpstr>PowerPoint Presentation</vt:lpstr>
      <vt:lpstr>DPMS (JEWELLERY SECTOR) MONEY LAUNDERING RISK</vt:lpstr>
      <vt:lpstr>OVERVIEW OF THE JEWELLERY SECTOR</vt:lpstr>
      <vt:lpstr>ML THREAT ASSOCIATED WITH THE JEWELLERY SECTOR</vt:lpstr>
      <vt:lpstr>                  RESIDUAL ML VULNERABILITY RATINGS </vt:lpstr>
      <vt:lpstr>PowerPoint Presentation</vt:lpstr>
      <vt:lpstr>JEWELLERY SECTOR TERRORISM FINANCING RISK</vt:lpstr>
      <vt:lpstr>PowerPoint Presentation</vt:lpstr>
      <vt:lpstr>PowerPoint Presentation</vt:lpstr>
      <vt:lpstr>PowerPoint Presentation</vt:lpstr>
      <vt:lpstr>ACCOUNTANCY SECTOR MONEY LAUNDERING RISK</vt:lpstr>
      <vt:lpstr>OVERVIEW OF THE ACCOUNTANCY SECTOR</vt:lpstr>
      <vt:lpstr>ML THREAT ASSOCIATED WITH THE ACCOUNTANCY SECTOR</vt:lpstr>
      <vt:lpstr>                     RESIDUAL ML VULNERABILITY RATINGS </vt:lpstr>
      <vt:lpstr>PowerPoint Presentation</vt:lpstr>
      <vt:lpstr>ACCOUNTANCY SECTOR TERRORISM FINANCING RISK</vt:lpstr>
      <vt:lpstr>PowerPoint Presentation</vt:lpstr>
      <vt:lpstr>PowerPoint Presentation</vt:lpstr>
      <vt:lpstr>PowerPoint Presentation</vt:lpstr>
      <vt:lpstr>GAMBLING SECTOR MONEY LAUNDERING RISK</vt:lpstr>
      <vt:lpstr>OVERVIEW OF THE GAMBLING SECTOR</vt:lpstr>
      <vt:lpstr>ML THREAT ASSOCIATED WITH THE GAMBLING SECTOR</vt:lpstr>
      <vt:lpstr>                RESIDUAL ML VULNERABILITY RATINGS </vt:lpstr>
      <vt:lpstr>PowerPoint Presentation</vt:lpstr>
      <vt:lpstr>GAMBLING SECTOR TERRORISM FINANCING RISK</vt:lpstr>
      <vt:lpstr>PowerPoint Presentation</vt:lpstr>
      <vt:lpstr>PowerPoint Presentation</vt:lpstr>
      <vt:lpstr>PowerPoint Presentation</vt:lpstr>
      <vt:lpstr>PowerPoint Presentation</vt:lpstr>
      <vt:lpstr>OTHER FINANCIAL INSTITUTIONS CO-OPERATIVE CREDIT UNION (CCU) SECTOR ML RISK</vt:lpstr>
      <vt:lpstr>OVERVIEW OF CCU SECTOR </vt:lpstr>
      <vt:lpstr>OVERVIEW OF SECTOR – cont’d</vt:lpstr>
      <vt:lpstr>PowerPoint Presentation</vt:lpstr>
      <vt:lpstr>AML CONTROLS &amp; RESIDUAL RISKS   </vt:lpstr>
      <vt:lpstr>CCU SECTOR- ML VULNERABILITY  </vt:lpstr>
      <vt:lpstr>ML VULNERABILITIES - MAIN PRODUCTS/SERVICES</vt:lpstr>
      <vt:lpstr>PowerPoint Presentation</vt:lpstr>
      <vt:lpstr>OFI- CCU SECTOR TERRORIST FINANCING RISK</vt:lpstr>
      <vt:lpstr>PowerPoint Presentation</vt:lpstr>
      <vt:lpstr>PowerPoint Presentation</vt:lpstr>
      <vt:lpstr>CFT CONTROLS &amp; RESIDUAL RISKS</vt:lpstr>
      <vt:lpstr>PowerPoint Presentation</vt:lpstr>
      <vt:lpstr>PowerPoint Presentation</vt:lpstr>
      <vt:lpstr>OVERVIEW OF CSPs SECTOR </vt:lpstr>
      <vt:lpstr>PowerPoint Presentation</vt:lpstr>
      <vt:lpstr> CSPs SECTOR ML THREAT </vt:lpstr>
      <vt:lpstr> CSPs SECTOR ML VULNERABILITY </vt:lpstr>
      <vt:lpstr>AML CONTROLS &amp; RESIDUAL ML VULNERABILITY</vt:lpstr>
      <vt:lpstr>PowerPoint Presentation</vt:lpstr>
      <vt:lpstr>CSPs SECTOR TERRORISM FINANCING RISK</vt:lpstr>
      <vt:lpstr>PowerPoint Presentation</vt:lpstr>
      <vt:lpstr> CSPs SECTOR TF THREAT </vt:lpstr>
      <vt:lpstr> CSPs SECTOR TF VULNERABILITY </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dc:creator>
  <cp:lastModifiedBy>MFSEP </cp:lastModifiedBy>
  <cp:revision>501</cp:revision>
  <cp:lastPrinted>2019-08-21T13:17:12Z</cp:lastPrinted>
  <dcterms:created xsi:type="dcterms:W3CDTF">2019-07-18T12:11:19Z</dcterms:created>
  <dcterms:modified xsi:type="dcterms:W3CDTF">2025-05-20T15:59:50Z</dcterms:modified>
</cp:coreProperties>
</file>